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5"/>
  </p:notesMasterIdLst>
  <p:handoutMasterIdLst>
    <p:handoutMasterId r:id="rId16"/>
  </p:handoutMasterIdLst>
  <p:sldIdLst>
    <p:sldId id="441" r:id="rId2"/>
    <p:sldId id="386" r:id="rId3"/>
    <p:sldId id="356" r:id="rId4"/>
    <p:sldId id="430" r:id="rId5"/>
    <p:sldId id="436" r:id="rId6"/>
    <p:sldId id="437" r:id="rId7"/>
    <p:sldId id="432" r:id="rId8"/>
    <p:sldId id="448" r:id="rId9"/>
    <p:sldId id="449" r:id="rId10"/>
    <p:sldId id="415" r:id="rId11"/>
    <p:sldId id="447" r:id="rId12"/>
    <p:sldId id="438" r:id="rId13"/>
    <p:sldId id="431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ExtraBold" panose="00000900000000000000" pitchFamily="2" charset="0"/>
      <p:bold r:id="rId29"/>
      <p:italic r:id="rId30"/>
      <p:boldItalic r:id="rId31"/>
    </p:embeddedFont>
    <p:embeddedFont>
      <p:font typeface="Montserrat SemiBold" panose="000007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/>
    <p:restoredTop sz="94966"/>
  </p:normalViewPr>
  <p:slideViewPr>
    <p:cSldViewPr snapToGrid="0">
      <p:cViewPr>
        <p:scale>
          <a:sx n="80" d="100"/>
          <a:sy n="80" d="100"/>
        </p:scale>
        <p:origin x="-303" y="297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1/27/2026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18F94C5-6D56-5178-C0E8-A3A265FC12C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F3E03-6EC9-4D7C-9C13-521E81CD01D6}"/>
              </a:ext>
            </a:extLst>
          </p:cNvPr>
          <p:cNvSpPr txBox="1"/>
          <p:nvPr userDrawn="1"/>
        </p:nvSpPr>
        <p:spPr>
          <a:xfrm>
            <a:off x="2992821" y="3219932"/>
            <a:ext cx="61748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2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81D598E-35C4-8097-0DF3-F0C9A5A63F4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3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5" y="234923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E5D1E1E-AC1E-3CBA-4629-8BC4CB376C2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5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F2DFC48-C549-C060-522D-3DB02044DAE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3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1CEA69AC-3C2B-93CD-43A2-0C814352901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5C2BD18E-EF0E-B26E-2D77-A2EFB2EFE0A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07: Methods, Parameters, Returns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885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07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180143"/>
            <a:ext cx="5602333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4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Methods, Parameters, Returns</a:t>
            </a:r>
            <a:endParaRPr sz="40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Is cereal a soup?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A37E05D3-9C0E-4EB2-9787-F35E1D522B6F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D1E8064B-31E1-4F1F-B9BB-60FABDE9233B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13B5912E-535D-4960-82F7-1B302C108940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E545ED98-E736-43A7-8C28-F4DADAC2AC1A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B04B81-27A6-4B9C-8815-A14BB73B513A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4" name="Picture 3" descr="qr code for https://app.sli.do/event/hybkmG6HH6xRVT1QJVsBve">
            <a:extLst>
              <a:ext uri="{FF2B5EF4-FFF2-40B4-BE49-F238E27FC236}">
                <a16:creationId xmlns:a16="http://schemas.microsoft.com/office/drawing/2014/main" id="{682F5CDB-52BD-4A41-A246-AD03C3F9B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298" y="5604466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</a:t>
            </a:r>
            <a:r>
              <a:rPr lang="en-US" dirty="0" err="1"/>
              <a:t>ount</a:t>
            </a:r>
            <a:r>
              <a:rPr lang="en-US" dirty="0"/>
              <a:t> (Think)</a:t>
            </a:r>
          </a:p>
        </p:txBody>
      </p:sp>
      <p:pic>
        <p:nvPicPr>
          <p:cNvPr id="9" name="Picture 8" descr="qr code for https://app.sli.do/event/hybkmG6HH6xRVT1QJVsBve">
            <a:extLst>
              <a:ext uri="{FF2B5EF4-FFF2-40B4-BE49-F238E27FC236}">
                <a16:creationId xmlns:a16="http://schemas.microsoft.com/office/drawing/2014/main" id="{BCF8E42B-239F-49B5-8347-01140252B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575" y="210139"/>
            <a:ext cx="777240" cy="777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DB150B-37F4-62ED-07A9-F4C70B3BDB29}"/>
              </a:ext>
            </a:extLst>
          </p:cNvPr>
          <p:cNvSpPr txBox="1"/>
          <p:nvPr/>
        </p:nvSpPr>
        <p:spPr>
          <a:xfrm>
            <a:off x="7182165" y="1413064"/>
            <a:ext cx="473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be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last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line of output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0FD26-2A09-C98D-4311-737CDE500AA2}"/>
              </a:ext>
            </a:extLst>
          </p:cNvPr>
          <p:cNvSpPr txBox="1"/>
          <p:nvPr/>
        </p:nvSpPr>
        <p:spPr>
          <a:xfrm>
            <a:off x="152399" y="1674674"/>
            <a:ext cx="66502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07E58-B9EF-A7A4-7B09-2166AADDCEBD}"/>
              </a:ext>
            </a:extLst>
          </p:cNvPr>
          <p:cNvSpPr txBox="1"/>
          <p:nvPr/>
        </p:nvSpPr>
        <p:spPr>
          <a:xfrm>
            <a:off x="7182165" y="2605698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1</a:t>
            </a:r>
            <a:endParaRPr lang="en-US" sz="32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5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6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7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FAFBC7-AEAA-6B4A-E6B5-3B722CB7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</a:t>
            </a:r>
            <a:r>
              <a:rPr lang="en-US" dirty="0" err="1"/>
              <a:t>ount</a:t>
            </a:r>
            <a:r>
              <a:rPr lang="en-US" dirty="0"/>
              <a:t> (Pair)</a:t>
            </a:r>
          </a:p>
        </p:txBody>
      </p:sp>
      <p:pic>
        <p:nvPicPr>
          <p:cNvPr id="10" name="Picture 9" descr="qr code for https://app.sli.do/event/hybkmG6HH6xRVT1QJVsBve">
            <a:extLst>
              <a:ext uri="{FF2B5EF4-FFF2-40B4-BE49-F238E27FC236}">
                <a16:creationId xmlns:a16="http://schemas.microsoft.com/office/drawing/2014/main" id="{EA88006F-00B2-4E14-A80B-FA1715897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575" y="210139"/>
            <a:ext cx="777240" cy="777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639670-FADB-2476-9341-B15C0EB8B91E}"/>
              </a:ext>
            </a:extLst>
          </p:cNvPr>
          <p:cNvSpPr txBox="1"/>
          <p:nvPr/>
        </p:nvSpPr>
        <p:spPr>
          <a:xfrm>
            <a:off x="7182165" y="1413064"/>
            <a:ext cx="4734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be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last 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line of output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from this code?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DADFD-E332-4F1C-9341-B19BFD728064}"/>
              </a:ext>
            </a:extLst>
          </p:cNvPr>
          <p:cNvSpPr txBox="1"/>
          <p:nvPr/>
        </p:nvSpPr>
        <p:spPr>
          <a:xfrm>
            <a:off x="152399" y="1674674"/>
            <a:ext cx="66502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static final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5CC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b="0" dirty="0">
              <a:solidFill>
                <a:srgbClr val="D73A49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26BC0-7575-B9AA-836B-C7EEDFC9DC24}"/>
              </a:ext>
            </a:extLst>
          </p:cNvPr>
          <p:cNvSpPr txBox="1"/>
          <p:nvPr/>
        </p:nvSpPr>
        <p:spPr>
          <a:xfrm>
            <a:off x="7182165" y="2605698"/>
            <a:ext cx="44969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1</a:t>
            </a:r>
            <a:endParaRPr lang="en-US" sz="32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5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6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count is: 7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BBC03-8D73-F5CB-8945-64B1B7B14A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9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C5103-D461-9134-4D56-DAB56551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Walkthrough: Counting Counts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6C8F7-7A7B-C20C-C089-58D5CE490BA7}"/>
              </a:ext>
            </a:extLst>
          </p:cNvPr>
          <p:cNvSpPr txBox="1"/>
          <p:nvPr/>
        </p:nvSpPr>
        <p:spPr>
          <a:xfrm>
            <a:off x="838200" y="1517290"/>
            <a:ext cx="6705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final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 is: 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line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count;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"*"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Rectangle 8" descr="A box around the value 7.">
            <a:extLst>
              <a:ext uri="{FF2B5EF4-FFF2-40B4-BE49-F238E27FC236}">
                <a16:creationId xmlns:a16="http://schemas.microsoft.com/office/drawing/2014/main" id="{CBF021F2-F39E-D203-2E9E-D20BFBA4BC79}"/>
              </a:ext>
            </a:extLst>
          </p:cNvPr>
          <p:cNvSpPr/>
          <p:nvPr/>
        </p:nvSpPr>
        <p:spPr>
          <a:xfrm>
            <a:off x="10528770" y="3518200"/>
            <a:ext cx="779228" cy="76332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E6604-C83F-8346-1771-A39D6844B283}"/>
              </a:ext>
            </a:extLst>
          </p:cNvPr>
          <p:cNvSpPr txBox="1"/>
          <p:nvPr/>
        </p:nvSpPr>
        <p:spPr>
          <a:xfrm>
            <a:off x="10176593" y="3155758"/>
            <a:ext cx="1483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66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EA3EE-D1A4-637D-76E8-F12CF7C7023B}"/>
              </a:ext>
            </a:extLst>
          </p:cNvPr>
          <p:cNvSpPr txBox="1"/>
          <p:nvPr/>
        </p:nvSpPr>
        <p:spPr>
          <a:xfrm>
            <a:off x="10562231" y="3595144"/>
            <a:ext cx="7123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66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F41B883-722A-1CCF-7CFB-06CDE137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28198" y="1803503"/>
            <a:ext cx="449580" cy="4030769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The value 5 is moving from the main method to the line method as a parameter.">
            <a:extLst>
              <a:ext uri="{FF2B5EF4-FFF2-40B4-BE49-F238E27FC236}">
                <a16:creationId xmlns:a16="http://schemas.microsoft.com/office/drawing/2014/main" id="{D2A6C4F6-99C2-B47E-7555-3BBA87C9F482}"/>
              </a:ext>
            </a:extLst>
          </p:cNvPr>
          <p:cNvSpPr/>
          <p:nvPr/>
        </p:nvSpPr>
        <p:spPr>
          <a:xfrm>
            <a:off x="7895977" y="2392433"/>
            <a:ext cx="779228" cy="7633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AC4D1-D479-A71E-8C32-8DF408A359AE}"/>
              </a:ext>
            </a:extLst>
          </p:cNvPr>
          <p:cNvSpPr txBox="1"/>
          <p:nvPr/>
        </p:nvSpPr>
        <p:spPr>
          <a:xfrm>
            <a:off x="7543800" y="202999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00808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50361-871A-8A8B-E349-C0233AD8FE01}"/>
              </a:ext>
            </a:extLst>
          </p:cNvPr>
          <p:cNvSpPr txBox="1"/>
          <p:nvPr/>
        </p:nvSpPr>
        <p:spPr>
          <a:xfrm>
            <a:off x="7936564" y="246937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008080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58E532B1-BE6A-D25C-EB1B-778C82268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5041" y="2215517"/>
            <a:ext cx="449580" cy="1169754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F243ED-AF6E-18EA-5EAE-0C32B4B36E0C}"/>
              </a:ext>
            </a:extLst>
          </p:cNvPr>
          <p:cNvSpPr txBox="1"/>
          <p:nvPr/>
        </p:nvSpPr>
        <p:spPr>
          <a:xfrm>
            <a:off x="2787306" y="2133837"/>
            <a:ext cx="69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2000" dirty="0">
              <a:solidFill>
                <a:srgbClr val="005CC5"/>
              </a:solidFill>
            </a:endParaRPr>
          </a:p>
        </p:txBody>
      </p:sp>
      <p:sp>
        <p:nvSpPr>
          <p:cNvPr id="14" name="Rectangle 13" descr="A box around the value 6">
            <a:extLst>
              <a:ext uri="{FF2B5EF4-FFF2-40B4-BE49-F238E27FC236}">
                <a16:creationId xmlns:a16="http://schemas.microsoft.com/office/drawing/2014/main" id="{95B2190A-88CB-D223-14A7-440BC6211834}"/>
              </a:ext>
            </a:extLst>
          </p:cNvPr>
          <p:cNvSpPr/>
          <p:nvPr/>
        </p:nvSpPr>
        <p:spPr>
          <a:xfrm>
            <a:off x="7926375" y="4396553"/>
            <a:ext cx="779228" cy="763325"/>
          </a:xfrm>
          <a:prstGeom prst="rect">
            <a:avLst/>
          </a:prstGeom>
          <a:noFill/>
          <a:ln>
            <a:solidFill>
              <a:srgbClr val="B46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1539B-9035-475B-0DD8-D7AC7921FAAB}"/>
              </a:ext>
            </a:extLst>
          </p:cNvPr>
          <p:cNvSpPr txBox="1"/>
          <p:nvPr/>
        </p:nvSpPr>
        <p:spPr>
          <a:xfrm>
            <a:off x="7574198" y="4034111"/>
            <a:ext cx="14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endParaRPr lang="en-US" sz="1800" dirty="0">
              <a:solidFill>
                <a:srgbClr val="B46A1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006DD-088F-F4A3-F03D-112E762ACDCD}"/>
              </a:ext>
            </a:extLst>
          </p:cNvPr>
          <p:cNvSpPr txBox="1"/>
          <p:nvPr/>
        </p:nvSpPr>
        <p:spPr>
          <a:xfrm>
            <a:off x="7966962" y="4473497"/>
            <a:ext cx="71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52E5283-FAC2-9ECA-004E-42A3F3FFB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5439" y="3726655"/>
            <a:ext cx="449580" cy="2107617"/>
          </a:xfrm>
          <a:prstGeom prst="rightBrace">
            <a:avLst>
              <a:gd name="adj1" fmla="val 33518"/>
              <a:gd name="adj2" fmla="val 51271"/>
            </a:avLst>
          </a:prstGeom>
          <a:ln w="28575">
            <a:solidFill>
              <a:srgbClr val="B46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 descr="A rightward pointing purple arrow">
            <a:extLst>
              <a:ext uri="{FF2B5EF4-FFF2-40B4-BE49-F238E27FC236}">
                <a16:creationId xmlns:a16="http://schemas.microsoft.com/office/drawing/2014/main" id="{7E4877B2-786B-D0E5-4AA4-1D84EBCCB804}"/>
              </a:ext>
            </a:extLst>
          </p:cNvPr>
          <p:cNvSpPr/>
          <p:nvPr/>
        </p:nvSpPr>
        <p:spPr>
          <a:xfrm>
            <a:off x="291962" y="161574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6" name="Right Arrow 25" descr="A rightward pointing purple arrow">
            <a:extLst>
              <a:ext uri="{FF2B5EF4-FFF2-40B4-BE49-F238E27FC236}">
                <a16:creationId xmlns:a16="http://schemas.microsoft.com/office/drawing/2014/main" id="{5ECF33D6-FBCA-F2FE-6F18-8432DD2F84E2}"/>
              </a:ext>
            </a:extLst>
          </p:cNvPr>
          <p:cNvSpPr/>
          <p:nvPr/>
        </p:nvSpPr>
        <p:spPr>
          <a:xfrm>
            <a:off x="291962" y="1920169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9" name="Right Arrow 18" descr="A rightward pointing purple arrow">
            <a:extLst>
              <a:ext uri="{FF2B5EF4-FFF2-40B4-BE49-F238E27FC236}">
                <a16:creationId xmlns:a16="http://schemas.microsoft.com/office/drawing/2014/main" id="{11E5DBDC-AF89-E603-B3C1-394972578DEA}"/>
              </a:ext>
            </a:extLst>
          </p:cNvPr>
          <p:cNvSpPr/>
          <p:nvPr/>
        </p:nvSpPr>
        <p:spPr>
          <a:xfrm>
            <a:off x="291962" y="2207896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Right Arrow 19" descr="A rightward pointing purple arrow">
            <a:extLst>
              <a:ext uri="{FF2B5EF4-FFF2-40B4-BE49-F238E27FC236}">
                <a16:creationId xmlns:a16="http://schemas.microsoft.com/office/drawing/2014/main" id="{0EF618E2-E64C-F4AF-A7D6-79DED2BCA935}"/>
              </a:ext>
            </a:extLst>
          </p:cNvPr>
          <p:cNvSpPr/>
          <p:nvPr/>
        </p:nvSpPr>
        <p:spPr>
          <a:xfrm>
            <a:off x="291962" y="25002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Right Arrow 20" descr="A rightward pointing purple arrow">
            <a:extLst>
              <a:ext uri="{FF2B5EF4-FFF2-40B4-BE49-F238E27FC236}">
                <a16:creationId xmlns:a16="http://schemas.microsoft.com/office/drawing/2014/main" id="{39EB79B1-7398-8E3F-1C01-5E92CE3EB84B}"/>
              </a:ext>
            </a:extLst>
          </p:cNvPr>
          <p:cNvSpPr/>
          <p:nvPr/>
        </p:nvSpPr>
        <p:spPr>
          <a:xfrm>
            <a:off x="291962" y="4034111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Right Arrow 21" descr="A rightward pointing purple arrow">
            <a:extLst>
              <a:ext uri="{FF2B5EF4-FFF2-40B4-BE49-F238E27FC236}">
                <a16:creationId xmlns:a16="http://schemas.microsoft.com/office/drawing/2014/main" id="{E0FBF82A-4891-A231-6FC4-769EC3D88FB8}"/>
              </a:ext>
            </a:extLst>
          </p:cNvPr>
          <p:cNvSpPr/>
          <p:nvPr/>
        </p:nvSpPr>
        <p:spPr>
          <a:xfrm>
            <a:off x="291962" y="4348084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3" name="Right Arrow 22" descr="A rightward pointing purple arrow">
            <a:extLst>
              <a:ext uri="{FF2B5EF4-FFF2-40B4-BE49-F238E27FC236}">
                <a16:creationId xmlns:a16="http://schemas.microsoft.com/office/drawing/2014/main" id="{A78CCC99-E640-E064-233F-31950F6D25E7}"/>
              </a:ext>
            </a:extLst>
          </p:cNvPr>
          <p:cNvSpPr/>
          <p:nvPr/>
        </p:nvSpPr>
        <p:spPr>
          <a:xfrm>
            <a:off x="291962" y="5260483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Right Arrow 23" descr="A rightward pointing purple arrow">
            <a:extLst>
              <a:ext uri="{FF2B5EF4-FFF2-40B4-BE49-F238E27FC236}">
                <a16:creationId xmlns:a16="http://schemas.microsoft.com/office/drawing/2014/main" id="{1D80B568-21C7-E77D-F3B0-AD204054A036}"/>
              </a:ext>
            </a:extLst>
          </p:cNvPr>
          <p:cNvSpPr/>
          <p:nvPr/>
        </p:nvSpPr>
        <p:spPr>
          <a:xfrm>
            <a:off x="291962" y="555600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5" name="Right Arrow 24" descr="A rightward pointing purple arrow">
            <a:extLst>
              <a:ext uri="{FF2B5EF4-FFF2-40B4-BE49-F238E27FC236}">
                <a16:creationId xmlns:a16="http://schemas.microsoft.com/office/drawing/2014/main" id="{5C80A98A-0D0D-6562-29C6-A92C027D5D21}"/>
              </a:ext>
            </a:extLst>
          </p:cNvPr>
          <p:cNvSpPr/>
          <p:nvPr/>
        </p:nvSpPr>
        <p:spPr>
          <a:xfrm>
            <a:off x="291962" y="2789997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88CAE1-0CA0-F789-3980-900D0FF10296}"/>
              </a:ext>
            </a:extLst>
          </p:cNvPr>
          <p:cNvSpPr txBox="1"/>
          <p:nvPr/>
        </p:nvSpPr>
        <p:spPr>
          <a:xfrm>
            <a:off x="7962902" y="4473497"/>
            <a:ext cx="71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B46A1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3200" dirty="0">
              <a:solidFill>
                <a:srgbClr val="B46A11"/>
              </a:solidFill>
            </a:endParaRPr>
          </a:p>
        </p:txBody>
      </p:sp>
      <p:sp>
        <p:nvSpPr>
          <p:cNvPr id="29" name="Right Arrow 24" descr="A rightward pointing purple arrow">
            <a:extLst>
              <a:ext uri="{FF2B5EF4-FFF2-40B4-BE49-F238E27FC236}">
                <a16:creationId xmlns:a16="http://schemas.microsoft.com/office/drawing/2014/main" id="{845FD8F9-85FA-461F-A3AB-8A6CA67E19AC}"/>
              </a:ext>
            </a:extLst>
          </p:cNvPr>
          <p:cNvSpPr/>
          <p:nvPr/>
        </p:nvSpPr>
        <p:spPr>
          <a:xfrm>
            <a:off x="291962" y="3103970"/>
            <a:ext cx="477078" cy="261481"/>
          </a:xfrm>
          <a:prstGeom prst="rightArrow">
            <a:avLst>
              <a:gd name="adj1" fmla="val 50000"/>
              <a:gd name="adj2" fmla="val 6216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2D0A4-E7EE-2333-3289-F5E9D68C0B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6A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18893 0.2231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6" grpId="0" animBg="1"/>
      <p:bldP spid="7" grpId="0"/>
      <p:bldP spid="8" grpId="0"/>
      <p:bldP spid="13" grpId="0" animBg="1"/>
      <p:bldP spid="27" grpId="0"/>
      <p:bldP spid="27" grpId="1"/>
      <p:bldP spid="27" grpId="2"/>
      <p:bldP spid="14" grpId="0" animBg="1"/>
      <p:bldP spid="15" grpId="0"/>
      <p:bldP spid="16" grpId="0"/>
      <p:bldP spid="16" grpId="1"/>
      <p:bldP spid="17" grpId="0" animBg="1"/>
      <p:bldP spid="18" grpId="0" animBg="1"/>
      <p:bldP spid="18" grpId="1" animBg="1"/>
      <p:bldP spid="26" grpId="0" animBg="1"/>
      <p:bldP spid="2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1" animBg="1"/>
      <p:bldP spid="24" grpId="2" animBg="1"/>
      <p:bldP spid="25" grpId="0" animBg="1"/>
      <p:bldP spid="25" grpId="1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B05D-FCCB-68EC-2BCE-C75CE2C0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Method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2E47-87C4-D41F-EA81-DADE1F1B8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/>
              <a:t>Each method you write (except main) should have a short comment!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Randomly generates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an addition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problem where the 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operands are in the range 1-10 (inclusive), </a:t>
            </a:r>
          </a:p>
          <a:p>
            <a:pPr marL="46355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and prints the result,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rounded to two decimal places.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addTwoRandomNumbers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sum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num1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+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num2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   ...</a:t>
            </a:r>
            <a:endParaRPr lang="en-US" sz="28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0047-BD04-E782-6F19-12EF485E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Announcements, Reminders</a:t>
            </a:r>
          </a:p>
          <a:p>
            <a:r>
              <a:rPr lang="en-US" dirty="0"/>
              <a:t>Methods review</a:t>
            </a:r>
          </a:p>
          <a:p>
            <a:r>
              <a:rPr lang="en-US" dirty="0"/>
              <a:t>Parameters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b="1" dirty="0"/>
              <a:t>P1</a:t>
            </a:r>
            <a:r>
              <a:rPr lang="en-US" dirty="0"/>
              <a:t> is out, due next Tuesday, Feb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start early – this one is tough!</a:t>
            </a:r>
          </a:p>
          <a:p>
            <a:r>
              <a:rPr lang="en-US" b="1" dirty="0"/>
              <a:t>R1</a:t>
            </a:r>
            <a:r>
              <a:rPr lang="en-US" dirty="0"/>
              <a:t> released yesterday, due Thursday Feb 5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b="1" dirty="0"/>
              <a:t>Quiz 0 </a:t>
            </a:r>
            <a:r>
              <a:rPr lang="en-US" dirty="0"/>
              <a:t>was yesterday</a:t>
            </a:r>
          </a:p>
          <a:p>
            <a:pPr lvl="1"/>
            <a:r>
              <a:rPr lang="en-US" dirty="0"/>
              <a:t>grades will be out before Quiz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C208-1BAF-21A2-6E7D-F85A5DD6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751F9-CEE8-BBC1-144C-4CC331B0A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Writing our own </a:t>
            </a:r>
            <a:r>
              <a:rPr lang="en-US" b="1" dirty="0"/>
              <a:t>methods</a:t>
            </a:r>
            <a:r>
              <a:rPr lang="en-US" dirty="0"/>
              <a:t> allows us to define our own commands!</a:t>
            </a:r>
          </a:p>
          <a:p>
            <a:pPr marL="114300" indent="0">
              <a:buNone/>
            </a:pPr>
            <a:r>
              <a:rPr lang="en-US" dirty="0"/>
              <a:t>(naming conventions for methods are same as variables: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camelCased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800" spc="275" dirty="0">
                <a:solidFill>
                  <a:srgbClr val="0000FF"/>
                </a:solidFill>
                <a:latin typeface="Consolas" panose="020B0609020204030204" pitchFamily="49" charset="0"/>
              </a:rPr>
              <a:t>public </a:t>
            </a:r>
            <a:r>
              <a:rPr lang="en-US" sz="2800" spc="390" dirty="0">
                <a:solidFill>
                  <a:srgbClr val="0000FF"/>
                </a:solidFill>
                <a:latin typeface="Consolas" panose="020B0609020204030204" pitchFamily="49" charset="0"/>
              </a:rPr>
              <a:t>static </a:t>
            </a:r>
            <a:r>
              <a:rPr lang="en-US" sz="2800" spc="220" dirty="0">
                <a:solidFill>
                  <a:srgbClr val="257E99"/>
                </a:solidFill>
                <a:latin typeface="Consolas" panose="020B0609020204030204" pitchFamily="49" charset="0"/>
              </a:rPr>
              <a:t>void </a:t>
            </a:r>
            <a:r>
              <a:rPr lang="en-US" sz="2800" spc="40" dirty="0" err="1">
                <a:solidFill>
                  <a:srgbClr val="795E25"/>
                </a:solidFill>
                <a:latin typeface="Consolas" panose="020B0609020204030204" pitchFamily="49" charset="0"/>
              </a:rPr>
              <a:t>myMethod</a:t>
            </a:r>
            <a:r>
              <a:rPr lang="en-US" sz="2800" spc="40" dirty="0">
                <a:latin typeface="Consolas" panose="020B0609020204030204" pitchFamily="49" charset="0"/>
              </a:rPr>
              <a:t>() </a:t>
            </a:r>
            <a:r>
              <a:rPr lang="en-US" sz="2800" spc="515" dirty="0">
                <a:latin typeface="Consolas" panose="020B0609020204030204" pitchFamily="49" charset="0"/>
              </a:rPr>
              <a:t>{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2800" spc="450" dirty="0">
                <a:solidFill>
                  <a:srgbClr val="008000"/>
                </a:solidFill>
                <a:latin typeface="Consolas" panose="020B0609020204030204" pitchFamily="49" charset="0"/>
              </a:rPr>
              <a:t> /***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10"/>
              </a:spcBef>
              <a:buNone/>
              <a:tabLst>
                <a:tab pos="1526540" algn="l"/>
                <a:tab pos="2366010" algn="l"/>
              </a:tabLst>
            </a:pPr>
            <a:r>
              <a:rPr lang="en-US" sz="2800" spc="50" dirty="0">
                <a:solidFill>
                  <a:srgbClr val="008000"/>
                </a:solidFill>
                <a:latin typeface="Consolas" panose="020B0609020204030204" pitchFamily="49" charset="0"/>
              </a:rPr>
              <a:t> Your </a:t>
            </a:r>
            <a:r>
              <a:rPr lang="en-US" sz="2800" spc="20" dirty="0">
                <a:solidFill>
                  <a:srgbClr val="008000"/>
                </a:solidFill>
                <a:latin typeface="Consolas" panose="020B0609020204030204" pitchFamily="49" charset="0"/>
              </a:rPr>
              <a:t>code </a:t>
            </a:r>
            <a:r>
              <a:rPr lang="en-US" sz="2800" spc="120" dirty="0">
                <a:solidFill>
                  <a:srgbClr val="008000"/>
                </a:solidFill>
                <a:latin typeface="Consolas" panose="020B0609020204030204" pitchFamily="49" charset="0"/>
              </a:rPr>
              <a:t>here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10"/>
              </a:spcBef>
              <a:buNone/>
            </a:pPr>
            <a:r>
              <a:rPr lang="en-US" sz="2800" spc="475" dirty="0">
                <a:solidFill>
                  <a:srgbClr val="008000"/>
                </a:solidFill>
                <a:latin typeface="Consolas" panose="020B0609020204030204" pitchFamily="49" charset="0"/>
              </a:rPr>
              <a:t> **/</a:t>
            </a:r>
            <a:endParaRPr lang="en-US" sz="2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2800" spc="515" dirty="0">
                <a:latin typeface="Consolas" panose="020B0609020204030204" pitchFamily="49" charset="0"/>
              </a:rPr>
              <a:t>}</a:t>
            </a:r>
            <a:endParaRPr lang="en-US" sz="28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0289E-09E7-0744-9C43-55704C832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9F06-C6B6-CC78-CB6C-D3B610B2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0" y="-1058921"/>
            <a:ext cx="10515601" cy="762636"/>
          </a:xfrm>
        </p:spPr>
        <p:txBody>
          <a:bodyPr/>
          <a:lstStyle/>
          <a:p>
            <a:r>
              <a:rPr lang="en-US" dirty="0"/>
              <a:t>Think Pair Share: Hello Goodbye (Think)</a:t>
            </a:r>
          </a:p>
        </p:txBody>
      </p:sp>
      <p:pic>
        <p:nvPicPr>
          <p:cNvPr id="15" name="Picture 14" descr="qr code for https://app.sli.do/event/hybkmG6HH6xRVT1QJVsBve">
            <a:extLst>
              <a:ext uri="{FF2B5EF4-FFF2-40B4-BE49-F238E27FC236}">
                <a16:creationId xmlns:a16="http://schemas.microsoft.com/office/drawing/2014/main" id="{840444AF-395C-49F1-9B04-B37D8894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575" y="210139"/>
            <a:ext cx="777240" cy="777240"/>
          </a:xfrm>
          <a:prstGeom prst="rect">
            <a:avLst/>
          </a:prstGeom>
        </p:spPr>
      </p:pic>
      <p:sp>
        <p:nvSpPr>
          <p:cNvPr id="7" name="object 19">
            <a:extLst>
              <a:ext uri="{FF2B5EF4-FFF2-40B4-BE49-F238E27FC236}">
                <a16:creationId xmlns:a16="http://schemas.microsoft.com/office/drawing/2014/main" id="{E5191F69-DB25-2AE0-D2A6-C1458885C987}"/>
              </a:ext>
            </a:extLst>
          </p:cNvPr>
          <p:cNvSpPr txBox="1">
            <a:spLocks/>
          </p:cNvSpPr>
          <p:nvPr/>
        </p:nvSpPr>
        <p:spPr>
          <a:xfrm>
            <a:off x="5392884" y="2229004"/>
            <a:ext cx="6167622" cy="452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/>
              <a:t>What is the </a:t>
            </a:r>
            <a:r>
              <a:rPr lang="en-US" sz="2800" spc="-10" dirty="0"/>
              <a:t>output </a:t>
            </a:r>
            <a:r>
              <a:rPr lang="en-US" sz="2800" spc="-5" dirty="0"/>
              <a:t>of this</a:t>
            </a:r>
            <a:r>
              <a:rPr lang="en-US" sz="2800" spc="50" dirty="0"/>
              <a:t> </a:t>
            </a:r>
            <a:r>
              <a:rPr lang="en-US" sz="2800" spc="-10" dirty="0"/>
              <a:t>program?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7F04F-91E9-E391-37E3-724B1F54634A}"/>
              </a:ext>
            </a:extLst>
          </p:cNvPr>
          <p:cNvSpPr txBox="1"/>
          <p:nvPr/>
        </p:nvSpPr>
        <p:spPr>
          <a:xfrm>
            <a:off x="263423" y="1364351"/>
            <a:ext cx="56479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HelloGoodbye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goodbye();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"Goodbye!"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"Welcome!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"Glad you're here."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6358CFD1-FA30-4060-99C1-EF00B6C70B5A}"/>
              </a:ext>
            </a:extLst>
          </p:cNvPr>
          <p:cNvSpPr txBox="1"/>
          <p:nvPr/>
        </p:nvSpPr>
        <p:spPr>
          <a:xfrm>
            <a:off x="5404894" y="3387785"/>
            <a:ext cx="4017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5520" algn="l"/>
              </a:tabLst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BA5FC7FB-674E-467E-01EF-B196A67DCB1F}"/>
              </a:ext>
            </a:extLst>
          </p:cNvPr>
          <p:cNvSpPr txBox="1"/>
          <p:nvPr/>
        </p:nvSpPr>
        <p:spPr>
          <a:xfrm>
            <a:off x="5407420" y="4851049"/>
            <a:ext cx="51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E0A86CD1-64BF-1469-F320-66E81E8DC6E1}"/>
              </a:ext>
            </a:extLst>
          </p:cNvPr>
          <p:cNvSpPr txBox="1"/>
          <p:nvPr/>
        </p:nvSpPr>
        <p:spPr>
          <a:xfrm>
            <a:off x="8920748" y="4851049"/>
            <a:ext cx="554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791B9-B6E2-1EAB-0778-6A4465DF446E}"/>
              </a:ext>
            </a:extLst>
          </p:cNvPr>
          <p:cNvSpPr txBox="1"/>
          <p:nvPr/>
        </p:nvSpPr>
        <p:spPr>
          <a:xfrm flipH="1">
            <a:off x="6065915" y="4874699"/>
            <a:ext cx="261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1D614E-D275-2193-8898-2B6802ACEF96}"/>
              </a:ext>
            </a:extLst>
          </p:cNvPr>
          <p:cNvSpPr txBox="1"/>
          <p:nvPr/>
        </p:nvSpPr>
        <p:spPr>
          <a:xfrm flipH="1">
            <a:off x="5920500" y="3389881"/>
            <a:ext cx="302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Glad you’re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 Glad you’re here. 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F0249-CE0E-8656-D42D-92FDA1913FA2}"/>
              </a:ext>
            </a:extLst>
          </p:cNvPr>
          <p:cNvSpPr txBox="1"/>
          <p:nvPr/>
        </p:nvSpPr>
        <p:spPr>
          <a:xfrm flipH="1">
            <a:off x="9620518" y="4735631"/>
            <a:ext cx="2610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8E96F-5441-6BAA-DA00-67BC5BE5A850}"/>
              </a:ext>
            </a:extLst>
          </p:cNvPr>
          <p:cNvSpPr txBox="1"/>
          <p:nvPr/>
        </p:nvSpPr>
        <p:spPr>
          <a:xfrm flipH="1">
            <a:off x="9505477" y="3546094"/>
            <a:ext cx="261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Hello! Goodbye!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ADC74-6811-A43B-3E73-E63516E394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8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6B6F4F6-988B-08EB-E6C2-CAEF0FE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0" y="-1058921"/>
            <a:ext cx="10515601" cy="762636"/>
          </a:xfrm>
        </p:spPr>
        <p:txBody>
          <a:bodyPr/>
          <a:lstStyle/>
          <a:p>
            <a:r>
              <a:rPr lang="en-US" dirty="0"/>
              <a:t>Think Pair Share: Hello Goodbye (Pair)</a:t>
            </a:r>
          </a:p>
        </p:txBody>
      </p:sp>
      <p:pic>
        <p:nvPicPr>
          <p:cNvPr id="14" name="Picture 13" descr="qr code for https://app.sli.do/event/hybkmG6HH6xRVT1QJVsBve">
            <a:extLst>
              <a:ext uri="{FF2B5EF4-FFF2-40B4-BE49-F238E27FC236}">
                <a16:creationId xmlns:a16="http://schemas.microsoft.com/office/drawing/2014/main" id="{C173958E-B0DE-49C6-BB83-B9FBFF7C2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575" y="210139"/>
            <a:ext cx="777240" cy="777240"/>
          </a:xfrm>
          <a:prstGeom prst="rect">
            <a:avLst/>
          </a:prstGeom>
        </p:spPr>
      </p:pic>
      <p:sp>
        <p:nvSpPr>
          <p:cNvPr id="5" name="object 19">
            <a:extLst>
              <a:ext uri="{FF2B5EF4-FFF2-40B4-BE49-F238E27FC236}">
                <a16:creationId xmlns:a16="http://schemas.microsoft.com/office/drawing/2014/main" id="{EF84A3FB-AEFD-EB1A-3B6A-031CB7B08A10}"/>
              </a:ext>
            </a:extLst>
          </p:cNvPr>
          <p:cNvSpPr txBox="1">
            <a:spLocks/>
          </p:cNvSpPr>
          <p:nvPr/>
        </p:nvSpPr>
        <p:spPr>
          <a:xfrm>
            <a:off x="5392884" y="2229004"/>
            <a:ext cx="6167622" cy="452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/>
              <a:t>What is the </a:t>
            </a:r>
            <a:r>
              <a:rPr lang="en-US" sz="2800" spc="-10" dirty="0"/>
              <a:t>output </a:t>
            </a:r>
            <a:r>
              <a:rPr lang="en-US" sz="2800" spc="-5" dirty="0"/>
              <a:t>of this</a:t>
            </a:r>
            <a:r>
              <a:rPr lang="en-US" sz="2800" spc="50" dirty="0"/>
              <a:t> </a:t>
            </a:r>
            <a:r>
              <a:rPr lang="en-US" sz="2800" spc="-10" dirty="0"/>
              <a:t>program?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C45DA-1449-3D02-4054-CEA881DF3D2B}"/>
              </a:ext>
            </a:extLst>
          </p:cNvPr>
          <p:cNvSpPr txBox="1"/>
          <p:nvPr/>
        </p:nvSpPr>
        <p:spPr>
          <a:xfrm>
            <a:off x="263423" y="1364351"/>
            <a:ext cx="56479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HelloGoodbye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goodbye();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"Goodbye!"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"Welcome!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"Glad you're here."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077077AA-9AA7-EA47-0922-42FE7AC6ACD6}"/>
              </a:ext>
            </a:extLst>
          </p:cNvPr>
          <p:cNvSpPr txBox="1"/>
          <p:nvPr/>
        </p:nvSpPr>
        <p:spPr>
          <a:xfrm>
            <a:off x="5404894" y="3387785"/>
            <a:ext cx="4017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5520" algn="l"/>
              </a:tabLst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1941549F-8A1A-BCC3-82C3-E2057EEB5F69}"/>
              </a:ext>
            </a:extLst>
          </p:cNvPr>
          <p:cNvSpPr txBox="1"/>
          <p:nvPr/>
        </p:nvSpPr>
        <p:spPr>
          <a:xfrm>
            <a:off x="5407420" y="4851049"/>
            <a:ext cx="51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494BBACF-B8BA-76CC-E7C3-8E813A8969A5}"/>
              </a:ext>
            </a:extLst>
          </p:cNvPr>
          <p:cNvSpPr txBox="1"/>
          <p:nvPr/>
        </p:nvSpPr>
        <p:spPr>
          <a:xfrm>
            <a:off x="8920748" y="4851049"/>
            <a:ext cx="554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DE6B3-447A-A3D7-4D56-0AC5C5996D64}"/>
              </a:ext>
            </a:extLst>
          </p:cNvPr>
          <p:cNvSpPr txBox="1"/>
          <p:nvPr/>
        </p:nvSpPr>
        <p:spPr>
          <a:xfrm flipH="1">
            <a:off x="6065915" y="4874699"/>
            <a:ext cx="261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EB7A8-84B8-467F-643B-9E6A601C67F8}"/>
              </a:ext>
            </a:extLst>
          </p:cNvPr>
          <p:cNvSpPr txBox="1"/>
          <p:nvPr/>
        </p:nvSpPr>
        <p:spPr>
          <a:xfrm flipH="1">
            <a:off x="5920500" y="3389881"/>
            <a:ext cx="302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 Glad you're here. 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BB841-D620-0D2A-2F14-39BF634702E6}"/>
              </a:ext>
            </a:extLst>
          </p:cNvPr>
          <p:cNvSpPr txBox="1"/>
          <p:nvPr/>
        </p:nvSpPr>
        <p:spPr>
          <a:xfrm flipH="1">
            <a:off x="9620518" y="4735631"/>
            <a:ext cx="2610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9FD3B-85FE-9CAB-30F1-1A6FA43E77D3}"/>
              </a:ext>
            </a:extLst>
          </p:cNvPr>
          <p:cNvSpPr txBox="1"/>
          <p:nvPr/>
        </p:nvSpPr>
        <p:spPr>
          <a:xfrm flipH="1">
            <a:off x="9505477" y="3546094"/>
            <a:ext cx="261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Hello! Goodbye!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B19DA-7CF1-667F-FCA5-F910C45313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BD9E-B33C-D097-E4AC-C378721A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68C7C-1013-C299-CB46-F1DCB3BB5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Definition: a value passed to a method by its caller. “Like” a variable!</a:t>
            </a:r>
          </a:p>
          <a:p>
            <a:pPr marL="114300" indent="0">
              <a:buNone/>
            </a:pPr>
            <a:endParaRPr lang="en-US" dirty="0"/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8080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with a parameter…</a:t>
            </a:r>
          </a:p>
          <a:p>
            <a:pPr marL="571500" lvl="1" indent="0">
              <a:buNone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"Laufey"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prints: Laufey is the best!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793A2-291C-A5A9-1049-72665ED91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8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C2CEB-8856-BCF1-F712-C372ECAA9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D26D-67DE-D595-B226-39462C91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Scope, Redux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DBFD9-CB58-71D5-8A19-36AD07588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Our scope rules also apply to methods and parameters!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general rule: f</a:t>
            </a:r>
            <a:r>
              <a:rPr lang="en-US" sz="2800" spc="-5" dirty="0"/>
              <a:t>rom </a:t>
            </a:r>
            <a:r>
              <a:rPr lang="en-US" sz="2800" dirty="0"/>
              <a:t>its </a:t>
            </a:r>
            <a:r>
              <a:rPr lang="en-US" sz="2800" b="1" dirty="0"/>
              <a:t>declaration to the next closing brace, }</a:t>
            </a:r>
            <a:endParaRPr lang="en-US" b="1" spc="-5" dirty="0">
              <a:latin typeface="Arial"/>
              <a:cs typeface="Arial"/>
            </a:endParaRPr>
          </a:p>
          <a:p>
            <a:pPr marL="579437" indent="-457200">
              <a:spcBef>
                <a:spcPts val="380"/>
              </a:spcBef>
            </a:pPr>
            <a:r>
              <a:rPr lang="en-US" sz="2800" dirty="0"/>
              <a:t>a variable </a:t>
            </a:r>
            <a:r>
              <a:rPr lang="en-US" sz="2800" spc="-5" dirty="0"/>
              <a:t>declared </a:t>
            </a:r>
            <a:r>
              <a:rPr lang="en-US" sz="2800" dirty="0"/>
              <a:t>in a method </a:t>
            </a:r>
            <a:r>
              <a:rPr lang="en-US" sz="2800" spc="-5" dirty="0"/>
              <a:t>only </a:t>
            </a:r>
            <a:r>
              <a:rPr lang="en-US" sz="2800" dirty="0"/>
              <a:t>exists </a:t>
            </a:r>
            <a:r>
              <a:rPr lang="en-US" sz="2800" u="sng" dirty="0"/>
              <a:t>in that</a:t>
            </a:r>
            <a:r>
              <a:rPr lang="en-US" sz="2800" u="sng" spc="-125" dirty="0"/>
              <a:t> </a:t>
            </a:r>
            <a:r>
              <a:rPr lang="en-US" sz="2800" u="sng" spc="-5" dirty="0"/>
              <a:t>method</a:t>
            </a:r>
            <a:r>
              <a:rPr lang="en-US" sz="2800" spc="-5" dirty="0"/>
              <a:t>!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B4257E77-35FA-B0C0-664F-77BD5D847499}"/>
              </a:ext>
            </a:extLst>
          </p:cNvPr>
          <p:cNvSpPr txBox="1"/>
          <p:nvPr/>
        </p:nvSpPr>
        <p:spPr>
          <a:xfrm>
            <a:off x="2743200" y="3581400"/>
            <a:ext cx="5486400" cy="267445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example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A41514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7D818ECB-72B2-B05A-4AF4-EDE9041A61FF}"/>
              </a:ext>
            </a:extLst>
          </p:cNvPr>
          <p:cNvSpPr txBox="1"/>
          <p:nvPr/>
        </p:nvSpPr>
        <p:spPr>
          <a:xfrm>
            <a:off x="1178169" y="4884365"/>
            <a:ext cx="15989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sz="2800" spc="30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ft Brace 7" descr="bracket indicating i'd scope(the for loop)">
            <a:extLst>
              <a:ext uri="{FF2B5EF4-FFF2-40B4-BE49-F238E27FC236}">
                <a16:creationId xmlns:a16="http://schemas.microsoft.com/office/drawing/2014/main" id="{50B1A079-189C-4C81-C5F4-CCF50E0D5AAC}"/>
              </a:ext>
            </a:extLst>
          </p:cNvPr>
          <p:cNvSpPr/>
          <p:nvPr/>
        </p:nvSpPr>
        <p:spPr>
          <a:xfrm>
            <a:off x="2906899" y="4694293"/>
            <a:ext cx="251927" cy="832264"/>
          </a:xfrm>
          <a:prstGeom prst="leftBrace">
            <a:avLst/>
          </a:prstGeom>
          <a:noFill/>
          <a:ln w="381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6CFF690-716D-EC42-7E9B-B7EA779A2D28}"/>
              </a:ext>
            </a:extLst>
          </p:cNvPr>
          <p:cNvSpPr txBox="1"/>
          <p:nvPr/>
        </p:nvSpPr>
        <p:spPr>
          <a:xfrm>
            <a:off x="8412711" y="4694293"/>
            <a:ext cx="1360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0" dirty="0">
                <a:solidFill>
                  <a:srgbClr val="99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sz="2800" spc="4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eft Brace 8" descr="bracket indicating x's scope (from x's declaration through the end of the example method)">
            <a:extLst>
              <a:ext uri="{FF2B5EF4-FFF2-40B4-BE49-F238E27FC236}">
                <a16:creationId xmlns:a16="http://schemas.microsoft.com/office/drawing/2014/main" id="{F57E4518-DBF4-5528-D10B-96B927547619}"/>
              </a:ext>
            </a:extLst>
          </p:cNvPr>
          <p:cNvSpPr/>
          <p:nvPr/>
        </p:nvSpPr>
        <p:spPr>
          <a:xfrm rot="10800000">
            <a:off x="7891947" y="4359829"/>
            <a:ext cx="391005" cy="1166728"/>
          </a:xfrm>
          <a:prstGeom prst="leftBrace">
            <a:avLst/>
          </a:prstGeom>
          <a:noFill/>
          <a:ln w="38100">
            <a:solidFill>
              <a:srgbClr val="99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2F8549BB-9842-6B87-908B-01FA287BEF70}"/>
              </a:ext>
            </a:extLst>
          </p:cNvPr>
          <p:cNvSpPr txBox="1"/>
          <p:nvPr/>
        </p:nvSpPr>
        <p:spPr>
          <a:xfrm>
            <a:off x="10456608" y="4537209"/>
            <a:ext cx="1360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4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sz="2800" spc="4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eft Brace 10" descr="bracket indicating n's scope (the entire example method)">
            <a:extLst>
              <a:ext uri="{FF2B5EF4-FFF2-40B4-BE49-F238E27FC236}">
                <a16:creationId xmlns:a16="http://schemas.microsoft.com/office/drawing/2014/main" id="{5531A7EF-D88E-92FE-4DBD-17861C259C8C}"/>
              </a:ext>
            </a:extLst>
          </p:cNvPr>
          <p:cNvSpPr/>
          <p:nvPr/>
        </p:nvSpPr>
        <p:spPr>
          <a:xfrm rot="10800000">
            <a:off x="9919242" y="3773510"/>
            <a:ext cx="391005" cy="1970467"/>
          </a:xfrm>
          <a:prstGeom prst="leftBrac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8108B-0A74-DE95-ADBF-12DDEBD7F5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6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BA7E-538E-4348-9A05-CAF7B882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Stars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45096-7830-4DE2-8C8F-2685A8DB0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247" y="1366345"/>
            <a:ext cx="4732283" cy="4805363"/>
          </a:xfrm>
        </p:spPr>
        <p:txBody>
          <a:bodyPr anchor="ctr">
            <a:normAutofit lnSpcReduction="10000"/>
          </a:bodyPr>
          <a:lstStyle/>
          <a:p>
            <a:pPr marL="114300" indent="0">
              <a:buNone/>
            </a:pPr>
            <a:endParaRPr lang="en-US" sz="18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8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lineOf5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"*"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b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lineOf10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"*"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endParaRPr lang="en-US" sz="1800" dirty="0"/>
          </a:p>
        </p:txBody>
      </p:sp>
      <p:sp>
        <p:nvSpPr>
          <p:cNvPr id="6" name="Arrow: Right 5" descr="arrow from the lineOf5() and lineOf10() methods to line(int num) method">
            <a:extLst>
              <a:ext uri="{FF2B5EF4-FFF2-40B4-BE49-F238E27FC236}">
                <a16:creationId xmlns:a16="http://schemas.microsoft.com/office/drawing/2014/main" id="{04A8E1A1-D1EB-44CD-BAD4-AC8BFA0F3B09}"/>
              </a:ext>
            </a:extLst>
          </p:cNvPr>
          <p:cNvSpPr/>
          <p:nvPr/>
        </p:nvSpPr>
        <p:spPr>
          <a:xfrm>
            <a:off x="5465379" y="3216166"/>
            <a:ext cx="888124" cy="47822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59E37E-E6FE-43DF-858B-DAC715D6DD2C}"/>
              </a:ext>
            </a:extLst>
          </p:cNvPr>
          <p:cNvSpPr txBox="1">
            <a:spLocks/>
          </p:cNvSpPr>
          <p:nvPr/>
        </p:nvSpPr>
        <p:spPr>
          <a:xfrm>
            <a:off x="6453352" y="1219200"/>
            <a:ext cx="4847897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6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267F99"/>
                </a:solidFill>
                <a:effectLst/>
                <a:highlight>
                  <a:srgbClr val="FFFF99"/>
                </a:highlight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99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99"/>
                </a:highlight>
                <a:latin typeface="Consolas" panose="020B0609020204030204" pitchFamily="49" charset="0"/>
              </a:rPr>
              <a:t>numStars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1600" b="0" dirty="0" err="1">
                <a:solidFill>
                  <a:srgbClr val="000000"/>
                </a:solidFill>
                <a:effectLst/>
                <a:highlight>
                  <a:srgbClr val="FFFF99"/>
                </a:highlight>
                <a:latin typeface="Consolas" panose="020B0609020204030204" pitchFamily="49" charset="0"/>
              </a:rPr>
              <a:t>numStars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"*"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B7E23-5874-48A1-86A6-9AEF6E5BD1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09103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11850</TotalTime>
  <Words>1556</Words>
  <Application>Microsoft Office PowerPoint</Application>
  <PresentationFormat>Widescreen</PresentationFormat>
  <Paragraphs>268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 SemiBold</vt:lpstr>
      <vt:lpstr>Calibri</vt:lpstr>
      <vt:lpstr>Consolas</vt:lpstr>
      <vt:lpstr>Montserrat ExtraBold</vt:lpstr>
      <vt:lpstr>Montserrat</vt:lpstr>
      <vt:lpstr>Arial</vt:lpstr>
      <vt:lpstr>2_CSE 12X (adopted from CSE 373)</vt:lpstr>
      <vt:lpstr>Methods, Parameters, Returns</vt:lpstr>
      <vt:lpstr>Agenda</vt:lpstr>
      <vt:lpstr>Announcements, Reminders</vt:lpstr>
      <vt:lpstr>PCM: Methods</vt:lpstr>
      <vt:lpstr>Think Pair Share: Hello Goodbye (Think)</vt:lpstr>
      <vt:lpstr>Think Pair Share: Hello Goodbye (Pair)</vt:lpstr>
      <vt:lpstr>PCM: Parameters</vt:lpstr>
      <vt:lpstr>PCM: Scope, Redux</vt:lpstr>
      <vt:lpstr>PCM: Stars Example</vt:lpstr>
      <vt:lpstr>Think Pair Share: Count (Think)</vt:lpstr>
      <vt:lpstr>Think Pair Share: Count (Pair)</vt:lpstr>
      <vt:lpstr>Walkthrough: Counting Counts</vt:lpstr>
      <vt:lpstr>New: Method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384</cp:revision>
  <dcterms:modified xsi:type="dcterms:W3CDTF">2026-01-30T19:10:13Z</dcterms:modified>
</cp:coreProperties>
</file>