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9"/>
  </p:notesMasterIdLst>
  <p:handoutMasterIdLst>
    <p:handoutMasterId r:id="rId20"/>
  </p:handoutMasterIdLst>
  <p:sldIdLst>
    <p:sldId id="441" r:id="rId2"/>
    <p:sldId id="386" r:id="rId3"/>
    <p:sldId id="356" r:id="rId4"/>
    <p:sldId id="425" r:id="rId5"/>
    <p:sldId id="424" r:id="rId6"/>
    <p:sldId id="443" r:id="rId7"/>
    <p:sldId id="421" r:id="rId8"/>
    <p:sldId id="415" r:id="rId9"/>
    <p:sldId id="429" r:id="rId10"/>
    <p:sldId id="422" r:id="rId11"/>
    <p:sldId id="442" r:id="rId12"/>
    <p:sldId id="444" r:id="rId13"/>
    <p:sldId id="445" r:id="rId14"/>
    <p:sldId id="434" r:id="rId15"/>
    <p:sldId id="446" r:id="rId16"/>
    <p:sldId id="447" r:id="rId17"/>
    <p:sldId id="448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ontserrat ExtraBold" panose="00000900000000000000" pitchFamily="2" charset="0"/>
      <p:bold r:id="rId33"/>
      <p:italic r:id="rId34"/>
      <p:boldItalic r:id="rId35"/>
    </p:embeddedFont>
    <p:embeddedFont>
      <p:font typeface="Montserrat SemiBold" panose="000007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/>
    <p:restoredTop sz="95137"/>
  </p:normalViewPr>
  <p:slideViewPr>
    <p:cSldViewPr snapToGrid="0">
      <p:cViewPr>
        <p:scale>
          <a:sx n="67" d="100"/>
          <a:sy n="67" d="100"/>
        </p:scale>
        <p:origin x="459" y="633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1/27/2026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Methods, Parameters,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8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B0C7011B-41AE-CAA9-F0B6-86B96E4D835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Methods, Parameters,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4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9A1FD48-6765-0DEF-2DA4-108D3B2460E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Methods, Parameters,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9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1BAF5EE-A72F-41C4-F81A-5D9442E4B9E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Methods, Parameters,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7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B0D457E4-F594-11CE-D274-04D54C1EEBAA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Methods, Parameters,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6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CC5221D-A52D-77BC-B43A-EE4AD60F181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Methods, Parameters,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6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2578772A-67B1-75CE-26E5-C552646AA0E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Methods, Parameters,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889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KIkJ83Gf4QYWc0FbyAPHz?si=jjYPKR2nR9-QUhFR0jjes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90025/discussion/7557345" TargetMode="External"/><Relationship Id="rId2" Type="http://schemas.openxmlformats.org/officeDocument/2006/relationships/hyperlink" Target="https://edstem.org/us/courses/90025/discussion/754447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06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4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Cumulative Sum, Scope, Class Constants</a:t>
            </a:r>
            <a:endParaRPr sz="28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hobby?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A626A968-9171-4FDC-A16B-1BA0C6E810E3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❄️ CSE 121 26wi Lecture Tunes ❄️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D57BFE5E-51CE-4E48-BDCC-B3EF5461AF1F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3A213368-3656-43F7-B5B4-8015FA2E8E3F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DB0D3C26-E804-47FC-894E-A833CE59F975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47A6A-F11C-45C3-BD18-F8F3E3525E99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Amogh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Janvi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Navya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Ruslana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Carson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</p:txBody>
      </p:sp>
      <p:pic>
        <p:nvPicPr>
          <p:cNvPr id="6" name="Picture 5" descr="qr code for https://app.sli.do/event/wsx6eN9x9m57jRus2qZowv">
            <a:extLst>
              <a:ext uri="{FF2B5EF4-FFF2-40B4-BE49-F238E27FC236}">
                <a16:creationId xmlns:a16="http://schemas.microsoft.com/office/drawing/2014/main" id="{EFED2806-8328-409B-8F68-60BBEDE11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024" y="5649191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Math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46BA1-E541-423A-5103-0AEA7FD73924}"/>
              </a:ext>
            </a:extLst>
          </p:cNvPr>
          <p:cNvSpPr txBox="1"/>
          <p:nvPr/>
        </p:nvSpPr>
        <p:spPr>
          <a:xfrm>
            <a:off x="3702732" y="1378231"/>
            <a:ext cx="478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Math.&lt;method&gt;(…)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/>
        </p:nvGraphicFramePr>
        <p:xfrm>
          <a:off x="1107326" y="2063714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1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Random warmup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7028C8"/>
                </a:solidFill>
              </a:rPr>
              <a:t>Math Facts recap</a:t>
            </a:r>
          </a:p>
          <a:p>
            <a:r>
              <a:rPr lang="en-US" dirty="0"/>
              <a:t>Scope, class constants review</a:t>
            </a:r>
          </a:p>
          <a:p>
            <a:r>
              <a:rPr lang="en-US" dirty="0"/>
              <a:t>Code examples</a:t>
            </a:r>
          </a:p>
          <a:p>
            <a:pPr lvl="1"/>
            <a:r>
              <a:rPr lang="en-US" dirty="0"/>
              <a:t>Cumulative sums!</a:t>
            </a:r>
          </a:p>
        </p:txBody>
      </p:sp>
      <p:sp>
        <p:nvSpPr>
          <p:cNvPr id="5" name="Arrow: Right 4" descr="arrow pointing to &quot;Math facts recap&quot;">
            <a:extLst>
              <a:ext uri="{FF2B5EF4-FFF2-40B4-BE49-F238E27FC236}">
                <a16:creationId xmlns:a16="http://schemas.microsoft.com/office/drawing/2014/main" id="{1B936838-38AF-444F-B4B1-AB7499E18E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4085956" y="2649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5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Random warmup</a:t>
            </a:r>
          </a:p>
          <a:p>
            <a:r>
              <a:rPr lang="en-US" dirty="0"/>
              <a:t>Math Facts recap</a:t>
            </a:r>
          </a:p>
          <a:p>
            <a:r>
              <a:rPr lang="en-US" b="1" dirty="0">
                <a:solidFill>
                  <a:srgbClr val="7028C8"/>
                </a:solidFill>
              </a:rPr>
              <a:t>Scope, class constants review</a:t>
            </a:r>
          </a:p>
          <a:p>
            <a:r>
              <a:rPr lang="en-US" dirty="0"/>
              <a:t>Code examples</a:t>
            </a:r>
          </a:p>
          <a:p>
            <a:pPr lvl="1"/>
            <a:r>
              <a:rPr lang="en-US" dirty="0"/>
              <a:t>Cumulative sums!</a:t>
            </a:r>
          </a:p>
        </p:txBody>
      </p:sp>
      <p:sp>
        <p:nvSpPr>
          <p:cNvPr id="5" name="Arrow: Right 4" descr="arrow pointing to &quot;Scope, class constants review&quot;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879196" y="312696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9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18701-1C16-E51B-E591-7609F661F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D36A-E179-1BC4-AC08-1385E38EC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Scope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B77BA2-49C0-F841-1A1C-EF5978C08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68987"/>
          </a:xfrm>
        </p:spPr>
        <p:txBody>
          <a:bodyPr>
            <a:normAutofit/>
          </a:bodyPr>
          <a:lstStyle/>
          <a:p>
            <a:pPr marL="122237" indent="0">
              <a:lnSpc>
                <a:spcPct val="100000"/>
              </a:lnSpc>
              <a:spcBef>
                <a:spcPts val="380"/>
              </a:spcBef>
              <a:buNone/>
            </a:pPr>
            <a:r>
              <a:rPr lang="en-US" b="1" spc="-5" dirty="0"/>
              <a:t>Scope: </a:t>
            </a:r>
            <a:r>
              <a:rPr lang="en-US" spc="-5" dirty="0"/>
              <a:t>the part of a program where a variable</a:t>
            </a:r>
            <a:r>
              <a:rPr lang="en-US" spc="60" dirty="0"/>
              <a:t> </a:t>
            </a:r>
            <a:r>
              <a:rPr lang="en-US" spc="-5" dirty="0"/>
              <a:t>exists </a:t>
            </a:r>
            <a:br>
              <a:rPr lang="en-US" spc="-5" dirty="0"/>
            </a:br>
            <a:r>
              <a:rPr lang="en-US" spc="-5" dirty="0"/>
              <a:t>(and can thus be referenced, modified, or used).</a:t>
            </a:r>
          </a:p>
          <a:p>
            <a:pPr marL="579437" indent="-457200">
              <a:spcBef>
                <a:spcPts val="380"/>
              </a:spcBef>
            </a:pPr>
            <a:r>
              <a:rPr lang="en-US" spc="-5" dirty="0"/>
              <a:t>General Rule: a variable ‘exists’ f</a:t>
            </a:r>
            <a:r>
              <a:rPr lang="en-US" sz="2800" spc="-5" dirty="0"/>
              <a:t>rom </a:t>
            </a:r>
            <a:r>
              <a:rPr lang="en-US" sz="2800" dirty="0"/>
              <a:t>its </a:t>
            </a:r>
            <a:r>
              <a:rPr lang="en-US" sz="2800" b="1" dirty="0"/>
              <a:t>declaration </a:t>
            </a:r>
            <a:r>
              <a:rPr lang="en-US" sz="2800" dirty="0"/>
              <a:t>to the </a:t>
            </a:r>
            <a:r>
              <a:rPr lang="en-US" sz="2800" b="1" dirty="0"/>
              <a:t>closing brace of that indentation level }</a:t>
            </a:r>
            <a:endParaRPr lang="en-US" sz="28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AF4F08D8-A7FD-A92E-83D7-B0B8272852E1}"/>
              </a:ext>
            </a:extLst>
          </p:cNvPr>
          <p:cNvSpPr txBox="1"/>
          <p:nvPr/>
        </p:nvSpPr>
        <p:spPr>
          <a:xfrm>
            <a:off x="1449235" y="3684853"/>
            <a:ext cx="9246637" cy="245900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18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&lt;= </a:t>
            </a:r>
            <a:r>
              <a:rPr lang="en-US" sz="18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+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6" name="Left Bracket 5" descr="Closing brackets showing the extent of the outer loop’s scope">
            <a:extLst>
              <a:ext uri="{FF2B5EF4-FFF2-40B4-BE49-F238E27FC236}">
                <a16:creationId xmlns:a16="http://schemas.microsoft.com/office/drawing/2014/main" id="{2CBE412D-05C7-44E5-BDA3-5F61BE3B51AE}"/>
              </a:ext>
            </a:extLst>
          </p:cNvPr>
          <p:cNvSpPr/>
          <p:nvPr/>
        </p:nvSpPr>
        <p:spPr>
          <a:xfrm flipH="1">
            <a:off x="10371281" y="3754443"/>
            <a:ext cx="165699" cy="1854070"/>
          </a:xfrm>
          <a:prstGeom prst="leftBracket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F58277F3-4A3E-E25C-7F24-7AE4B5AE035D}"/>
              </a:ext>
            </a:extLst>
          </p:cNvPr>
          <p:cNvSpPr txBox="1"/>
          <p:nvPr/>
        </p:nvSpPr>
        <p:spPr>
          <a:xfrm>
            <a:off x="10761444" y="4398388"/>
            <a:ext cx="1358900" cy="566181"/>
          </a:xfrm>
          <a:prstGeom prst="rect">
            <a:avLst/>
          </a:prstGeom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outerloop</a:t>
            </a:r>
            <a:r>
              <a:rPr lang="en-US" sz="18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</a:t>
            </a:r>
            <a:endParaRPr sz="18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eft Bracket 9" descr="Opening brackets showing the extent of the inner loop’s scope">
            <a:extLst>
              <a:ext uri="{FF2B5EF4-FFF2-40B4-BE49-F238E27FC236}">
                <a16:creationId xmlns:a16="http://schemas.microsoft.com/office/drawing/2014/main" id="{D914310C-6828-E7A4-6B64-9A933B725448}"/>
              </a:ext>
            </a:extLst>
          </p:cNvPr>
          <p:cNvSpPr/>
          <p:nvPr/>
        </p:nvSpPr>
        <p:spPr>
          <a:xfrm>
            <a:off x="1746905" y="4351094"/>
            <a:ext cx="165699" cy="832264"/>
          </a:xfrm>
          <a:prstGeom prst="leftBracke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D99FE41E-172C-0C53-7DA5-08CB1C22A5C3}"/>
              </a:ext>
            </a:extLst>
          </p:cNvPr>
          <p:cNvSpPr txBox="1"/>
          <p:nvPr/>
        </p:nvSpPr>
        <p:spPr>
          <a:xfrm>
            <a:off x="263759" y="4471286"/>
            <a:ext cx="13589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innerloop</a:t>
            </a:r>
            <a:r>
              <a:rPr 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</a:t>
            </a:r>
            <a:endParaRPr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21AAF-9FD8-DE69-9223-9F5A67E51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" grpId="0"/>
      <p:bldP spid="6" grpId="0" animBg="1"/>
      <p:bldP spid="9" grpId="0"/>
      <p:bldP spid="10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9701-2233-17AC-B2DC-B743CBAB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Class Constants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ECAF8-468F-E04A-F5A4-18639FD3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150038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 fixed value visible (in-scope) to the whole program (the entire </a:t>
            </a:r>
            <a:r>
              <a:rPr lang="en-US" b="1" i="1" dirty="0"/>
              <a:t>class</a:t>
            </a:r>
            <a:r>
              <a:rPr lang="en-US" dirty="0"/>
              <a:t>).</a:t>
            </a:r>
          </a:p>
          <a:p>
            <a:pPr marL="114300" indent="0">
              <a:buNone/>
            </a:pPr>
            <a:r>
              <a:rPr lang="en-US" dirty="0"/>
              <a:t>Value is set at declaration, </a:t>
            </a:r>
            <a:r>
              <a:rPr lang="en-US" b="1" dirty="0"/>
              <a:t>cannot</a:t>
            </a:r>
            <a:r>
              <a:rPr lang="en-US" dirty="0"/>
              <a:t> be reassigned – value is </a:t>
            </a:r>
            <a:r>
              <a:rPr lang="en-US" b="1" i="1" dirty="0"/>
              <a:t>constant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AFC3D56-ACCF-C796-A385-E6E12FF1C12A}"/>
              </a:ext>
            </a:extLst>
          </p:cNvPr>
          <p:cNvSpPr txBox="1"/>
          <p:nvPr/>
        </p:nvSpPr>
        <p:spPr>
          <a:xfrm>
            <a:off x="533400" y="3986012"/>
            <a:ext cx="111251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final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NAME_OF_CONSTANT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A3FF1-5B88-0728-C7D7-CAF0F25CE4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8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Random warmup</a:t>
            </a:r>
          </a:p>
          <a:p>
            <a:r>
              <a:rPr lang="en-US" dirty="0"/>
              <a:t>Math Facts recap</a:t>
            </a:r>
          </a:p>
          <a:p>
            <a:r>
              <a:rPr lang="en-US" dirty="0">
                <a:solidFill>
                  <a:schemeClr val="tx1"/>
                </a:solidFill>
              </a:rPr>
              <a:t>Scope, class constants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Code examples</a:t>
            </a:r>
          </a:p>
          <a:p>
            <a:pPr lvl="1"/>
            <a:r>
              <a:rPr lang="en-US" b="1" dirty="0">
                <a:solidFill>
                  <a:srgbClr val="7028C8"/>
                </a:solidFill>
              </a:rPr>
              <a:t>Cumulative sums!</a:t>
            </a:r>
          </a:p>
        </p:txBody>
      </p:sp>
      <p:sp>
        <p:nvSpPr>
          <p:cNvPr id="5" name="Arrow: Right 4" descr="arrow pointing to &quot;Code examples; cumulative sums!&quot;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624436" y="370100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3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9701-2233-17AC-B2DC-B743CBAB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Cumulative Sum pattern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ECAF8-468F-E04A-F5A4-18639FD3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4968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Where we </a:t>
            </a:r>
            <a:r>
              <a:rPr lang="en-US" i="1" dirty="0"/>
              <a:t>accumulate </a:t>
            </a:r>
            <a:r>
              <a:rPr lang="en-US" dirty="0"/>
              <a:t>information into a variable while a loop is running!</a:t>
            </a:r>
          </a:p>
          <a:p>
            <a:r>
              <a:rPr lang="en-US" dirty="0"/>
              <a:t>In order to this, we need to declare the variable </a:t>
            </a:r>
            <a:r>
              <a:rPr lang="en-US" i="1" dirty="0"/>
              <a:t>outside </a:t>
            </a:r>
            <a:r>
              <a:rPr lang="en-US" dirty="0"/>
              <a:t>of the loop 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AFC3D56-ACCF-C796-A385-E6E12FF1C12A}"/>
              </a:ext>
            </a:extLst>
          </p:cNvPr>
          <p:cNvSpPr txBox="1"/>
          <p:nvPr/>
        </p:nvSpPr>
        <p:spPr>
          <a:xfrm>
            <a:off x="2349500" y="2909052"/>
            <a:ext cx="7493000" cy="2844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nn-NO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nn-NO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nn-NO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nn-NO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nn-NO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nn-NO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nn-NO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i &lt;= </a:t>
            </a:r>
            <a:r>
              <a:rPr lang="nn-NO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i++) {</a:t>
            </a:r>
          </a:p>
          <a:p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sum += i;</a:t>
            </a:r>
          </a:p>
          <a:p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nn-NO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nn-NO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nn-NO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(sum);</a:t>
            </a:r>
          </a:p>
          <a:p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F8BC8E2-FD09-4351-B740-0333FA834F2C}"/>
              </a:ext>
            </a:extLst>
          </p:cNvPr>
          <p:cNvSpPr txBox="1">
            <a:spLocks/>
          </p:cNvSpPr>
          <p:nvPr/>
        </p:nvSpPr>
        <p:spPr>
          <a:xfrm>
            <a:off x="3545840" y="5596157"/>
            <a:ext cx="5100320" cy="81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dirty="0"/>
              <a:t>What is the scope of </a:t>
            </a:r>
            <a:r>
              <a:rPr lang="nn-NO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US" dirty="0"/>
              <a:t>?</a:t>
            </a:r>
          </a:p>
        </p:txBody>
      </p:sp>
      <p:sp>
        <p:nvSpPr>
          <p:cNvPr id="8" name="Right Brace 7" descr="bracket encompassing all lines of code &#10;int sum = 0;&#10;for (int i = 1; i &lt;= 10; i++) {&#10;    sum += i;&#10;}&#10;System.out.println(sum);">
            <a:extLst>
              <a:ext uri="{FF2B5EF4-FFF2-40B4-BE49-F238E27FC236}">
                <a16:creationId xmlns:a16="http://schemas.microsoft.com/office/drawing/2014/main" id="{EDA8881A-BA53-4C5C-831E-BB0279C01A44}"/>
              </a:ext>
            </a:extLst>
          </p:cNvPr>
          <p:cNvSpPr/>
          <p:nvPr/>
        </p:nvSpPr>
        <p:spPr>
          <a:xfrm>
            <a:off x="9448800" y="3032760"/>
            <a:ext cx="589280" cy="2296160"/>
          </a:xfrm>
          <a:prstGeom prst="rightBrac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05D79E-1FB1-4110-B2D9-274615E2D26A}"/>
              </a:ext>
            </a:extLst>
          </p:cNvPr>
          <p:cNvSpPr txBox="1"/>
          <p:nvPr/>
        </p:nvSpPr>
        <p:spPr>
          <a:xfrm>
            <a:off x="10154920" y="4003040"/>
            <a:ext cx="163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US" sz="1800" dirty="0"/>
              <a:t>'s scope!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A3FF1-5B88-0728-C7D7-CAF0F25CE4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AA8F-76D2-40D6-AEA4-5661CD4E5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Addition Problem Development Strategy / 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B3FC1-4C38-4270-AFEF-77264C7BA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617E3-6697-4FF4-9A70-D8ED4056E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Random warmup</a:t>
            </a:r>
          </a:p>
          <a:p>
            <a:r>
              <a:rPr lang="en-US" dirty="0"/>
              <a:t>Math Facts recap</a:t>
            </a:r>
          </a:p>
          <a:p>
            <a:r>
              <a:rPr lang="en-US" dirty="0"/>
              <a:t>Scope, class constants review</a:t>
            </a:r>
          </a:p>
          <a:p>
            <a:r>
              <a:rPr lang="en-US" dirty="0"/>
              <a:t>Code examples</a:t>
            </a:r>
          </a:p>
          <a:p>
            <a:pPr lvl="1"/>
            <a:r>
              <a:rPr lang="en-US" dirty="0"/>
              <a:t>Cumulative sums!</a:t>
            </a:r>
          </a:p>
        </p:txBody>
      </p:sp>
      <p:sp>
        <p:nvSpPr>
          <p:cNvPr id="5" name="Arrow: Right 4" descr="arrow pointing to &quot;Announcements, Reminders&quot;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Resubmission Cycle 0 (R0) due tomorrow, Thursday, Jan 29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P1: Election Simulator out today, due Tuesday, Feb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r>
              <a:rPr lang="en-US" dirty="0"/>
              <a:t>Quiz 0 is </a:t>
            </a:r>
            <a:r>
              <a:rPr lang="en-US" b="1" i="1" dirty="0">
                <a:solidFill>
                  <a:srgbClr val="FF0000"/>
                </a:solidFill>
              </a:rPr>
              <a:t>tomorrow</a:t>
            </a:r>
            <a:r>
              <a:rPr lang="en-US" dirty="0"/>
              <a:t>,</a:t>
            </a:r>
            <a:r>
              <a:rPr lang="en-US" b="1" i="1" dirty="0"/>
              <a:t> </a:t>
            </a:r>
            <a:r>
              <a:rPr lang="en-US" dirty="0"/>
              <a:t>Thursday, Jan 29</a:t>
            </a:r>
            <a:r>
              <a:rPr lang="en-US" baseline="30000" dirty="0"/>
              <a:t>th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can’t make it? email Miya </a:t>
            </a:r>
            <a:r>
              <a:rPr lang="en-US" u="sng" dirty="0"/>
              <a:t>ASAP!!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C0ED-86E1-13EA-24C6-E8445D3E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Quiz 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D2E4C-0809-7EF1-27BE-425E4A164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Taken </a:t>
            </a:r>
            <a:r>
              <a:rPr lang="en-US" u="sng" dirty="0"/>
              <a:t>on paper</a:t>
            </a:r>
            <a:r>
              <a:rPr lang="en-US" dirty="0"/>
              <a:t>, </a:t>
            </a:r>
            <a:r>
              <a:rPr lang="en-US" u="sng" dirty="0"/>
              <a:t>in your registered quiz section</a:t>
            </a:r>
          </a:p>
          <a:p>
            <a:pPr lvl="1"/>
            <a:r>
              <a:rPr lang="en-US" dirty="0">
                <a:hlinkClick r:id="rId2"/>
              </a:rPr>
              <a:t>Quiz logistics in detail</a:t>
            </a:r>
            <a:endParaRPr lang="en-US" dirty="0"/>
          </a:p>
          <a:p>
            <a:r>
              <a:rPr lang="en-US" dirty="0"/>
              <a:t>Broadly: focused on concepts, reading, writing, and debugging code</a:t>
            </a:r>
          </a:p>
          <a:p>
            <a:r>
              <a:rPr lang="en-US" dirty="0"/>
              <a:t>Main topics: printing, datatypes, expressions, variables, Strings, for loops</a:t>
            </a:r>
          </a:p>
          <a:p>
            <a:r>
              <a:rPr lang="en-US" dirty="0"/>
              <a:t>You get to bring one sheet of notes (8.5x11in, or standard A4)</a:t>
            </a:r>
          </a:p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Ed for provided reference sheet, practice quizzes, and practice quiz solutions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542A4-8BB5-3050-2B47-F2453991FF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9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D296-31D0-2E2D-237E-9493E45D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P1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4A6B4-9949-DA32-3D0F-B04A07F48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this is a big jump from C1. </a:t>
            </a:r>
            <a:r>
              <a:rPr lang="en-US" b="1" u="sng" dirty="0"/>
              <a:t>Start early!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read the spec carefully, take notes</a:t>
            </a:r>
          </a:p>
          <a:p>
            <a:pPr lvl="1"/>
            <a:r>
              <a:rPr lang="en-US" dirty="0"/>
              <a:t>make sure you understand what you’re doing </a:t>
            </a:r>
            <a:r>
              <a:rPr lang="en-US" i="1" dirty="0"/>
              <a:t>before</a:t>
            </a:r>
            <a:r>
              <a:rPr lang="en-US" dirty="0"/>
              <a:t> you start coding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there will be another development slide to help you do </a:t>
            </a:r>
            <a:r>
              <a:rPr lang="en-US" i="1" dirty="0"/>
              <a:t>iterative development</a:t>
            </a:r>
            <a:r>
              <a:rPr lang="en-US" dirty="0"/>
              <a:t>, along with a recommended development strategy! </a:t>
            </a:r>
          </a:p>
          <a:p>
            <a:pPr lvl="1"/>
            <a:r>
              <a:rPr lang="en-US" dirty="0"/>
              <a:t>you don't have to follow it, but we recommend making </a:t>
            </a:r>
            <a:r>
              <a:rPr lang="en-US" i="1" dirty="0"/>
              <a:t>some </a:t>
            </a:r>
            <a:r>
              <a:rPr lang="en-US" dirty="0"/>
              <a:t>plan for how to approach the project (since it's more substantial than previous projects!)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4BF46-4F60-28AA-0B29-A968915C70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Random warmup</a:t>
            </a:r>
          </a:p>
          <a:p>
            <a:r>
              <a:rPr lang="en-US" dirty="0"/>
              <a:t>Math Facts recap</a:t>
            </a:r>
          </a:p>
          <a:p>
            <a:r>
              <a:rPr lang="en-US" dirty="0"/>
              <a:t>Scope, class constants review</a:t>
            </a:r>
          </a:p>
          <a:p>
            <a:r>
              <a:rPr lang="en-US" dirty="0"/>
              <a:t>Code examples</a:t>
            </a:r>
          </a:p>
          <a:p>
            <a:pPr lvl="1"/>
            <a:r>
              <a:rPr lang="en-US" dirty="0"/>
              <a:t>Cumulative sums!</a:t>
            </a:r>
          </a:p>
        </p:txBody>
      </p:sp>
      <p:sp>
        <p:nvSpPr>
          <p:cNvPr id="5" name="Arrow: Right 4" descr="arrow pointing to &quot;Random warmup&quot;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019916" y="213128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7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E864-1D1D-E699-8E3E-102773D4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Random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9B806-C218-BBC5-5B0B-66F548A40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77791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class helps us generate pseudo-random numbers.</a:t>
            </a:r>
          </a:p>
          <a:p>
            <a:r>
              <a:rPr lang="en-US" dirty="0"/>
              <a:t>We create a new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number generator by calling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Random()</a:t>
            </a:r>
          </a:p>
          <a:p>
            <a:r>
              <a:rPr lang="en-US" dirty="0"/>
              <a:t>First, we need to </a:t>
            </a:r>
            <a:r>
              <a:rPr lang="en-US" b="1" dirty="0"/>
              <a:t>import</a:t>
            </a:r>
            <a:r>
              <a:rPr lang="en-US" dirty="0"/>
              <a:t>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class with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dirty="0"/>
              <a:t>We can “seed” the generator to make it behave </a:t>
            </a:r>
            <a:r>
              <a:rPr lang="en-US" i="1" dirty="0"/>
              <a:t>deterministically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891D0-829B-1E4E-8AD7-52FDDCB7DA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21A9F2-EC22-29D7-0B49-A97C8313BD13}"/>
              </a:ext>
            </a:extLst>
          </p:cNvPr>
          <p:cNvGraphicFramePr>
            <a:graphicFrameLocks noGrp="1"/>
          </p:cNvGraphicFramePr>
          <p:nvPr/>
        </p:nvGraphicFramePr>
        <p:xfrm>
          <a:off x="1107326" y="3686642"/>
          <a:ext cx="9977348" cy="263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625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5417723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6443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 in the range [0,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or in other words, 0 to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inclusive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double in the range [0.0, 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3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715F-02DA-2D51-F85A-2255C7B9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42AB-0339-057A-238B-BACAAA9E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C</a:t>
            </a:r>
            <a:r>
              <a:rPr lang="en-US" dirty="0" err="1"/>
              <a:t>ards</a:t>
            </a:r>
            <a:r>
              <a:rPr lang="en-US" dirty="0"/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 dirty="0"/>
          </a:p>
        </p:txBody>
      </p:sp>
      <p:pic>
        <p:nvPicPr>
          <p:cNvPr id="8" name="Picture 7" descr="qr code for https://app.sli.do/event/wsx6eN9x9m57jRus2qZowv">
            <a:extLst>
              <a:ext uri="{FF2B5EF4-FFF2-40B4-BE49-F238E27FC236}">
                <a16:creationId xmlns:a16="http://schemas.microsoft.com/office/drawing/2014/main" id="{81C10E6E-F1D1-4BD5-B336-DB3346531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242" y="209550"/>
            <a:ext cx="777240" cy="7772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FA4191C-4ADD-3E9D-295A-07E9C1A1DB4C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11254588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(number between 1 and 13 inclusive)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018B2B-5FD8-F448-ABF3-D7F20B2DC942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 + 1)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4DDAE-A892-22FB-6AF3-DD0E16FD34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7E58B50-00C7-9E04-CFA3-86908BCB61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Cards (Pair)</a:t>
            </a:r>
          </a:p>
        </p:txBody>
      </p:sp>
      <p:pic>
        <p:nvPicPr>
          <p:cNvPr id="8" name="Picture 7" descr="qr code for https://app.sli.do/event/wsx6eN9x9m57jRus2qZowv">
            <a:extLst>
              <a:ext uri="{FF2B5EF4-FFF2-40B4-BE49-F238E27FC236}">
                <a16:creationId xmlns:a16="http://schemas.microsoft.com/office/drawing/2014/main" id="{CC99378F-CB17-4832-B7A8-68BD75AF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242" y="209550"/>
            <a:ext cx="777240" cy="7772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0883171-738A-8AD8-8A43-4710E4B736EE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11254588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(number between 1 and 13 inclusive)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E7D27-ECF1-3ECD-AE68-04EDF88C1805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 + 1)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7A1D9-135F-DDDE-4A40-0BE8D8BA59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74864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7800</TotalTime>
  <Words>1003</Words>
  <Application>Microsoft Office PowerPoint</Application>
  <PresentationFormat>Widescreen</PresentationFormat>
  <Paragraphs>178</Paragraphs>
  <Slides>17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Montserrat SemiBold</vt:lpstr>
      <vt:lpstr>Calibri</vt:lpstr>
      <vt:lpstr>Consolas</vt:lpstr>
      <vt:lpstr>Montserrat ExtraBold</vt:lpstr>
      <vt:lpstr>Montserrat</vt:lpstr>
      <vt:lpstr>Arial</vt:lpstr>
      <vt:lpstr>2_CSE 12X (adopted from CSE 373)</vt:lpstr>
      <vt:lpstr>Cumulative Sum, Scope, Class Constants</vt:lpstr>
      <vt:lpstr>Agenda</vt:lpstr>
      <vt:lpstr>Announcements, Reminders</vt:lpstr>
      <vt:lpstr>A bit more on Quiz 0</vt:lpstr>
      <vt:lpstr>A bit more on P1</vt:lpstr>
      <vt:lpstr>Agenda</vt:lpstr>
      <vt:lpstr>PCM: Random</vt:lpstr>
      <vt:lpstr>Think Pair Share: Cards (Think)</vt:lpstr>
      <vt:lpstr>Think Pair Share: Cards (Pair)</vt:lpstr>
      <vt:lpstr>PCM: Math</vt:lpstr>
      <vt:lpstr>Agenda</vt:lpstr>
      <vt:lpstr>Agenda</vt:lpstr>
      <vt:lpstr>PCM: Scope</vt:lpstr>
      <vt:lpstr>PCM: Class Constants</vt:lpstr>
      <vt:lpstr>Agenda</vt:lpstr>
      <vt:lpstr>New: Cumulative Sum pattern</vt:lpstr>
      <vt:lpstr>Addition Problem Development Strategy / Pseudocode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353</cp:revision>
  <dcterms:modified xsi:type="dcterms:W3CDTF">2026-01-28T16:07:54Z</dcterms:modified>
</cp:coreProperties>
</file>