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428" r:id="rId2"/>
    <p:sldId id="386" r:id="rId3"/>
    <p:sldId id="356" r:id="rId4"/>
    <p:sldId id="425" r:id="rId5"/>
    <p:sldId id="405" r:id="rId6"/>
    <p:sldId id="410" r:id="rId7"/>
    <p:sldId id="411" r:id="rId8"/>
    <p:sldId id="426" r:id="rId9"/>
    <p:sldId id="406" r:id="rId10"/>
    <p:sldId id="412" r:id="rId11"/>
    <p:sldId id="414" r:id="rId12"/>
    <p:sldId id="397" r:id="rId13"/>
    <p:sldId id="431" r:id="rId14"/>
    <p:sldId id="417" r:id="rId15"/>
    <p:sldId id="430" r:id="rId16"/>
    <p:sldId id="424" r:id="rId17"/>
    <p:sldId id="427" r:id="rId18"/>
    <p:sldId id="419" r:id="rId19"/>
    <p:sldId id="432" r:id="rId20"/>
    <p:sldId id="420" r:id="rId21"/>
    <p:sldId id="421" r:id="rId22"/>
    <p:sldId id="415" r:id="rId23"/>
    <p:sldId id="429" r:id="rId24"/>
    <p:sldId id="422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ExtraBold" panose="00000900000000000000" pitchFamily="2" charset="0"/>
      <p:bold r:id="rId40"/>
      <p:italic r:id="rId41"/>
      <p:boldItalic r:id="rId42"/>
    </p:embeddedFont>
    <p:embeddedFont>
      <p:font typeface="Montserrat SemiBold" panose="000007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/>
    <p:restoredTop sz="95034"/>
  </p:normalViewPr>
  <p:slideViewPr>
    <p:cSldViewPr snapToGrid="0">
      <p:cViewPr varScale="1">
        <p:scale>
          <a:sx n="72" d="100"/>
          <a:sy n="72" d="100"/>
        </p:scale>
        <p:origin x="42" y="519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1/22/2026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6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3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547264C-2F90-1445-F54E-34A2553F3CA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0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B5786E1-AFB6-59D6-416A-2D08DE93B00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7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D8503F6-65AC-9BE7-24B7-42950F72113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148B4E2-818D-A44B-37DE-11529AB01FC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FF7020D-46D4-18A1-B6C9-D35AA907892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CC81441-6901-4A3A-7BC1-830D19F8DC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15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0025/discussion/75444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nats@cs.washingto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05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6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Nested Loops, Random, Math</a:t>
            </a:r>
            <a:endParaRPr lang="en-US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dessert?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F008D740-BD5B-4B24-8666-301D61DE1F13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3E1D7052-4BED-4331-909D-01A4DF82DB3D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DCA9286-6354-41D1-8B46-B395CF0FE459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88CB831C-E1CF-442C-AA77-1A48BDEBF51D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192F1-1280-4199-A2D0-18C671DA4FE3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4" name="Picture 3" descr="qr code for https://app.sli.do/event/o1FeYZfysgjcnE8P771A62">
            <a:extLst>
              <a:ext uri="{FF2B5EF4-FFF2-40B4-BE49-F238E27FC236}">
                <a16:creationId xmlns:a16="http://schemas.microsoft.com/office/drawing/2014/main" id="{85970489-EDCF-4D28-9AFF-798EF29EF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162" y="5615268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5C9-D883-4B50-836A-0CF5033B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DE6E54-D164-9368-68EA-BA27AD08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31736"/>
            <a:ext cx="10515599" cy="309828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FE12-1E99-63F9-748B-17056A778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2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2926-BC7F-5FC0-849B-D489F9F8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D4D6-2D7F-116B-7716-86AF852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Loops, “Inner Loop”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31B2DB-4CC9-D8F2-BD83-6C64E81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6DE2-B7A5-3FB8-6E3B-4DD96B5F6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7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DD4071-F97F-E12F-ECBF-178588380F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(Think)</a:t>
            </a:r>
          </a:p>
        </p:txBody>
      </p:sp>
      <p:pic>
        <p:nvPicPr>
          <p:cNvPr id="14" name="Picture 13" descr="qr code for https://app.sli.do/event/o1FeYZfysgjcnE8P771A62">
            <a:extLst>
              <a:ext uri="{FF2B5EF4-FFF2-40B4-BE49-F238E27FC236}">
                <a16:creationId xmlns:a16="http://schemas.microsoft.com/office/drawing/2014/main" id="{EFC9DA2E-1CA9-4573-881D-48BFDE92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15" y="210725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A6FBF1-51DE-79D7-BA40-E6010E7AACAE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75260-6EB5-BC38-C680-1E1F64C5E88C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13F1-6C58-D148-F029-DD46E8B23317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2D46-9734-A7BE-8C6B-9E19EF9D266E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4A6-D3C6-1FAF-8F73-A9173EB14742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31F62-FD4B-1197-253D-AFEB1814474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D00F9-9971-0D62-40A6-4ADE03321D21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69E2D0-2BB3-9ADC-AFA5-1C9451D41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</a:t>
            </a:r>
            <a:r>
              <a:rPr lang="en-US" dirty="0" err="1"/>
              <a:t>ested</a:t>
            </a:r>
            <a:r>
              <a:rPr lang="en-US" dirty="0"/>
              <a:t> Triangle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pic>
        <p:nvPicPr>
          <p:cNvPr id="12" name="Picture 11" descr="qr code for https://app.sli.do/event/o1FeYZfysgjcnE8P771A62">
            <a:extLst>
              <a:ext uri="{FF2B5EF4-FFF2-40B4-BE49-F238E27FC236}">
                <a16:creationId xmlns:a16="http://schemas.microsoft.com/office/drawing/2014/main" id="{7B57ED12-E9FC-4B22-AA6C-5662694C4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15" y="210725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8A9C7D-39D5-EC91-541A-552DECBB3492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E901B-44CD-8D14-DDB0-4D3A32D97EE7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F939A-48F8-01B7-62E6-ABEA9F206F5F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6971C-F9D5-F4AD-4D54-FAF0FA41C8F7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12432-5E00-27C4-57F7-8AFBAF811D36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04E94-8804-A491-5BAD-13EC80CB0D2D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BE458-F9D7-3024-9DF0-EC8BD2EE5C14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CCFB2-E373-8453-1C80-1A03DC04D7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ECED-7443-9E35-78FC-AFA3A768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D91F-0060-A905-EE66-FBDB192A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(Think)</a:t>
            </a:r>
            <a:endParaRPr lang="en-US" dirty="0"/>
          </a:p>
        </p:txBody>
      </p:sp>
      <p:pic>
        <p:nvPicPr>
          <p:cNvPr id="12" name="Picture 11" descr="qr code for https://app.sli.do/event/o1FeYZfysgjcnE8P771A62">
            <a:extLst>
              <a:ext uri="{FF2B5EF4-FFF2-40B4-BE49-F238E27FC236}">
                <a16:creationId xmlns:a16="http://schemas.microsoft.com/office/drawing/2014/main" id="{F48A4959-6F32-43AE-9209-CFA19851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15" y="210725"/>
            <a:ext cx="777240" cy="7772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077C3CF-ADD7-3394-C464-4461492E3529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66D6F-2508-2BF6-1A34-82031C6C6E53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C22B-D3F7-3498-EC49-BBAA9717FB8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6B88-5708-4DA1-353A-7955E4264A6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741C5-8A3C-C59C-4039-EA3575050825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E3D75-9070-960D-9DD8-E9656E050F2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6974-64CC-1FD6-EB35-2203D22D8651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CFEA8-218A-8A3B-47C2-A39972D43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6E17C8-5C2E-AF55-F6CE-ECD6A9216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6089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(Pair)</a:t>
            </a:r>
          </a:p>
        </p:txBody>
      </p:sp>
      <p:pic>
        <p:nvPicPr>
          <p:cNvPr id="12" name="Picture 11" descr="qr code for https://app.sli.do/event/o1FeYZfysgjcnE8P771A62">
            <a:extLst>
              <a:ext uri="{FF2B5EF4-FFF2-40B4-BE49-F238E27FC236}">
                <a16:creationId xmlns:a16="http://schemas.microsoft.com/office/drawing/2014/main" id="{C0F9FBD4-487C-4ADE-BB49-3502C29C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15" y="210725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89E032-998E-9FE1-1C8F-9F06258E5471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3AC11-D05B-5BD1-1C0E-CD04CE24AF44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85911-169C-1683-E0CC-B862E16623D8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0355-0F47-0221-F5F4-E62B3AE562F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08423-63B2-3681-87EF-47FA4A0EDDC8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F7AA3-3005-E855-4CE5-8B362937CCE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C9219-33D9-93BF-3B75-96234263C79D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341A3-2E90-3778-0F95-9742501B8A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8701-1C16-E51B-E591-7609F661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36A-E179-1BC4-AC08-1385E3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Scope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77BA2-49C0-F841-1A1C-EF5978C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68987"/>
          </a:xfrm>
        </p:spPr>
        <p:txBody>
          <a:bodyPr>
            <a:normAutofit/>
          </a:bodyPr>
          <a:lstStyle/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 </a:t>
            </a:r>
            <a:r>
              <a:rPr lang="en-US" spc="-5" dirty="0"/>
              <a:t>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</a:t>
            </a:r>
            <a:br>
              <a:rPr lang="en-US" spc="-5" dirty="0"/>
            </a:br>
            <a:r>
              <a:rPr lang="en-US" spc="-5" dirty="0"/>
              <a:t>(and can thus be referenced, modified, or used).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a variable ‘exists’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</a:t>
            </a:r>
            <a:r>
              <a:rPr lang="en-US" sz="2800" dirty="0"/>
              <a:t>to the </a:t>
            </a:r>
            <a:r>
              <a:rPr lang="en-US" sz="2800" b="1" dirty="0"/>
              <a:t>closing brace of that indentation level }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1AAF-9FD8-DE69-9223-9F5A67E51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F4F08D8-A7FD-A92E-83D7-B0B8272852E1}"/>
              </a:ext>
            </a:extLst>
          </p:cNvPr>
          <p:cNvSpPr txBox="1"/>
          <p:nvPr/>
        </p:nvSpPr>
        <p:spPr>
          <a:xfrm>
            <a:off x="1449235" y="3684853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6" name="Left Bracket 5" descr="Closing brackets showing the extent of the outer loop’s scope">
            <a:extLst>
              <a:ext uri="{FF2B5EF4-FFF2-40B4-BE49-F238E27FC236}">
                <a16:creationId xmlns:a16="http://schemas.microsoft.com/office/drawing/2014/main" id="{2CBE412D-05C7-44E5-BDA3-5F61BE3B51AE}"/>
              </a:ext>
            </a:extLst>
          </p:cNvPr>
          <p:cNvSpPr/>
          <p:nvPr/>
        </p:nvSpPr>
        <p:spPr>
          <a:xfrm flipH="1">
            <a:off x="10371281" y="3754443"/>
            <a:ext cx="165699" cy="1854070"/>
          </a:xfrm>
          <a:prstGeom prst="leftBracket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8277F3-4A3E-E25C-7F24-7AE4B5AE035D}"/>
              </a:ext>
            </a:extLst>
          </p:cNvPr>
          <p:cNvSpPr txBox="1"/>
          <p:nvPr/>
        </p:nvSpPr>
        <p:spPr>
          <a:xfrm>
            <a:off x="10761444" y="4398388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ft Bracket 9" descr="Opening brackets showing the extent of the inner loop’s scope">
            <a:extLst>
              <a:ext uri="{FF2B5EF4-FFF2-40B4-BE49-F238E27FC236}">
                <a16:creationId xmlns:a16="http://schemas.microsoft.com/office/drawing/2014/main" id="{D914310C-6828-E7A4-6B64-9A933B725448}"/>
              </a:ext>
            </a:extLst>
          </p:cNvPr>
          <p:cNvSpPr/>
          <p:nvPr/>
        </p:nvSpPr>
        <p:spPr>
          <a:xfrm>
            <a:off x="1746905" y="4351094"/>
            <a:ext cx="165699" cy="832264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99FE41E-172C-0C53-7DA5-08CB1C22A5C3}"/>
              </a:ext>
            </a:extLst>
          </p:cNvPr>
          <p:cNvSpPr txBox="1"/>
          <p:nvPr/>
        </p:nvSpPr>
        <p:spPr>
          <a:xfrm>
            <a:off x="263759" y="4471286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/>
      <p:bldP spid="6" grpId="0" animBg="1"/>
      <p:bldP spid="9" grpId="0"/>
      <p:bldP spid="10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dirty="0"/>
              <a:t>Nested for Loops</a:t>
            </a:r>
          </a:p>
          <a:p>
            <a:r>
              <a:rPr lang="en-US" b="1" dirty="0">
                <a:solidFill>
                  <a:srgbClr val="7030A0"/>
                </a:solidFill>
              </a:rPr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77C-0291-F9D8-0D63-10EFFE4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A974-C9C7-C7F8-5C81-315BB396D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F1FA-4F84-1E6D-A8D8-6EC2E9F2C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C8913-A62B-FDC4-A9A6-EAAFE9854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43F4-3A70-DF41-FA15-15EE9EA9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Pseudo-</a:t>
            </a:r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ACE4D-D498-6EAF-C0B2-12E4958E6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  <a:p>
            <a:r>
              <a:rPr lang="en-US" dirty="0"/>
              <a:t>can use “external” variables like time, mouse position, etc.</a:t>
            </a:r>
          </a:p>
          <a:p>
            <a:r>
              <a:rPr lang="en-US" dirty="0"/>
              <a:t>if we “fix” these variables, we can reproduce the same behavior </a:t>
            </a:r>
          </a:p>
          <a:p>
            <a:pPr lvl="1"/>
            <a:r>
              <a:rPr lang="en-US" dirty="0"/>
              <a:t>very important for testing!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F77E-1DAF-934E-1273-CC21109D7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dirty="0"/>
              <a:t>Nested for Loop Practice</a:t>
            </a:r>
          </a:p>
          <a:p>
            <a:r>
              <a:rPr lang="en-US" dirty="0"/>
              <a:t>Random, Math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24E-E43B-E95A-69DC-B37FAD35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Randomness?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74FE-B151-4BE1-026E-73FA1818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Randomness is core to computer science. It powers (among others):</a:t>
            </a:r>
          </a:p>
          <a:p>
            <a:r>
              <a:rPr lang="en-US" dirty="0"/>
              <a:t>cryptography </a:t>
            </a:r>
          </a:p>
          <a:p>
            <a:r>
              <a:rPr lang="en-US" dirty="0"/>
              <a:t>computer security</a:t>
            </a:r>
          </a:p>
          <a:p>
            <a:r>
              <a:rPr lang="en-US" dirty="0"/>
              <a:t>machine learning (LLMs!)</a:t>
            </a:r>
          </a:p>
          <a:p>
            <a:pPr marL="114300" indent="0">
              <a:buNone/>
            </a:pPr>
            <a:br>
              <a:rPr lang="en-US" u="sng" dirty="0"/>
            </a:br>
            <a:r>
              <a:rPr lang="en-US" u="sng" dirty="0"/>
              <a:t>True</a:t>
            </a:r>
            <a:r>
              <a:rPr lang="en-US" dirty="0"/>
              <a:t> randomness is important: if we just use math, someone can “reverse” the formula.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171C-8ABE-11DB-DBE7-E277FF804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 descr="A shelf with colorful lava lamps at CloudFlare's lobby in San Francisco">
            <a:extLst>
              <a:ext uri="{FF2B5EF4-FFF2-40B4-BE49-F238E27FC236}">
                <a16:creationId xmlns:a16="http://schemas.microsoft.com/office/drawing/2014/main" id="{DA97A63B-DEF4-1528-622D-BFA7A14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955932"/>
            <a:ext cx="5237575" cy="294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C902-0B02-BD52-E271-75E31134BBB2}"/>
              </a:ext>
            </a:extLst>
          </p:cNvPr>
          <p:cNvSpPr txBox="1"/>
          <p:nvPr/>
        </p:nvSpPr>
        <p:spPr>
          <a:xfrm>
            <a:off x="7263100" y="5089397"/>
            <a:ext cx="38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LavaRand</a:t>
            </a:r>
            <a:r>
              <a:rPr lang="en-US" dirty="0"/>
              <a:t>: </a:t>
            </a:r>
            <a:r>
              <a:rPr lang="en-US" dirty="0" err="1"/>
              <a:t>CloudFlare’s</a:t>
            </a:r>
            <a:r>
              <a:rPr lang="en-US" dirty="0"/>
              <a:t> Wall of Lava Lamps</a:t>
            </a:r>
          </a:p>
        </p:txBody>
      </p:sp>
    </p:spTree>
    <p:extLst>
      <p:ext uri="{BB962C8B-B14F-4D97-AF65-F5344CB8AC3E}">
        <p14:creationId xmlns:p14="http://schemas.microsoft.com/office/powerpoint/2010/main" val="4009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helps us generate pseudo-random numbers.</a:t>
            </a:r>
          </a:p>
          <a:p>
            <a:r>
              <a:rPr lang="en-US" dirty="0"/>
              <a:t>We create a 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number generator by calling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Random()</a:t>
            </a:r>
          </a:p>
          <a:p>
            <a:r>
              <a:rPr lang="en-US" dirty="0"/>
              <a:t>First, we need to </a:t>
            </a:r>
            <a:r>
              <a:rPr lang="en-US" b="1" dirty="0"/>
              <a:t>import</a:t>
            </a:r>
            <a:r>
              <a:rPr lang="en-US" dirty="0"/>
              <a:t>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dirty="0"/>
              <a:t>We can “seed” the generator to make it behave </a:t>
            </a:r>
            <a:r>
              <a:rPr lang="en-US" i="1" dirty="0"/>
              <a:t>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71564"/>
              </p:ext>
            </p:extLst>
          </p:nvPr>
        </p:nvGraphicFramePr>
        <p:xfrm>
          <a:off x="1107326" y="368664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ards</a:t>
            </a:r>
            <a:r>
              <a:rPr lang="en-US" dirty="0"/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pic>
        <p:nvPicPr>
          <p:cNvPr id="7" name="Picture 6" descr="qr code for https://app.sli.do/event/o1FeYZfysgjcnE8P771A62">
            <a:extLst>
              <a:ext uri="{FF2B5EF4-FFF2-40B4-BE49-F238E27FC236}">
                <a16:creationId xmlns:a16="http://schemas.microsoft.com/office/drawing/2014/main" id="{F645AD83-AAF5-4DD4-8603-CA8165B6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15" y="210725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E58B50-00C7-9E04-CFA3-86908BCB61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Cards (Pair)</a:t>
            </a:r>
          </a:p>
        </p:txBody>
      </p:sp>
      <p:pic>
        <p:nvPicPr>
          <p:cNvPr id="7" name="Picture 6" descr="qr code for https://app.sli.do/event/o1FeYZfysgjcnE8P771A62">
            <a:extLst>
              <a:ext uri="{FF2B5EF4-FFF2-40B4-BE49-F238E27FC236}">
                <a16:creationId xmlns:a16="http://schemas.microsoft.com/office/drawing/2014/main" id="{C2F682F2-D294-46D7-8382-BFE624668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15" y="210725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883171-738A-8AD8-8A43-4710E4B736EE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E7D27-ECF1-3ECD-AE68-04EDF88C1805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7A1D9-135F-DDDE-4A40-0BE8D8BA5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4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3702732" y="1378231"/>
            <a:ext cx="47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Math.&lt;method&gt;(…)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89476"/>
              </p:ext>
            </p:extLst>
          </p:nvPr>
        </p:nvGraphicFramePr>
        <p:xfrm>
          <a:off x="1107326" y="2063714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C1</a:t>
            </a:r>
            <a:r>
              <a:rPr lang="en-US" dirty="0"/>
              <a:t> is out, due Tuesday January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b="1" dirty="0"/>
              <a:t>Resubmission Cycle 0 (R0) </a:t>
            </a:r>
            <a:r>
              <a:rPr lang="en-US" dirty="0"/>
              <a:t>released, due Thursday January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b="1" dirty="0"/>
              <a:t>Quiz 0 </a:t>
            </a:r>
            <a:r>
              <a:rPr lang="en-US" dirty="0"/>
              <a:t>is on Thursday, January 27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Read the </a:t>
            </a:r>
            <a:r>
              <a:rPr lang="en-US" dirty="0">
                <a:hlinkClick r:id="rId3"/>
              </a:rPr>
              <a:t>quiz logistics post</a:t>
            </a:r>
            <a:r>
              <a:rPr lang="en-US" dirty="0"/>
              <a:t> on Ed!</a:t>
            </a:r>
          </a:p>
          <a:p>
            <a:pPr lvl="1"/>
            <a:r>
              <a:rPr lang="en-US" dirty="0"/>
              <a:t>can’t make it? email </a:t>
            </a:r>
            <a:r>
              <a:rPr lang="en-US" dirty="0">
                <a:hlinkClick r:id="rId4"/>
              </a:rPr>
              <a:t>mnats@cs.washington.edu</a:t>
            </a:r>
            <a:r>
              <a:rPr lang="en-US" dirty="0"/>
              <a:t> </a:t>
            </a:r>
            <a:r>
              <a:rPr lang="en-US" u="sng" dirty="0"/>
              <a:t>ASAP</a:t>
            </a:r>
          </a:p>
          <a:p>
            <a:r>
              <a:rPr lang="en-US" dirty="0"/>
              <a:t>Observation: the course picks up pace a bit in this next week!</a:t>
            </a:r>
          </a:p>
          <a:p>
            <a:pPr lvl="1"/>
            <a:r>
              <a:rPr lang="en-US" dirty="0"/>
              <a:t>Go to section! 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Miya's OH: Mon 10am-11:30am, Fri 1pm-2pm</a:t>
            </a:r>
          </a:p>
          <a:p>
            <a:pPr lvl="1"/>
            <a:r>
              <a:rPr lang="en-US" dirty="0"/>
              <a:t>IPL: Mon-Thu 12:30 – 9:30, Fri 12:30 – 6:30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String Traversal Review</a:t>
            </a:r>
          </a:p>
          <a:p>
            <a:r>
              <a:rPr lang="en-US" dirty="0"/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</a:t>
            </a:r>
            <a:r>
              <a:rPr lang="en-US" dirty="0"/>
              <a:t> String Traversals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Huskies?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b="1" dirty="0">
                <a:solidFill>
                  <a:srgbClr val="7030A0"/>
                </a:solidFill>
              </a:rPr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9720</TotalTime>
  <Words>1815</Words>
  <Application>Microsoft Office PowerPoint</Application>
  <PresentationFormat>Widescreen</PresentationFormat>
  <Paragraphs>325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Montserrat SemiBold</vt:lpstr>
      <vt:lpstr>Calibri</vt:lpstr>
      <vt:lpstr>Consolas</vt:lpstr>
      <vt:lpstr>Montserrat ExtraBold</vt:lpstr>
      <vt:lpstr>Montserrat</vt:lpstr>
      <vt:lpstr>Arial</vt:lpstr>
      <vt:lpstr>2_CSE 12X (adopted from CSE 373)</vt:lpstr>
      <vt:lpstr>Nested Loops, Random, Math</vt:lpstr>
      <vt:lpstr>Agenda</vt:lpstr>
      <vt:lpstr>Announcements, Reminders</vt:lpstr>
      <vt:lpstr>Agenda</vt:lpstr>
      <vt:lpstr>Wed PCM: String Traversals</vt:lpstr>
      <vt:lpstr>Go Huskies?</vt:lpstr>
      <vt:lpstr>The Fencepost Pattern</vt:lpstr>
      <vt:lpstr>Agenda</vt:lpstr>
      <vt:lpstr>Wed PCM: for Loops!</vt:lpstr>
      <vt:lpstr>PCM: Nested for Loops</vt:lpstr>
      <vt:lpstr>PCM: Nested for Loops, “Inner Loop”</vt:lpstr>
      <vt:lpstr>Think Pair Share: Nested Triangle (Think)</vt:lpstr>
      <vt:lpstr>Think Pair Share: Nested Triangle (Pair)</vt:lpstr>
      <vt:lpstr>Think Pair Share: Nested Triangle 2 (Think)</vt:lpstr>
      <vt:lpstr>Think Pair Share: Nested Triangle 2 (Pair)</vt:lpstr>
      <vt:lpstr>New: Scope</vt:lpstr>
      <vt:lpstr>Agenda</vt:lpstr>
      <vt:lpstr>Randomness</vt:lpstr>
      <vt:lpstr>Pseudo-Randomness</vt:lpstr>
      <vt:lpstr>Aside: Why Randomness?</vt:lpstr>
      <vt:lpstr>PCM: Random</vt:lpstr>
      <vt:lpstr>Think Pair Share: Cards (Think)</vt:lpstr>
      <vt:lpstr>Think Pair Share: Cards (Pair)</vt:lpstr>
      <vt:lpstr>PCM: Math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325</cp:revision>
  <dcterms:modified xsi:type="dcterms:W3CDTF">2026-01-23T18:25:01Z</dcterms:modified>
</cp:coreProperties>
</file>