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4" r:id="rId1"/>
  </p:sldMasterIdLst>
  <p:notesMasterIdLst>
    <p:notesMasterId r:id="rId24"/>
  </p:notesMasterIdLst>
  <p:handoutMasterIdLst>
    <p:handoutMasterId r:id="rId25"/>
  </p:handoutMasterIdLst>
  <p:sldIdLst>
    <p:sldId id="398" r:id="rId2"/>
    <p:sldId id="386" r:id="rId3"/>
    <p:sldId id="356" r:id="rId4"/>
    <p:sldId id="392" r:id="rId5"/>
    <p:sldId id="374" r:id="rId6"/>
    <p:sldId id="387" r:id="rId7"/>
    <p:sldId id="375" r:id="rId8"/>
    <p:sldId id="393" r:id="rId9"/>
    <p:sldId id="396" r:id="rId10"/>
    <p:sldId id="397" r:id="rId11"/>
    <p:sldId id="376" r:id="rId12"/>
    <p:sldId id="377" r:id="rId13"/>
    <p:sldId id="390" r:id="rId14"/>
    <p:sldId id="391" r:id="rId15"/>
    <p:sldId id="355" r:id="rId16"/>
    <p:sldId id="402" r:id="rId17"/>
    <p:sldId id="394" r:id="rId18"/>
    <p:sldId id="395" r:id="rId19"/>
    <p:sldId id="381" r:id="rId20"/>
    <p:sldId id="378" r:id="rId21"/>
    <p:sldId id="403" r:id="rId22"/>
    <p:sldId id="380" r:id="rId23"/>
  </p:sldIdLst>
  <p:sldSz cx="12192000" cy="6858000"/>
  <p:notesSz cx="6858000" cy="9144000"/>
  <p:embeddedFontLst>
    <p:embeddedFont>
      <p:font typeface="Calibri" panose="020F0502020204030204" pitchFamily="34" charset="0"/>
      <p:regular r:id="rId26"/>
      <p:bold r:id="rId27"/>
      <p:italic r:id="rId28"/>
      <p:boldItalic r:id="rId29"/>
    </p:embeddedFont>
    <p:embeddedFont>
      <p:font typeface="Consolas" panose="020B0609020204030204" pitchFamily="49" charset="0"/>
      <p:regular r:id="rId30"/>
      <p:bold r:id="rId31"/>
      <p:italic r:id="rId32"/>
      <p:boldItalic r:id="rId33"/>
    </p:embeddedFont>
    <p:embeddedFont>
      <p:font typeface="Montserrat" panose="00000500000000000000" pitchFamily="2" charset="0"/>
      <p:regular r:id="rId34"/>
      <p:bold r:id="rId35"/>
      <p:italic r:id="rId36"/>
      <p:boldItalic r:id="rId37"/>
    </p:embeddedFont>
    <p:embeddedFont>
      <p:font typeface="Montserrat ExtraBold" panose="00000900000000000000" pitchFamily="2" charset="0"/>
      <p:regular r:id="rId38"/>
      <p:bold r:id="rId39"/>
      <p:italic r:id="rId40"/>
      <p:boldItalic r:id="rId41"/>
    </p:embeddedFont>
    <p:embeddedFont>
      <p:font typeface="Montserrat SemiBold" panose="00000700000000000000" pitchFamily="2" charset="0"/>
      <p:regular r:id="rId42"/>
      <p:bold r:id="rId43"/>
      <p:italic r:id="rId44"/>
      <p:boldItalic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7" roundtripDataSignature="AMtx7mi8dWrwCSJhu53tQRppDdHoobhiM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D57E"/>
    <a:srgbClr val="7028C8"/>
    <a:srgbClr val="CFFF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85"/>
    <p:restoredTop sz="94762"/>
  </p:normalViewPr>
  <p:slideViewPr>
    <p:cSldViewPr snapToGrid="0">
      <p:cViewPr varScale="1">
        <p:scale>
          <a:sx n="59" d="100"/>
          <a:sy n="59" d="100"/>
        </p:scale>
        <p:origin x="39" y="792"/>
      </p:cViewPr>
      <p:guideLst/>
    </p:cSldViewPr>
  </p:slideViewPr>
  <p:outlineViewPr>
    <p:cViewPr>
      <p:scale>
        <a:sx n="33" d="100"/>
        <a:sy n="33" d="100"/>
      </p:scale>
      <p:origin x="0" y="-7176"/>
    </p:cViewPr>
  </p:outlineViewPr>
  <p:notesTextViewPr>
    <p:cViewPr>
      <p:scale>
        <a:sx n="1" d="1"/>
        <a:sy n="1" d="1"/>
      </p:scale>
      <p:origin x="0" y="0"/>
    </p:cViewPr>
  </p:notesTextViewPr>
  <p:notesViewPr>
    <p:cSldViewPr snapToGrid="0">
      <p:cViewPr varScale="1">
        <p:scale>
          <a:sx n="75" d="100"/>
          <a:sy n="75" d="100"/>
        </p:scale>
        <p:origin x="2649" y="2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font" Target="fonts/font17.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4.fntdata"/><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font" Target="fonts/font20.fntdata"/><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57" Type="http://customschemas.google.com/relationships/presentationmetadata" Target="metadata"/><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4" Type="http://schemas.openxmlformats.org/officeDocument/2006/relationships/font" Target="fonts/font19.fntdata"/><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33" Type="http://schemas.openxmlformats.org/officeDocument/2006/relationships/font" Target="fonts/font8.fntdata"/><Relationship Id="rId38" Type="http://schemas.openxmlformats.org/officeDocument/2006/relationships/font" Target="fonts/font13.fntdata"/><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F65BF56-4A4D-4DEA-BF4B-8ED38A61B52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Calibri" panose="020F0502020204030204" pitchFamily="34" charset="0"/>
              <a:cs typeface="Calibri" panose="020F0502020204030204" pitchFamily="34" charset="0"/>
            </a:endParaRPr>
          </a:p>
        </p:txBody>
      </p:sp>
      <p:sp>
        <p:nvSpPr>
          <p:cNvPr id="3" name="Date Placeholder 2">
            <a:extLst>
              <a:ext uri="{FF2B5EF4-FFF2-40B4-BE49-F238E27FC236}">
                <a16:creationId xmlns:a16="http://schemas.microsoft.com/office/drawing/2014/main" id="{D6DE3BD0-CCFC-4760-AAF3-CF9B94D18CA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E50203-2B6C-4376-BFEA-B4E212133564}" type="datetimeFigureOut">
              <a:rPr lang="en-US" smtClean="0">
                <a:latin typeface="Calibri" panose="020F0502020204030204" pitchFamily="34" charset="0"/>
                <a:cs typeface="Calibri" panose="020F0502020204030204" pitchFamily="34" charset="0"/>
              </a:rPr>
              <a:t>1/15/2026</a:t>
            </a:fld>
            <a:endParaRPr lang="en-US" dirty="0">
              <a:latin typeface="Calibri" panose="020F0502020204030204" pitchFamily="34" charset="0"/>
              <a:cs typeface="Calibri" panose="020F0502020204030204" pitchFamily="34" charset="0"/>
            </a:endParaRPr>
          </a:p>
        </p:txBody>
      </p:sp>
      <p:sp>
        <p:nvSpPr>
          <p:cNvPr id="4" name="Footer Placeholder 3">
            <a:extLst>
              <a:ext uri="{FF2B5EF4-FFF2-40B4-BE49-F238E27FC236}">
                <a16:creationId xmlns:a16="http://schemas.microsoft.com/office/drawing/2014/main" id="{99C70846-9548-41CC-857D-BF91CA71D91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Calibri" panose="020F0502020204030204" pitchFamily="34" charset="0"/>
              <a:cs typeface="Calibri" panose="020F0502020204030204" pitchFamily="34" charset="0"/>
            </a:endParaRPr>
          </a:p>
        </p:txBody>
      </p:sp>
      <p:sp>
        <p:nvSpPr>
          <p:cNvPr id="5" name="Slide Number Placeholder 4">
            <a:extLst>
              <a:ext uri="{FF2B5EF4-FFF2-40B4-BE49-F238E27FC236}">
                <a16:creationId xmlns:a16="http://schemas.microsoft.com/office/drawing/2014/main" id="{B666BCD5-B21F-45B8-9F34-078703248D6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0182362-2E36-4DA0-BABD-FE59F686457C}" type="slidenum">
              <a:rPr lang="en-US" smtClean="0">
                <a:latin typeface="Calibri" panose="020F0502020204030204" pitchFamily="34" charset="0"/>
                <a:cs typeface="Calibri" panose="020F0502020204030204" pitchFamily="34" charset="0"/>
              </a:rPr>
              <a:t>‹#›</a:t>
            </a:fld>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446141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 name="Google Shape;89;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71163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preserve="1" userDrawn="1">
  <p:cSld name="Title Slide">
    <p:bg>
      <p:bgPr>
        <a:blipFill>
          <a:blip r:embed="rId2">
            <a:alphaModFix/>
          </a:blip>
          <a:stretch>
            <a:fillRect/>
          </a:stretch>
        </a:blipFill>
        <a:effectLst/>
      </p:bgPr>
    </p:bg>
    <p:spTree>
      <p:nvGrpSpPr>
        <p:cNvPr id="1" name="Shape 14"/>
        <p:cNvGrpSpPr/>
        <p:nvPr/>
      </p:nvGrpSpPr>
      <p:grpSpPr>
        <a:xfrm>
          <a:off x="0" y="0"/>
          <a:ext cx="0" cy="0"/>
          <a:chOff x="0" y="0"/>
          <a:chExt cx="0" cy="0"/>
        </a:xfrm>
      </p:grpSpPr>
      <p:sp>
        <p:nvSpPr>
          <p:cNvPr id="15" name="Google Shape;15;p29"/>
          <p:cNvSpPr/>
          <p:nvPr/>
        </p:nvSpPr>
        <p:spPr>
          <a:xfrm>
            <a:off x="-29765" y="-6263"/>
            <a:ext cx="12221765" cy="230293"/>
          </a:xfrm>
          <a:prstGeom prst="rect">
            <a:avLst/>
          </a:prstGeom>
          <a:solidFill>
            <a:schemeClr val="accent1"/>
          </a:solidFill>
          <a:ln w="12700" cap="flat" cmpd="sng">
            <a:solidFill>
              <a:schemeClr val="accent1"/>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16" name="Google Shape;16;p29" descr="University of Washington"/>
          <p:cNvPicPr preferRelativeResize="0"/>
          <p:nvPr/>
        </p:nvPicPr>
        <p:blipFill rotWithShape="1">
          <a:blip r:embed="rId3">
            <a:alphaModFix/>
          </a:blip>
          <a:srcRect/>
          <a:stretch/>
        </p:blipFill>
        <p:spPr>
          <a:xfrm>
            <a:off x="29762" y="29971"/>
            <a:ext cx="2150723" cy="169039"/>
          </a:xfrm>
          <a:prstGeom prst="rect">
            <a:avLst/>
          </a:prstGeom>
          <a:noFill/>
          <a:ln>
            <a:noFill/>
          </a:ln>
        </p:spPr>
      </p:pic>
      <p:sp>
        <p:nvSpPr>
          <p:cNvPr id="17" name="Google Shape;17;p29"/>
          <p:cNvSpPr txBox="1"/>
          <p:nvPr/>
        </p:nvSpPr>
        <p:spPr>
          <a:xfrm>
            <a:off x="10615294" y="-1"/>
            <a:ext cx="1530987" cy="230792"/>
          </a:xfrm>
          <a:prstGeom prst="rect">
            <a:avLst/>
          </a:prstGeom>
          <a:noFill/>
          <a:ln>
            <a:noFill/>
          </a:ln>
        </p:spPr>
        <p:txBody>
          <a:bodyPr spcFirstLastPara="1" wrap="square" lIns="45700" tIns="45700" rIns="45700" bIns="45700" anchor="t" anchorCtr="0">
            <a:spAutoFit/>
          </a:bodyPr>
          <a:lstStyle/>
          <a:p>
            <a:pPr marL="0" marR="0" lvl="0" indent="0" algn="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CSE 121 Winter 2026</a:t>
            </a:r>
            <a:endParaRPr b="0" i="0" dirty="0">
              <a:latin typeface="Calibri" panose="020F0502020204030204" pitchFamily="34" charset="0"/>
              <a:cs typeface="Calibri" panose="020F0502020204030204" pitchFamily="34" charset="0"/>
            </a:endParaRPr>
          </a:p>
        </p:txBody>
      </p:sp>
      <p:sp>
        <p:nvSpPr>
          <p:cNvPr id="20" name="Google Shape;20;p29"/>
          <p:cNvSpPr txBox="1"/>
          <p:nvPr/>
        </p:nvSpPr>
        <p:spPr>
          <a:xfrm>
            <a:off x="338697" y="1894816"/>
            <a:ext cx="3062976" cy="64629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F0F0F0"/>
              </a:buClr>
              <a:buSzPts val="3600"/>
              <a:buFont typeface="Montserrat ExtraBold"/>
              <a:buNone/>
            </a:pPr>
            <a:r>
              <a:rPr lang="en-US" sz="3600" b="1" i="0" u="none" strike="noStrike" cap="none" dirty="0">
                <a:solidFill>
                  <a:srgbClr val="F0F0F0"/>
                </a:solidFill>
                <a:latin typeface="Montserrat ExtraBold"/>
                <a:ea typeface="Montserrat ExtraBold"/>
                <a:cs typeface="Montserrat ExtraBold"/>
                <a:sym typeface="Montserrat ExtraBold"/>
              </a:rPr>
              <a:t>CSE 121</a:t>
            </a:r>
            <a:endParaRPr b="0" i="0" dirty="0">
              <a:latin typeface="Calibri" panose="020F0502020204030204" pitchFamily="34" charset="0"/>
              <a:cs typeface="Calibri" panose="020F0502020204030204" pitchFamily="34" charset="0"/>
            </a:endParaRPr>
          </a:p>
        </p:txBody>
      </p:sp>
      <p:sp>
        <p:nvSpPr>
          <p:cNvPr id="22" name="Google Shape;22;p29">
            <a:extLst>
              <a:ext uri="{C183D7F6-B498-43B3-948B-1728B52AA6E4}">
                <adec:decorative xmlns:adec="http://schemas.microsoft.com/office/drawing/2017/decorative" val="1"/>
              </a:ext>
            </a:extLst>
          </p:cNvPr>
          <p:cNvSpPr/>
          <p:nvPr/>
        </p:nvSpPr>
        <p:spPr>
          <a:xfrm>
            <a:off x="420127" y="1370208"/>
            <a:ext cx="878586" cy="420132"/>
          </a:xfrm>
          <a:prstGeom prst="roundRect">
            <a:avLst>
              <a:gd name="adj" fmla="val 16667"/>
            </a:avLst>
          </a:prstGeom>
          <a:solidFill>
            <a:srgbClr val="FA8231"/>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1" i="0" u="none" strike="noStrike" cap="none" dirty="0">
              <a:solidFill>
                <a:srgbClr val="FFFFFF"/>
              </a:solidFill>
              <a:latin typeface="Calibri"/>
              <a:ea typeface="Calibri"/>
              <a:cs typeface="Calibri"/>
              <a:sym typeface="Calibri"/>
            </a:endParaRPr>
          </a:p>
        </p:txBody>
      </p:sp>
      <p:sp>
        <p:nvSpPr>
          <p:cNvPr id="24" name="Google Shape;24;p29">
            <a:extLst>
              <a:ext uri="{C183D7F6-B498-43B3-948B-1728B52AA6E4}">
                <adec:decorative xmlns:adec="http://schemas.microsoft.com/office/drawing/2017/decorative" val="1"/>
              </a:ext>
            </a:extLst>
          </p:cNvPr>
          <p:cNvSpPr/>
          <p:nvPr/>
        </p:nvSpPr>
        <p:spPr>
          <a:xfrm>
            <a:off x="6634951" y="951503"/>
            <a:ext cx="5250244" cy="5153776"/>
          </a:xfrm>
          <a:prstGeom prst="roundRect">
            <a:avLst>
              <a:gd name="adj" fmla="val 1114"/>
            </a:avLst>
          </a:prstGeom>
          <a:solidFill>
            <a:srgbClr val="FAFAFA"/>
          </a:solidFill>
          <a:ln w="12700" cap="flat" cmpd="sng">
            <a:solidFill>
              <a:srgbClr val="221A44"/>
            </a:solidFill>
            <a:prstDash val="solid"/>
            <a:miter lim="8000"/>
            <a:headEnd type="none" w="sm" len="sm"/>
            <a:tailEnd type="none" w="sm" len="sm"/>
          </a:ln>
          <a:effectLst>
            <a:outerShdw blurRad="50800" dist="38100" dir="8100000" rotWithShape="0">
              <a:srgbClr val="000000">
                <a:alpha val="40000"/>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cxnSp>
        <p:nvCxnSpPr>
          <p:cNvPr id="25" name="Google Shape;25;p29">
            <a:extLst>
              <a:ext uri="{C183D7F6-B498-43B3-948B-1728B52AA6E4}">
                <adec:decorative xmlns:adec="http://schemas.microsoft.com/office/drawing/2017/decorative" val="1"/>
              </a:ext>
            </a:extLst>
          </p:cNvPr>
          <p:cNvCxnSpPr/>
          <p:nvPr/>
        </p:nvCxnSpPr>
        <p:spPr>
          <a:xfrm>
            <a:off x="7025920" y="4053518"/>
            <a:ext cx="4468306" cy="1"/>
          </a:xfrm>
          <a:prstGeom prst="straightConnector1">
            <a:avLst/>
          </a:prstGeom>
          <a:noFill/>
          <a:ln w="9525" cap="flat" cmpd="sng">
            <a:solidFill>
              <a:srgbClr val="BFBFBF"/>
            </a:solidFill>
            <a:prstDash val="solid"/>
            <a:miter lim="8000"/>
            <a:headEnd type="none" w="sm" len="sm"/>
            <a:tailEnd type="none" w="sm" len="sm"/>
          </a:ln>
        </p:spPr>
      </p:cxnSp>
      <p:sp>
        <p:nvSpPr>
          <p:cNvPr id="26" name="Google Shape;26;p29">
            <a:extLst>
              <a:ext uri="{C183D7F6-B498-43B3-948B-1728B52AA6E4}">
                <adec:decorative xmlns:adec="http://schemas.microsoft.com/office/drawing/2017/decorative" val="1"/>
              </a:ext>
            </a:extLst>
          </p:cNvPr>
          <p:cNvSpPr/>
          <p:nvPr/>
        </p:nvSpPr>
        <p:spPr>
          <a:xfrm>
            <a:off x="86443" y="5439308"/>
            <a:ext cx="3730182" cy="1340914"/>
          </a:xfrm>
          <a:prstGeom prst="roundRect">
            <a:avLst>
              <a:gd name="adj" fmla="val 9433"/>
            </a:avLst>
          </a:prstGeom>
          <a:solidFill>
            <a:srgbClr val="FAFAFA"/>
          </a:solidFill>
          <a:ln w="12700" cap="flat" cmpd="sng">
            <a:solidFill>
              <a:srgbClr val="221A44"/>
            </a:solidFill>
            <a:prstDash val="solid"/>
            <a:miter lim="8000"/>
            <a:headEnd type="none" w="sm" len="sm"/>
            <a:tailEnd type="none" w="sm" len="sm"/>
          </a:ln>
          <a:effectLst>
            <a:outerShdw blurRad="50800" dist="38100" dir="8100000" rotWithShape="0">
              <a:srgbClr val="000000">
                <a:alpha val="40000"/>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8" name="Google Shape;28;p29"/>
          <p:cNvSpPr txBox="1"/>
          <p:nvPr/>
        </p:nvSpPr>
        <p:spPr>
          <a:xfrm>
            <a:off x="306805" y="5577374"/>
            <a:ext cx="2154864" cy="1138733"/>
          </a:xfrm>
          <a:prstGeom prst="rect">
            <a:avLst/>
          </a:prstGeom>
          <a:noFill/>
          <a:ln>
            <a:noFill/>
          </a:ln>
        </p:spPr>
        <p:txBody>
          <a:bodyPr spcFirstLastPara="1" wrap="square" lIns="45700" tIns="45700" rIns="45700" bIns="45700" anchor="t" anchorCtr="0">
            <a:spAutoFit/>
          </a:bodyPr>
          <a:lstStyle/>
          <a:p>
            <a:pPr marL="0" marR="0" lvl="0" indent="0" algn="l" defTabSz="914400" rtl="0" eaLnBrk="1" fontAlgn="auto" latinLnBrk="0" hangingPunct="1">
              <a:lnSpc>
                <a:spcPct val="100000"/>
              </a:lnSpc>
              <a:spcBef>
                <a:spcPts val="0"/>
              </a:spcBef>
              <a:spcAft>
                <a:spcPts val="0"/>
              </a:spcAft>
              <a:buClr>
                <a:srgbClr val="595959"/>
              </a:buClr>
              <a:buSzPts val="1200"/>
              <a:buFont typeface="Montserrat SemiBold"/>
              <a:buNone/>
              <a:tabLst/>
              <a:defRPr/>
            </a:pPr>
            <a:r>
              <a:rPr lang="en-US" sz="1200" b="1" i="0" u="none" strike="noStrike" cap="none" dirty="0">
                <a:solidFill>
                  <a:schemeClr val="tx1"/>
                </a:solidFill>
                <a:latin typeface="Montserrat" pitchFamily="2" charset="77"/>
                <a:ea typeface="Montserrat"/>
                <a:cs typeface="Montserrat"/>
                <a:sym typeface="Montserrat"/>
              </a:rPr>
              <a:t>Questions during Class?</a:t>
            </a:r>
            <a:endParaRPr lang="en-US" sz="1200" b="0" i="0" dirty="0">
              <a:solidFill>
                <a:schemeClr val="tx1"/>
              </a:solidFill>
              <a:latin typeface="Montserrat" pitchFamily="2" charset="77"/>
              <a:cs typeface="Calibri" panose="020F0502020204030204" pitchFamily="34" charset="0"/>
            </a:endParaRPr>
          </a:p>
          <a:p>
            <a:pPr marL="0" marR="0" lvl="0" indent="0" algn="l" rtl="0">
              <a:lnSpc>
                <a:spcPct val="100000"/>
              </a:lnSpc>
              <a:spcBef>
                <a:spcPts val="0"/>
              </a:spcBef>
              <a:spcAft>
                <a:spcPts val="0"/>
              </a:spcAft>
              <a:buClr>
                <a:srgbClr val="595959"/>
              </a:buClr>
              <a:buSzPts val="1200"/>
              <a:buFont typeface="Montserrat SemiBold"/>
              <a:buNone/>
            </a:pPr>
            <a:endParaRPr lang="en-US" sz="1200" b="1" i="0" u="none" strike="noStrike" cap="none" dirty="0">
              <a:solidFill>
                <a:schemeClr val="tx1"/>
              </a:solidFill>
              <a:latin typeface="Montserrat" pitchFamily="2" charset="77"/>
              <a:ea typeface="Montserrat SemiBold"/>
              <a:cs typeface="Montserrat SemiBold"/>
              <a:sym typeface="Montserrat SemiBold"/>
            </a:endParaRPr>
          </a:p>
          <a:p>
            <a:pPr marL="0" marR="0" lvl="0" indent="0" algn="l" rtl="0">
              <a:lnSpc>
                <a:spcPct val="100000"/>
              </a:lnSpc>
              <a:spcBef>
                <a:spcPts val="0"/>
              </a:spcBef>
              <a:spcAft>
                <a:spcPts val="0"/>
              </a:spcAft>
              <a:buClr>
                <a:srgbClr val="595959"/>
              </a:buClr>
              <a:buSzPts val="1200"/>
              <a:buFont typeface="Montserrat SemiBold"/>
              <a:buNone/>
            </a:pPr>
            <a:r>
              <a:rPr lang="en-US" sz="1200" b="1" i="0" u="none" strike="noStrike" cap="none" dirty="0">
                <a:solidFill>
                  <a:schemeClr val="tx1"/>
                </a:solidFill>
                <a:latin typeface="Montserrat" pitchFamily="2" charset="77"/>
                <a:ea typeface="Montserrat SemiBold"/>
                <a:cs typeface="Montserrat SemiBold"/>
                <a:sym typeface="Montserrat SemiBold"/>
              </a:rPr>
              <a:t>Raise hand or send here</a:t>
            </a:r>
            <a:endParaRPr b="0" i="0" dirty="0">
              <a:solidFill>
                <a:schemeClr val="tx1"/>
              </a:solidFill>
              <a:latin typeface="Montserrat" pitchFamily="2" charset="77"/>
              <a:cs typeface="Calibri" panose="020F0502020204030204" pitchFamily="34" charset="0"/>
            </a:endParaRPr>
          </a:p>
          <a:p>
            <a:pPr marL="0" marR="0" lvl="0" indent="0" algn="l" rtl="0">
              <a:lnSpc>
                <a:spcPct val="100000"/>
              </a:lnSpc>
              <a:spcBef>
                <a:spcPts val="0"/>
              </a:spcBef>
              <a:spcAft>
                <a:spcPts val="0"/>
              </a:spcAft>
              <a:buClr>
                <a:srgbClr val="595959"/>
              </a:buClr>
              <a:buSzPts val="1200"/>
              <a:buFont typeface="Montserrat SemiBold"/>
              <a:buNone/>
            </a:pPr>
            <a:endParaRPr sz="1200" b="1" i="0" u="none" strike="noStrike" cap="none" dirty="0">
              <a:solidFill>
                <a:schemeClr val="tx1"/>
              </a:solidFill>
              <a:latin typeface="Montserrat" pitchFamily="2" charset="77"/>
              <a:ea typeface="Montserrat SemiBold"/>
              <a:cs typeface="Montserrat SemiBold"/>
              <a:sym typeface="Montserrat SemiBold"/>
            </a:endParaRPr>
          </a:p>
          <a:p>
            <a:pPr marL="0" marR="0" lvl="0" indent="0" algn="l" rtl="0">
              <a:lnSpc>
                <a:spcPct val="100000"/>
              </a:lnSpc>
              <a:spcBef>
                <a:spcPts val="0"/>
              </a:spcBef>
              <a:spcAft>
                <a:spcPts val="0"/>
              </a:spcAft>
              <a:buClr>
                <a:srgbClr val="595959"/>
              </a:buClr>
              <a:buSzPts val="2000"/>
              <a:buFont typeface="Montserrat SemiBold"/>
              <a:buNone/>
            </a:pPr>
            <a:r>
              <a:rPr lang="en-US" sz="2000" b="1" i="0" u="none" strike="noStrike" cap="none" dirty="0" err="1">
                <a:solidFill>
                  <a:schemeClr val="tx1"/>
                </a:solidFill>
                <a:latin typeface="Montserrat" pitchFamily="2" charset="77"/>
                <a:ea typeface="Montserrat SemiBold"/>
                <a:cs typeface="Montserrat SemiBold"/>
                <a:sym typeface="Montserrat SemiBold"/>
              </a:rPr>
              <a:t>sli.do</a:t>
            </a:r>
            <a:r>
              <a:rPr lang="en-US" sz="2000" b="1" i="0" u="none" strike="noStrike" cap="none" dirty="0">
                <a:solidFill>
                  <a:schemeClr val="tx1"/>
                </a:solidFill>
                <a:latin typeface="Montserrat" pitchFamily="2" charset="77"/>
                <a:ea typeface="Montserrat SemiBold"/>
                <a:cs typeface="Montserrat SemiBold"/>
                <a:sym typeface="Montserrat SemiBold"/>
              </a:rPr>
              <a:t>    #cse121 </a:t>
            </a:r>
            <a:endParaRPr b="1" i="0" dirty="0">
              <a:solidFill>
                <a:schemeClr val="tx1"/>
              </a:solidFill>
              <a:latin typeface="Montserrat" pitchFamily="2" charset="77"/>
              <a:cs typeface="Calibri" panose="020F0502020204030204" pitchFamily="34" charset="0"/>
            </a:endParaRPr>
          </a:p>
        </p:txBody>
      </p:sp>
      <p:sp>
        <p:nvSpPr>
          <p:cNvPr id="2" name="Google Shape;9;p28">
            <a:extLst>
              <a:ext uri="{FF2B5EF4-FFF2-40B4-BE49-F238E27FC236}">
                <a16:creationId xmlns:a16="http://schemas.microsoft.com/office/drawing/2014/main" id="{9FFA0CF3-43D0-FD61-8EE2-351FCF2682D4}"/>
              </a:ext>
            </a:extLst>
          </p:cNvPr>
          <p:cNvSpPr txBox="1"/>
          <p:nvPr userDrawn="1"/>
        </p:nvSpPr>
        <p:spPr>
          <a:xfrm>
            <a:off x="3046095" y="-8015"/>
            <a:ext cx="6099810" cy="230792"/>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FFFFFF"/>
              </a:buClr>
              <a:buSzPts val="900"/>
              <a:buFont typeface="Montserrat SemiBold"/>
              <a:buNone/>
            </a:pPr>
            <a:r>
              <a:rPr lang="en-US" sz="900" b="1" dirty="0">
                <a:solidFill>
                  <a:srgbClr val="F0F0F0"/>
                </a:solidFill>
                <a:latin typeface="Montserrat SemiBold"/>
                <a:ea typeface="Montserrat SemiBold"/>
                <a:cs typeface="Montserrat SemiBold"/>
                <a:sym typeface="Montserrat SemiBold"/>
              </a:rPr>
              <a:t>LEC 03: </a:t>
            </a:r>
            <a:r>
              <a:rPr lang="en-US" sz="900" b="0" dirty="0">
                <a:solidFill>
                  <a:srgbClr val="F0F0F0"/>
                </a:solidFill>
                <a:latin typeface="Montserrat SemiBold"/>
                <a:ea typeface="Montserrat SemiBold"/>
                <a:cs typeface="Montserrat SemiBold"/>
                <a:sym typeface="Montserrat SemiBold"/>
              </a:rPr>
              <a:t>Strings, char, and Variables</a:t>
            </a:r>
            <a:endParaRPr lang="en-US" sz="900" b="0" i="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032551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and Content" preserve="1">
  <p:cSld name="Title and Content">
    <p:spTree>
      <p:nvGrpSpPr>
        <p:cNvPr id="1" name="Shape 32"/>
        <p:cNvGrpSpPr/>
        <p:nvPr/>
      </p:nvGrpSpPr>
      <p:grpSpPr>
        <a:xfrm>
          <a:off x="0" y="0"/>
          <a:ext cx="0" cy="0"/>
          <a:chOff x="0" y="0"/>
          <a:chExt cx="0" cy="0"/>
        </a:xfrm>
      </p:grpSpPr>
      <p:sp>
        <p:nvSpPr>
          <p:cNvPr id="33" name="Google Shape;33;p30"/>
          <p:cNvSpPr/>
          <p:nvPr userDrawn="1"/>
        </p:nvSpPr>
        <p:spPr>
          <a:xfrm>
            <a:off x="-29765" y="-6263"/>
            <a:ext cx="12221765" cy="230293"/>
          </a:xfrm>
          <a:prstGeom prst="rect">
            <a:avLst/>
          </a:prstGeom>
          <a:solidFill>
            <a:schemeClr val="accent1"/>
          </a:solidFill>
          <a:ln w="12700" cap="flat" cmpd="sng">
            <a:solidFill>
              <a:schemeClr val="accent1"/>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7" name="Google Shape;37;p30"/>
          <p:cNvSpPr txBox="1">
            <a:spLocks noGrp="1"/>
          </p:cNvSpPr>
          <p:nvPr>
            <p:ph type="title"/>
          </p:nvPr>
        </p:nvSpPr>
        <p:spPr>
          <a:xfrm>
            <a:off x="838200" y="456565"/>
            <a:ext cx="10515600" cy="762635"/>
          </a:xfrm>
          <a:prstGeom prst="rect">
            <a:avLst/>
          </a:prstGeom>
          <a:no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dirty="0"/>
          </a:p>
        </p:txBody>
      </p:sp>
      <p:sp>
        <p:nvSpPr>
          <p:cNvPr id="38" name="Google Shape;38;p30"/>
          <p:cNvSpPr txBox="1">
            <a:spLocks noGrp="1"/>
          </p:cNvSpPr>
          <p:nvPr>
            <p:ph type="body" idx="1"/>
          </p:nvPr>
        </p:nvSpPr>
        <p:spPr>
          <a:xfrm>
            <a:off x="838200" y="1371600"/>
            <a:ext cx="10515600" cy="4805363"/>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1000"/>
              </a:spcBef>
              <a:spcAft>
                <a:spcPts val="0"/>
              </a:spcAft>
              <a:buClr>
                <a:srgbClr val="000000"/>
              </a:buClr>
              <a:buSzPct val="100000"/>
              <a:buChar char="•"/>
              <a:defRPr/>
            </a:lvl1pPr>
            <a:lvl2pPr marL="914400" lvl="1" indent="-342900" algn="l">
              <a:lnSpc>
                <a:spcPct val="90000"/>
              </a:lnSpc>
              <a:spcBef>
                <a:spcPts val="1000"/>
              </a:spcBef>
              <a:spcAft>
                <a:spcPts val="0"/>
              </a:spcAft>
              <a:buClr>
                <a:srgbClr val="000000"/>
              </a:buClr>
              <a:buSzPts val="1800"/>
              <a:buChar char="-"/>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dirty="0"/>
          </a:p>
        </p:txBody>
      </p:sp>
      <p:sp>
        <p:nvSpPr>
          <p:cNvPr id="39" name="Google Shape;39;p30"/>
          <p:cNvSpPr txBox="1">
            <a:spLocks noGrp="1"/>
          </p:cNvSpPr>
          <p:nvPr>
            <p:ph type="sldNum" idx="12"/>
          </p:nvPr>
        </p:nvSpPr>
        <p:spPr>
          <a:xfrm>
            <a:off x="11793850" y="6383655"/>
            <a:ext cx="245751" cy="25654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chemeClr val="accent1"/>
              </a:buClr>
              <a:buSzPts val="1100"/>
              <a:buFont typeface="Calibri"/>
              <a:buNone/>
              <a:defRPr sz="1100" b="1">
                <a:solidFill>
                  <a:schemeClr val="accent1"/>
                </a:solidFill>
              </a:defRPr>
            </a:lvl1pPr>
            <a:lvl2pPr marL="0" lvl="1" indent="0" algn="r">
              <a:lnSpc>
                <a:spcPct val="100000"/>
              </a:lnSpc>
              <a:spcBef>
                <a:spcPts val="0"/>
              </a:spcBef>
              <a:spcAft>
                <a:spcPts val="0"/>
              </a:spcAft>
              <a:buClr>
                <a:schemeClr val="accent1"/>
              </a:buClr>
              <a:buSzPts val="1100"/>
              <a:buFont typeface="Calibri"/>
              <a:buNone/>
              <a:defRPr sz="1100" b="1">
                <a:solidFill>
                  <a:schemeClr val="accent1"/>
                </a:solidFill>
              </a:defRPr>
            </a:lvl2pPr>
            <a:lvl3pPr marL="0" lvl="2" indent="0" algn="r">
              <a:lnSpc>
                <a:spcPct val="100000"/>
              </a:lnSpc>
              <a:spcBef>
                <a:spcPts val="0"/>
              </a:spcBef>
              <a:spcAft>
                <a:spcPts val="0"/>
              </a:spcAft>
              <a:buClr>
                <a:schemeClr val="accent1"/>
              </a:buClr>
              <a:buSzPts val="1100"/>
              <a:buFont typeface="Calibri"/>
              <a:buNone/>
              <a:defRPr sz="1100" b="1">
                <a:solidFill>
                  <a:schemeClr val="accent1"/>
                </a:solidFill>
              </a:defRPr>
            </a:lvl3pPr>
            <a:lvl4pPr marL="0" lvl="3" indent="0" algn="r">
              <a:lnSpc>
                <a:spcPct val="100000"/>
              </a:lnSpc>
              <a:spcBef>
                <a:spcPts val="0"/>
              </a:spcBef>
              <a:spcAft>
                <a:spcPts val="0"/>
              </a:spcAft>
              <a:buClr>
                <a:schemeClr val="accent1"/>
              </a:buClr>
              <a:buSzPts val="1100"/>
              <a:buFont typeface="Calibri"/>
              <a:buNone/>
              <a:defRPr sz="1100" b="1">
                <a:solidFill>
                  <a:schemeClr val="accent1"/>
                </a:solidFill>
              </a:defRPr>
            </a:lvl4pPr>
            <a:lvl5pPr marL="0" lvl="4" indent="0" algn="r">
              <a:lnSpc>
                <a:spcPct val="100000"/>
              </a:lnSpc>
              <a:spcBef>
                <a:spcPts val="0"/>
              </a:spcBef>
              <a:spcAft>
                <a:spcPts val="0"/>
              </a:spcAft>
              <a:buClr>
                <a:schemeClr val="accent1"/>
              </a:buClr>
              <a:buSzPts val="1100"/>
              <a:buFont typeface="Calibri"/>
              <a:buNone/>
              <a:defRPr sz="1100" b="1">
                <a:solidFill>
                  <a:schemeClr val="accent1"/>
                </a:solidFill>
              </a:defRPr>
            </a:lvl5pPr>
            <a:lvl6pPr marL="0" lvl="5" indent="0" algn="r">
              <a:lnSpc>
                <a:spcPct val="100000"/>
              </a:lnSpc>
              <a:spcBef>
                <a:spcPts val="0"/>
              </a:spcBef>
              <a:spcAft>
                <a:spcPts val="0"/>
              </a:spcAft>
              <a:buClr>
                <a:schemeClr val="accent1"/>
              </a:buClr>
              <a:buSzPts val="1100"/>
              <a:buFont typeface="Calibri"/>
              <a:buNone/>
              <a:defRPr sz="1100" b="1">
                <a:solidFill>
                  <a:schemeClr val="accent1"/>
                </a:solidFill>
              </a:defRPr>
            </a:lvl6pPr>
            <a:lvl7pPr marL="0" lvl="6" indent="0" algn="r">
              <a:lnSpc>
                <a:spcPct val="100000"/>
              </a:lnSpc>
              <a:spcBef>
                <a:spcPts val="0"/>
              </a:spcBef>
              <a:spcAft>
                <a:spcPts val="0"/>
              </a:spcAft>
              <a:buClr>
                <a:schemeClr val="accent1"/>
              </a:buClr>
              <a:buSzPts val="1100"/>
              <a:buFont typeface="Calibri"/>
              <a:buNone/>
              <a:defRPr sz="1100" b="1">
                <a:solidFill>
                  <a:schemeClr val="accent1"/>
                </a:solidFill>
              </a:defRPr>
            </a:lvl7pPr>
            <a:lvl8pPr marL="0" lvl="7" indent="0" algn="r">
              <a:lnSpc>
                <a:spcPct val="100000"/>
              </a:lnSpc>
              <a:spcBef>
                <a:spcPts val="0"/>
              </a:spcBef>
              <a:spcAft>
                <a:spcPts val="0"/>
              </a:spcAft>
              <a:buClr>
                <a:schemeClr val="accent1"/>
              </a:buClr>
              <a:buSzPts val="1100"/>
              <a:buFont typeface="Calibri"/>
              <a:buNone/>
              <a:defRPr sz="1100" b="1">
                <a:solidFill>
                  <a:schemeClr val="accent1"/>
                </a:solidFill>
              </a:defRPr>
            </a:lvl8pPr>
            <a:lvl9pPr marL="0" lvl="8" indent="0" algn="r">
              <a:lnSpc>
                <a:spcPct val="100000"/>
              </a:lnSpc>
              <a:spcBef>
                <a:spcPts val="0"/>
              </a:spcBef>
              <a:spcAft>
                <a:spcPts val="0"/>
              </a:spcAft>
              <a:buClr>
                <a:schemeClr val="accent1"/>
              </a:buClr>
              <a:buSzPts val="1100"/>
              <a:buFont typeface="Calibri"/>
              <a:buNone/>
              <a:defRPr sz="1100" b="1">
                <a:solidFill>
                  <a:schemeClr val="accent1"/>
                </a:solidFill>
              </a:defRPr>
            </a:lvl9pPr>
          </a:lstStyle>
          <a:p>
            <a:pPr marL="0" lvl="0" indent="0" algn="r" rtl="0">
              <a:spcBef>
                <a:spcPts val="0"/>
              </a:spcBef>
              <a:spcAft>
                <a:spcPts val="0"/>
              </a:spcAft>
              <a:buNone/>
            </a:pPr>
            <a:fld id="{00000000-1234-1234-1234-123412341234}" type="slidenum">
              <a:rPr lang="en-US"/>
              <a:t>‹#›</a:t>
            </a:fld>
            <a:endParaRPr dirty="0"/>
          </a:p>
        </p:txBody>
      </p:sp>
      <p:pic>
        <p:nvPicPr>
          <p:cNvPr id="2" name="Google Shape;7;p28" descr="University of Washington">
            <a:extLst>
              <a:ext uri="{FF2B5EF4-FFF2-40B4-BE49-F238E27FC236}">
                <a16:creationId xmlns:a16="http://schemas.microsoft.com/office/drawing/2014/main" id="{BABC5B18-FB33-F6B8-4C29-4724707E45CD}"/>
              </a:ext>
            </a:extLst>
          </p:cNvPr>
          <p:cNvPicPr preferRelativeResize="0"/>
          <p:nvPr userDrawn="1"/>
        </p:nvPicPr>
        <p:blipFill rotWithShape="1">
          <a:blip r:embed="rId2">
            <a:alphaModFix/>
          </a:blip>
          <a:srcRect/>
          <a:stretch/>
        </p:blipFill>
        <p:spPr>
          <a:xfrm>
            <a:off x="29762" y="29971"/>
            <a:ext cx="2150723" cy="169039"/>
          </a:xfrm>
          <a:prstGeom prst="rect">
            <a:avLst/>
          </a:prstGeom>
          <a:noFill/>
          <a:ln>
            <a:noFill/>
          </a:ln>
        </p:spPr>
      </p:pic>
      <p:sp>
        <p:nvSpPr>
          <p:cNvPr id="3" name="Google Shape;8;p28">
            <a:extLst>
              <a:ext uri="{FF2B5EF4-FFF2-40B4-BE49-F238E27FC236}">
                <a16:creationId xmlns:a16="http://schemas.microsoft.com/office/drawing/2014/main" id="{43E64A9D-13F4-4F7A-870E-E779341A833A}"/>
              </a:ext>
            </a:extLst>
          </p:cNvPr>
          <p:cNvSpPr txBox="1"/>
          <p:nvPr userDrawn="1"/>
        </p:nvSpPr>
        <p:spPr>
          <a:xfrm>
            <a:off x="10615294" y="-1"/>
            <a:ext cx="1530987" cy="231141"/>
          </a:xfrm>
          <a:prstGeom prst="rect">
            <a:avLst/>
          </a:prstGeom>
          <a:noFill/>
          <a:ln>
            <a:noFill/>
          </a:ln>
        </p:spPr>
        <p:txBody>
          <a:bodyPr spcFirstLastPara="1" wrap="square" lIns="45700" tIns="45700" rIns="45700" bIns="45700" anchor="t" anchorCtr="0">
            <a:spAutoFit/>
          </a:bodyPr>
          <a:lstStyle/>
          <a:p>
            <a:pPr marL="0" marR="0" lvl="0" indent="0" algn="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CSE 121 Winter 2026</a:t>
            </a:r>
            <a:endParaRPr lang="en-US" sz="900" b="0" i="0" dirty="0">
              <a:latin typeface="Calibri" panose="020F0502020204030204" pitchFamily="34" charset="0"/>
              <a:cs typeface="Calibri" panose="020F0502020204030204" pitchFamily="34" charset="0"/>
            </a:endParaRPr>
          </a:p>
        </p:txBody>
      </p:sp>
      <p:sp>
        <p:nvSpPr>
          <p:cNvPr id="5" name="Google Shape;9;p28">
            <a:extLst>
              <a:ext uri="{FF2B5EF4-FFF2-40B4-BE49-F238E27FC236}">
                <a16:creationId xmlns:a16="http://schemas.microsoft.com/office/drawing/2014/main" id="{1D74E88A-8125-5444-C765-196045FBA06B}"/>
              </a:ext>
            </a:extLst>
          </p:cNvPr>
          <p:cNvSpPr txBox="1"/>
          <p:nvPr userDrawn="1"/>
        </p:nvSpPr>
        <p:spPr>
          <a:xfrm>
            <a:off x="3046095" y="-8015"/>
            <a:ext cx="6099810" cy="230792"/>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FFFFFF"/>
              </a:buClr>
              <a:buSzPts val="900"/>
              <a:buFont typeface="Montserrat SemiBold"/>
              <a:buNone/>
            </a:pPr>
            <a:r>
              <a:rPr lang="en-US" sz="900" b="1" dirty="0">
                <a:solidFill>
                  <a:srgbClr val="F0F0F0"/>
                </a:solidFill>
                <a:latin typeface="Montserrat SemiBold"/>
                <a:ea typeface="Montserrat SemiBold"/>
                <a:cs typeface="Montserrat SemiBold"/>
                <a:sym typeface="Montserrat SemiBold"/>
              </a:rPr>
              <a:t>LEC 03: </a:t>
            </a:r>
            <a:r>
              <a:rPr lang="en-US" sz="900" b="0" dirty="0">
                <a:solidFill>
                  <a:srgbClr val="F0F0F0"/>
                </a:solidFill>
                <a:latin typeface="Montserrat SemiBold"/>
                <a:ea typeface="Montserrat SemiBold"/>
                <a:cs typeface="Montserrat SemiBold"/>
                <a:sym typeface="Montserrat SemiBold"/>
              </a:rPr>
              <a:t>Strings, char, and Variables</a:t>
            </a:r>
            <a:endParaRPr lang="en-US" sz="900" b="0" i="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116885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Pracitce: Pair" preserve="1">
  <p:cSld name="Pracitce: Pair">
    <p:spTree>
      <p:nvGrpSpPr>
        <p:cNvPr id="1" name="Shape 58"/>
        <p:cNvGrpSpPr/>
        <p:nvPr/>
      </p:nvGrpSpPr>
      <p:grpSpPr>
        <a:xfrm>
          <a:off x="0" y="0"/>
          <a:ext cx="0" cy="0"/>
          <a:chOff x="0" y="0"/>
          <a:chExt cx="0" cy="0"/>
        </a:xfrm>
      </p:grpSpPr>
      <p:sp>
        <p:nvSpPr>
          <p:cNvPr id="59" name="Google Shape;59;p33"/>
          <p:cNvSpPr/>
          <p:nvPr/>
        </p:nvSpPr>
        <p:spPr>
          <a:xfrm>
            <a:off x="-29765" y="-6263"/>
            <a:ext cx="12221765" cy="230293"/>
          </a:xfrm>
          <a:prstGeom prst="rect">
            <a:avLst/>
          </a:prstGeom>
          <a:solidFill>
            <a:schemeClr val="accent1"/>
          </a:solidFill>
          <a:ln w="12700" cap="flat" cmpd="sng">
            <a:solidFill>
              <a:schemeClr val="accent1"/>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3" name="Google Shape;63;p33"/>
          <p:cNvSpPr txBox="1">
            <a:spLocks noGrp="1"/>
          </p:cNvSpPr>
          <p:nvPr>
            <p:ph type="title"/>
          </p:nvPr>
        </p:nvSpPr>
        <p:spPr>
          <a:xfrm>
            <a:off x="838199" y="1388065"/>
            <a:ext cx="10515601" cy="762636"/>
          </a:xfrm>
          <a:prstGeom prst="rect">
            <a:avLst/>
          </a:prstGeom>
          <a:no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64" name="Google Shape;64;p33"/>
          <p:cNvSpPr/>
          <p:nvPr/>
        </p:nvSpPr>
        <p:spPr>
          <a:xfrm>
            <a:off x="-29764" y="231049"/>
            <a:ext cx="12221765" cy="984404"/>
          </a:xfrm>
          <a:prstGeom prst="rect">
            <a:avLst/>
          </a:prstGeom>
          <a:solidFill>
            <a:schemeClr val="accent1"/>
          </a:solidFill>
          <a:ln w="12700" cap="flat" cmpd="sng">
            <a:solidFill>
              <a:schemeClr val="accent1"/>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grpSp>
        <p:nvGrpSpPr>
          <p:cNvPr id="65" name="Google Shape;65;p33"/>
          <p:cNvGrpSpPr/>
          <p:nvPr/>
        </p:nvGrpSpPr>
        <p:grpSpPr>
          <a:xfrm>
            <a:off x="8414950" y="403661"/>
            <a:ext cx="3380433" cy="556056"/>
            <a:chOff x="0" y="0"/>
            <a:chExt cx="3380431" cy="556054"/>
          </a:xfrm>
        </p:grpSpPr>
        <p:sp>
          <p:nvSpPr>
            <p:cNvPr id="66" name="Google Shape;66;p33"/>
            <p:cNvSpPr/>
            <p:nvPr/>
          </p:nvSpPr>
          <p:spPr>
            <a:xfrm>
              <a:off x="0" y="0"/>
              <a:ext cx="3380431" cy="556054"/>
            </a:xfrm>
            <a:prstGeom prst="roundRect">
              <a:avLst>
                <a:gd name="adj" fmla="val 16667"/>
              </a:avLst>
            </a:prstGeom>
            <a:solidFill>
              <a:srgbClr val="4E408B"/>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7" name="Google Shape;67;p33"/>
            <p:cNvSpPr txBox="1"/>
            <p:nvPr/>
          </p:nvSpPr>
          <p:spPr>
            <a:xfrm>
              <a:off x="72864" y="60856"/>
              <a:ext cx="3234702" cy="434341"/>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2200"/>
                <a:buFont typeface="Calibri"/>
                <a:buNone/>
              </a:pPr>
              <a:r>
                <a:rPr lang="en-US" sz="2200" b="1" i="0" u="none" strike="noStrike" cap="none" dirty="0" err="1">
                  <a:solidFill>
                    <a:srgbClr val="FFFFFF"/>
                  </a:solidFill>
                  <a:latin typeface="Calibri"/>
                  <a:ea typeface="Calibri"/>
                  <a:cs typeface="Calibri"/>
                  <a:sym typeface="Calibri"/>
                </a:rPr>
                <a:t>sli.do</a:t>
              </a:r>
              <a:r>
                <a:rPr lang="en-US" sz="2200" b="1" i="0" u="none" strike="noStrike" cap="none" dirty="0">
                  <a:solidFill>
                    <a:srgbClr val="FFFFFF"/>
                  </a:solidFill>
                  <a:latin typeface="Calibri"/>
                  <a:ea typeface="Calibri"/>
                  <a:cs typeface="Calibri"/>
                  <a:sym typeface="Calibri"/>
                </a:rPr>
                <a:t>      #cse121</a:t>
              </a:r>
              <a:endParaRPr b="0" i="0" dirty="0">
                <a:latin typeface="Calibri" panose="020F0502020204030204" pitchFamily="34" charset="0"/>
                <a:cs typeface="Calibri" panose="020F0502020204030204" pitchFamily="34" charset="0"/>
              </a:endParaRPr>
            </a:p>
          </p:txBody>
        </p:sp>
      </p:grpSp>
      <p:sp>
        <p:nvSpPr>
          <p:cNvPr id="70" name="Google Shape;70;p33"/>
          <p:cNvSpPr/>
          <p:nvPr/>
        </p:nvSpPr>
        <p:spPr>
          <a:xfrm>
            <a:off x="7058213" y="123442"/>
            <a:ext cx="960121" cy="960121"/>
          </a:xfrm>
          <a:prstGeom prst="roundRect">
            <a:avLst>
              <a:gd name="adj" fmla="val 16667"/>
            </a:avLst>
          </a:prstGeom>
          <a:solidFill>
            <a:srgbClr val="4E408B"/>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2200"/>
              <a:buFont typeface="Calibri"/>
              <a:buNone/>
            </a:pPr>
            <a:endParaRPr sz="2200" b="1" i="0" u="none" strike="noStrike" cap="none">
              <a:solidFill>
                <a:srgbClr val="FFFFFF"/>
              </a:solidFill>
              <a:latin typeface="Calibri"/>
              <a:ea typeface="Calibri"/>
              <a:cs typeface="Calibri"/>
              <a:sym typeface="Calibri"/>
            </a:endParaRPr>
          </a:p>
        </p:txBody>
      </p:sp>
      <p:sp>
        <p:nvSpPr>
          <p:cNvPr id="71" name="Google Shape;71;p33"/>
          <p:cNvSpPr/>
          <p:nvPr/>
        </p:nvSpPr>
        <p:spPr>
          <a:xfrm>
            <a:off x="7163368" y="214847"/>
            <a:ext cx="749809" cy="749810"/>
          </a:xfrm>
          <a:prstGeom prst="rect">
            <a:avLst/>
          </a:prstGeom>
          <a:solidFill>
            <a:srgbClr val="FFFFF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3" name="Google Shape;73;p33"/>
          <p:cNvSpPr txBox="1">
            <a:spLocks noGrp="1"/>
          </p:cNvSpPr>
          <p:nvPr>
            <p:ph type="sldNum" idx="12"/>
          </p:nvPr>
        </p:nvSpPr>
        <p:spPr>
          <a:xfrm>
            <a:off x="11793850" y="6383655"/>
            <a:ext cx="245751" cy="25654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chemeClr val="accent1"/>
              </a:buClr>
              <a:buSzPts val="1100"/>
              <a:buFont typeface="Calibri"/>
              <a:buNone/>
              <a:defRPr sz="1100" b="1">
                <a:solidFill>
                  <a:schemeClr val="accent1"/>
                </a:solidFill>
              </a:defRPr>
            </a:lvl1pPr>
            <a:lvl2pPr marL="0" lvl="1" indent="0" algn="r">
              <a:lnSpc>
                <a:spcPct val="100000"/>
              </a:lnSpc>
              <a:spcBef>
                <a:spcPts val="0"/>
              </a:spcBef>
              <a:spcAft>
                <a:spcPts val="0"/>
              </a:spcAft>
              <a:buClr>
                <a:schemeClr val="accent1"/>
              </a:buClr>
              <a:buSzPts val="1100"/>
              <a:buFont typeface="Calibri"/>
              <a:buNone/>
              <a:defRPr sz="1100" b="1">
                <a:solidFill>
                  <a:schemeClr val="accent1"/>
                </a:solidFill>
              </a:defRPr>
            </a:lvl2pPr>
            <a:lvl3pPr marL="0" lvl="2" indent="0" algn="r">
              <a:lnSpc>
                <a:spcPct val="100000"/>
              </a:lnSpc>
              <a:spcBef>
                <a:spcPts val="0"/>
              </a:spcBef>
              <a:spcAft>
                <a:spcPts val="0"/>
              </a:spcAft>
              <a:buClr>
                <a:schemeClr val="accent1"/>
              </a:buClr>
              <a:buSzPts val="1100"/>
              <a:buFont typeface="Calibri"/>
              <a:buNone/>
              <a:defRPr sz="1100" b="1">
                <a:solidFill>
                  <a:schemeClr val="accent1"/>
                </a:solidFill>
              </a:defRPr>
            </a:lvl3pPr>
            <a:lvl4pPr marL="0" lvl="3" indent="0" algn="r">
              <a:lnSpc>
                <a:spcPct val="100000"/>
              </a:lnSpc>
              <a:spcBef>
                <a:spcPts val="0"/>
              </a:spcBef>
              <a:spcAft>
                <a:spcPts val="0"/>
              </a:spcAft>
              <a:buClr>
                <a:schemeClr val="accent1"/>
              </a:buClr>
              <a:buSzPts val="1100"/>
              <a:buFont typeface="Calibri"/>
              <a:buNone/>
              <a:defRPr sz="1100" b="1">
                <a:solidFill>
                  <a:schemeClr val="accent1"/>
                </a:solidFill>
              </a:defRPr>
            </a:lvl4pPr>
            <a:lvl5pPr marL="0" lvl="4" indent="0" algn="r">
              <a:lnSpc>
                <a:spcPct val="100000"/>
              </a:lnSpc>
              <a:spcBef>
                <a:spcPts val="0"/>
              </a:spcBef>
              <a:spcAft>
                <a:spcPts val="0"/>
              </a:spcAft>
              <a:buClr>
                <a:schemeClr val="accent1"/>
              </a:buClr>
              <a:buSzPts val="1100"/>
              <a:buFont typeface="Calibri"/>
              <a:buNone/>
              <a:defRPr sz="1100" b="1">
                <a:solidFill>
                  <a:schemeClr val="accent1"/>
                </a:solidFill>
              </a:defRPr>
            </a:lvl5pPr>
            <a:lvl6pPr marL="0" lvl="5" indent="0" algn="r">
              <a:lnSpc>
                <a:spcPct val="100000"/>
              </a:lnSpc>
              <a:spcBef>
                <a:spcPts val="0"/>
              </a:spcBef>
              <a:spcAft>
                <a:spcPts val="0"/>
              </a:spcAft>
              <a:buClr>
                <a:schemeClr val="accent1"/>
              </a:buClr>
              <a:buSzPts val="1100"/>
              <a:buFont typeface="Calibri"/>
              <a:buNone/>
              <a:defRPr sz="1100" b="1">
                <a:solidFill>
                  <a:schemeClr val="accent1"/>
                </a:solidFill>
              </a:defRPr>
            </a:lvl6pPr>
            <a:lvl7pPr marL="0" lvl="6" indent="0" algn="r">
              <a:lnSpc>
                <a:spcPct val="100000"/>
              </a:lnSpc>
              <a:spcBef>
                <a:spcPts val="0"/>
              </a:spcBef>
              <a:spcAft>
                <a:spcPts val="0"/>
              </a:spcAft>
              <a:buClr>
                <a:schemeClr val="accent1"/>
              </a:buClr>
              <a:buSzPts val="1100"/>
              <a:buFont typeface="Calibri"/>
              <a:buNone/>
              <a:defRPr sz="1100" b="1">
                <a:solidFill>
                  <a:schemeClr val="accent1"/>
                </a:solidFill>
              </a:defRPr>
            </a:lvl7pPr>
            <a:lvl8pPr marL="0" lvl="7" indent="0" algn="r">
              <a:lnSpc>
                <a:spcPct val="100000"/>
              </a:lnSpc>
              <a:spcBef>
                <a:spcPts val="0"/>
              </a:spcBef>
              <a:spcAft>
                <a:spcPts val="0"/>
              </a:spcAft>
              <a:buClr>
                <a:schemeClr val="accent1"/>
              </a:buClr>
              <a:buSzPts val="1100"/>
              <a:buFont typeface="Calibri"/>
              <a:buNone/>
              <a:defRPr sz="1100" b="1">
                <a:solidFill>
                  <a:schemeClr val="accent1"/>
                </a:solidFill>
              </a:defRPr>
            </a:lvl8pPr>
            <a:lvl9pPr marL="0" lvl="8" indent="0" algn="r">
              <a:lnSpc>
                <a:spcPct val="100000"/>
              </a:lnSpc>
              <a:spcBef>
                <a:spcPts val="0"/>
              </a:spcBef>
              <a:spcAft>
                <a:spcPts val="0"/>
              </a:spcAft>
              <a:buClr>
                <a:schemeClr val="accent1"/>
              </a:buClr>
              <a:buSzPts val="1100"/>
              <a:buFont typeface="Calibri"/>
              <a:buNone/>
              <a:defRPr sz="1100" b="1">
                <a:solidFill>
                  <a:schemeClr val="accent1"/>
                </a:solidFill>
              </a:defRPr>
            </a:lvl9pPr>
          </a:lstStyle>
          <a:p>
            <a:pPr marL="0" lvl="0" indent="0" algn="r" rtl="0">
              <a:spcBef>
                <a:spcPts val="0"/>
              </a:spcBef>
              <a:spcAft>
                <a:spcPts val="0"/>
              </a:spcAft>
              <a:buNone/>
            </a:pPr>
            <a:fld id="{00000000-1234-1234-1234-123412341234}" type="slidenum">
              <a:rPr lang="en-US"/>
              <a:t>‹#›</a:t>
            </a:fld>
            <a:endParaRPr/>
          </a:p>
        </p:txBody>
      </p:sp>
      <p:pic>
        <p:nvPicPr>
          <p:cNvPr id="2" name="Google Shape;7;p28" descr="University of Washington">
            <a:extLst>
              <a:ext uri="{FF2B5EF4-FFF2-40B4-BE49-F238E27FC236}">
                <a16:creationId xmlns:a16="http://schemas.microsoft.com/office/drawing/2014/main" id="{91418C3E-EEDB-2BC2-0254-CD00CD03A081}"/>
              </a:ext>
            </a:extLst>
          </p:cNvPr>
          <p:cNvPicPr preferRelativeResize="0"/>
          <p:nvPr userDrawn="1"/>
        </p:nvPicPr>
        <p:blipFill rotWithShape="1">
          <a:blip r:embed="rId2">
            <a:alphaModFix/>
          </a:blip>
          <a:srcRect/>
          <a:stretch/>
        </p:blipFill>
        <p:spPr>
          <a:xfrm>
            <a:off x="29762" y="29971"/>
            <a:ext cx="2150723" cy="169039"/>
          </a:xfrm>
          <a:prstGeom prst="rect">
            <a:avLst/>
          </a:prstGeom>
          <a:noFill/>
          <a:ln>
            <a:noFill/>
          </a:ln>
        </p:spPr>
      </p:pic>
      <p:sp>
        <p:nvSpPr>
          <p:cNvPr id="3" name="Google Shape;8;p28">
            <a:extLst>
              <a:ext uri="{FF2B5EF4-FFF2-40B4-BE49-F238E27FC236}">
                <a16:creationId xmlns:a16="http://schemas.microsoft.com/office/drawing/2014/main" id="{F2052282-8D29-4A38-1571-671D31224364}"/>
              </a:ext>
            </a:extLst>
          </p:cNvPr>
          <p:cNvSpPr txBox="1"/>
          <p:nvPr userDrawn="1"/>
        </p:nvSpPr>
        <p:spPr>
          <a:xfrm>
            <a:off x="10615294" y="-1"/>
            <a:ext cx="1530987" cy="231141"/>
          </a:xfrm>
          <a:prstGeom prst="rect">
            <a:avLst/>
          </a:prstGeom>
          <a:noFill/>
          <a:ln>
            <a:noFill/>
          </a:ln>
        </p:spPr>
        <p:txBody>
          <a:bodyPr spcFirstLastPara="1" wrap="square" lIns="45700" tIns="45700" rIns="45700" bIns="45700" anchor="t" anchorCtr="0">
            <a:spAutoFit/>
          </a:bodyPr>
          <a:lstStyle/>
          <a:p>
            <a:pPr marL="0" marR="0" lvl="0" indent="0" algn="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CSE 121 Winter 2026</a:t>
            </a:r>
            <a:endParaRPr lang="en-US" sz="900" b="0" i="0" dirty="0">
              <a:latin typeface="Calibri" panose="020F0502020204030204" pitchFamily="34" charset="0"/>
              <a:cs typeface="Calibri" panose="020F0502020204030204" pitchFamily="34" charset="0"/>
            </a:endParaRPr>
          </a:p>
        </p:txBody>
      </p:sp>
      <p:sp>
        <p:nvSpPr>
          <p:cNvPr id="6" name="Google Shape;52;p32">
            <a:extLst>
              <a:ext uri="{FF2B5EF4-FFF2-40B4-BE49-F238E27FC236}">
                <a16:creationId xmlns:a16="http://schemas.microsoft.com/office/drawing/2014/main" id="{7CB162C5-D013-0E9F-304A-00EF111A719D}"/>
              </a:ext>
            </a:extLst>
          </p:cNvPr>
          <p:cNvSpPr txBox="1"/>
          <p:nvPr userDrawn="1"/>
        </p:nvSpPr>
        <p:spPr>
          <a:xfrm>
            <a:off x="1152635" y="300370"/>
            <a:ext cx="3506055" cy="77724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FFFFFF"/>
              </a:buClr>
              <a:buSzPts val="4400"/>
              <a:buFont typeface="Calibri"/>
              <a:buNone/>
            </a:pPr>
            <a:r>
              <a:rPr lang="en-US" sz="4400" b="1" i="0" u="none" strike="noStrike" cap="none" dirty="0">
                <a:solidFill>
                  <a:srgbClr val="FFFFFF"/>
                </a:solidFill>
                <a:latin typeface="Calibri"/>
                <a:ea typeface="Calibri"/>
                <a:cs typeface="Calibri"/>
                <a:sym typeface="Calibri"/>
              </a:rPr>
              <a:t>Practice: Think</a:t>
            </a:r>
            <a:endParaRPr b="0" i="0" dirty="0">
              <a:latin typeface="Calibri" panose="020F0502020204030204" pitchFamily="34" charset="0"/>
              <a:cs typeface="Calibri" panose="020F0502020204030204" pitchFamily="34" charset="0"/>
            </a:endParaRPr>
          </a:p>
        </p:txBody>
      </p:sp>
      <p:pic>
        <p:nvPicPr>
          <p:cNvPr id="7" name="Google Shape;53;p32" descr="Graphic 12">
            <a:extLst>
              <a:ext uri="{FF2B5EF4-FFF2-40B4-BE49-F238E27FC236}">
                <a16:creationId xmlns:a16="http://schemas.microsoft.com/office/drawing/2014/main" id="{6639FEF2-EB20-D618-A4FD-015344F21E43}"/>
              </a:ext>
            </a:extLst>
          </p:cNvPr>
          <p:cNvPicPr preferRelativeResize="0"/>
          <p:nvPr userDrawn="1"/>
        </p:nvPicPr>
        <p:blipFill rotWithShape="1">
          <a:blip r:embed="rId3">
            <a:alphaModFix/>
          </a:blip>
          <a:srcRect/>
          <a:stretch/>
        </p:blipFill>
        <p:spPr>
          <a:xfrm flipH="1">
            <a:off x="154038" y="300371"/>
            <a:ext cx="684161" cy="781897"/>
          </a:xfrm>
          <a:prstGeom prst="rect">
            <a:avLst/>
          </a:prstGeom>
          <a:noFill/>
          <a:ln>
            <a:noFill/>
          </a:ln>
        </p:spPr>
      </p:pic>
      <p:sp>
        <p:nvSpPr>
          <p:cNvPr id="5" name="Google Shape;9;p28">
            <a:extLst>
              <a:ext uri="{FF2B5EF4-FFF2-40B4-BE49-F238E27FC236}">
                <a16:creationId xmlns:a16="http://schemas.microsoft.com/office/drawing/2014/main" id="{9FA5FA7A-410F-C463-0694-51E7628BD828}"/>
              </a:ext>
            </a:extLst>
          </p:cNvPr>
          <p:cNvSpPr txBox="1"/>
          <p:nvPr userDrawn="1"/>
        </p:nvSpPr>
        <p:spPr>
          <a:xfrm>
            <a:off x="3046095" y="-8015"/>
            <a:ext cx="6099810" cy="230792"/>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FFFFFF"/>
              </a:buClr>
              <a:buSzPts val="900"/>
              <a:buFont typeface="Montserrat SemiBold"/>
              <a:buNone/>
            </a:pPr>
            <a:r>
              <a:rPr lang="en-US" sz="900" b="1" dirty="0">
                <a:solidFill>
                  <a:srgbClr val="F0F0F0"/>
                </a:solidFill>
                <a:latin typeface="Montserrat SemiBold"/>
                <a:ea typeface="Montserrat SemiBold"/>
                <a:cs typeface="Montserrat SemiBold"/>
                <a:sym typeface="Montserrat SemiBold"/>
              </a:rPr>
              <a:t>LEC 03: </a:t>
            </a:r>
            <a:r>
              <a:rPr lang="en-US" sz="900" b="0" dirty="0">
                <a:solidFill>
                  <a:srgbClr val="F0F0F0"/>
                </a:solidFill>
                <a:latin typeface="Montserrat SemiBold"/>
                <a:ea typeface="Montserrat SemiBold"/>
                <a:cs typeface="Montserrat SemiBold"/>
                <a:sym typeface="Montserrat SemiBold"/>
              </a:rPr>
              <a:t>Strings, char, and Variables</a:t>
            </a:r>
            <a:endParaRPr lang="en-US" sz="900" b="0" i="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172003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Pracitce: Pair" preserve="1">
  <p:cSld name="1_Pracitce: Pair">
    <p:spTree>
      <p:nvGrpSpPr>
        <p:cNvPr id="1" name="Shape 58"/>
        <p:cNvGrpSpPr/>
        <p:nvPr/>
      </p:nvGrpSpPr>
      <p:grpSpPr>
        <a:xfrm>
          <a:off x="0" y="0"/>
          <a:ext cx="0" cy="0"/>
          <a:chOff x="0" y="0"/>
          <a:chExt cx="0" cy="0"/>
        </a:xfrm>
      </p:grpSpPr>
      <p:sp>
        <p:nvSpPr>
          <p:cNvPr id="59" name="Google Shape;59;p33"/>
          <p:cNvSpPr/>
          <p:nvPr/>
        </p:nvSpPr>
        <p:spPr>
          <a:xfrm>
            <a:off x="-29765" y="-6263"/>
            <a:ext cx="12221765" cy="230293"/>
          </a:xfrm>
          <a:prstGeom prst="rect">
            <a:avLst/>
          </a:prstGeom>
          <a:solidFill>
            <a:schemeClr val="accent1"/>
          </a:solidFill>
          <a:ln w="12700" cap="flat" cmpd="sng">
            <a:solidFill>
              <a:schemeClr val="accent1"/>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3" name="Google Shape;63;p33"/>
          <p:cNvSpPr txBox="1">
            <a:spLocks noGrp="1"/>
          </p:cNvSpPr>
          <p:nvPr>
            <p:ph type="title"/>
          </p:nvPr>
        </p:nvSpPr>
        <p:spPr>
          <a:xfrm>
            <a:off x="838199" y="1388065"/>
            <a:ext cx="10515601" cy="762636"/>
          </a:xfrm>
          <a:prstGeom prst="rect">
            <a:avLst/>
          </a:prstGeom>
          <a:no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64" name="Google Shape;64;p33"/>
          <p:cNvSpPr/>
          <p:nvPr/>
        </p:nvSpPr>
        <p:spPr>
          <a:xfrm>
            <a:off x="-29764" y="231049"/>
            <a:ext cx="12221765" cy="984404"/>
          </a:xfrm>
          <a:prstGeom prst="rect">
            <a:avLst/>
          </a:prstGeom>
          <a:solidFill>
            <a:schemeClr val="accent1"/>
          </a:solidFill>
          <a:ln w="12700" cap="flat" cmpd="sng">
            <a:solidFill>
              <a:schemeClr val="accent1"/>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grpSp>
        <p:nvGrpSpPr>
          <p:cNvPr id="65" name="Google Shape;65;p33"/>
          <p:cNvGrpSpPr/>
          <p:nvPr/>
        </p:nvGrpSpPr>
        <p:grpSpPr>
          <a:xfrm>
            <a:off x="8414950" y="403661"/>
            <a:ext cx="3380433" cy="556056"/>
            <a:chOff x="0" y="0"/>
            <a:chExt cx="3380431" cy="556054"/>
          </a:xfrm>
        </p:grpSpPr>
        <p:sp>
          <p:nvSpPr>
            <p:cNvPr id="66" name="Google Shape;66;p33"/>
            <p:cNvSpPr/>
            <p:nvPr/>
          </p:nvSpPr>
          <p:spPr>
            <a:xfrm>
              <a:off x="0" y="0"/>
              <a:ext cx="3380431" cy="556054"/>
            </a:xfrm>
            <a:prstGeom prst="roundRect">
              <a:avLst>
                <a:gd name="adj" fmla="val 16667"/>
              </a:avLst>
            </a:prstGeom>
            <a:solidFill>
              <a:srgbClr val="4E408B"/>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7" name="Google Shape;67;p33"/>
            <p:cNvSpPr txBox="1"/>
            <p:nvPr/>
          </p:nvSpPr>
          <p:spPr>
            <a:xfrm>
              <a:off x="72864" y="60856"/>
              <a:ext cx="3234702" cy="434341"/>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2200"/>
                <a:buFont typeface="Calibri"/>
                <a:buNone/>
              </a:pPr>
              <a:r>
                <a:rPr lang="en-US" sz="2200" b="1" i="0" u="none" strike="noStrike" cap="none" dirty="0" err="1">
                  <a:solidFill>
                    <a:srgbClr val="FFFFFF"/>
                  </a:solidFill>
                  <a:latin typeface="Calibri"/>
                  <a:ea typeface="Calibri"/>
                  <a:cs typeface="Calibri"/>
                  <a:sym typeface="Calibri"/>
                </a:rPr>
                <a:t>sli.do</a:t>
              </a:r>
              <a:r>
                <a:rPr lang="en-US" sz="2200" b="1" i="0" u="none" strike="noStrike" cap="none" dirty="0">
                  <a:solidFill>
                    <a:srgbClr val="FFFFFF"/>
                  </a:solidFill>
                  <a:latin typeface="Calibri"/>
                  <a:ea typeface="Calibri"/>
                  <a:cs typeface="Calibri"/>
                  <a:sym typeface="Calibri"/>
                </a:rPr>
                <a:t>      #cse121</a:t>
              </a:r>
              <a:endParaRPr b="0" i="0" dirty="0">
                <a:latin typeface="Calibri" panose="020F0502020204030204" pitchFamily="34" charset="0"/>
                <a:cs typeface="Calibri" panose="020F0502020204030204" pitchFamily="34" charset="0"/>
              </a:endParaRPr>
            </a:p>
          </p:txBody>
        </p:sp>
      </p:grpSp>
      <p:sp>
        <p:nvSpPr>
          <p:cNvPr id="68" name="Google Shape;68;p33"/>
          <p:cNvSpPr txBox="1"/>
          <p:nvPr/>
        </p:nvSpPr>
        <p:spPr>
          <a:xfrm>
            <a:off x="1152635" y="300370"/>
            <a:ext cx="5271611" cy="77724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FFFFFF"/>
              </a:buClr>
              <a:buSzPts val="4400"/>
              <a:buFont typeface="Calibri"/>
              <a:buNone/>
            </a:pPr>
            <a:r>
              <a:rPr lang="en-US" sz="4400" b="1" i="0" u="none" strike="noStrike" cap="none" dirty="0">
                <a:solidFill>
                  <a:srgbClr val="FFFFFF"/>
                </a:solidFill>
                <a:latin typeface="Calibri"/>
                <a:ea typeface="Calibri"/>
                <a:cs typeface="Calibri"/>
                <a:sym typeface="Calibri"/>
              </a:rPr>
              <a:t>Practice: Pair</a:t>
            </a:r>
            <a:endParaRPr b="0" i="0" dirty="0">
              <a:latin typeface="Calibri" panose="020F0502020204030204" pitchFamily="34" charset="0"/>
              <a:cs typeface="Calibri" panose="020F0502020204030204" pitchFamily="34" charset="0"/>
            </a:endParaRPr>
          </a:p>
        </p:txBody>
      </p:sp>
      <p:pic>
        <p:nvPicPr>
          <p:cNvPr id="69" name="Google Shape;69;p33" descr="Graphic 7"/>
          <p:cNvPicPr preferRelativeResize="0"/>
          <p:nvPr/>
        </p:nvPicPr>
        <p:blipFill rotWithShape="1">
          <a:blip r:embed="rId2">
            <a:alphaModFix/>
          </a:blip>
          <a:srcRect/>
          <a:stretch/>
        </p:blipFill>
        <p:spPr>
          <a:xfrm>
            <a:off x="154038" y="300371"/>
            <a:ext cx="961803" cy="769442"/>
          </a:xfrm>
          <a:prstGeom prst="rect">
            <a:avLst/>
          </a:prstGeom>
          <a:noFill/>
          <a:ln>
            <a:noFill/>
          </a:ln>
        </p:spPr>
      </p:pic>
      <p:sp>
        <p:nvSpPr>
          <p:cNvPr id="70" name="Google Shape;70;p33"/>
          <p:cNvSpPr/>
          <p:nvPr/>
        </p:nvSpPr>
        <p:spPr>
          <a:xfrm>
            <a:off x="7058213" y="123442"/>
            <a:ext cx="960121" cy="960121"/>
          </a:xfrm>
          <a:prstGeom prst="roundRect">
            <a:avLst>
              <a:gd name="adj" fmla="val 16667"/>
            </a:avLst>
          </a:prstGeom>
          <a:solidFill>
            <a:srgbClr val="4E408B"/>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2200"/>
              <a:buFont typeface="Calibri"/>
              <a:buNone/>
            </a:pPr>
            <a:endParaRPr sz="2200" b="1" i="0" u="none" strike="noStrike" cap="none">
              <a:solidFill>
                <a:srgbClr val="FFFFFF"/>
              </a:solidFill>
              <a:latin typeface="Calibri"/>
              <a:ea typeface="Calibri"/>
              <a:cs typeface="Calibri"/>
              <a:sym typeface="Calibri"/>
            </a:endParaRPr>
          </a:p>
        </p:txBody>
      </p:sp>
      <p:sp>
        <p:nvSpPr>
          <p:cNvPr id="71" name="Google Shape;71;p33"/>
          <p:cNvSpPr/>
          <p:nvPr/>
        </p:nvSpPr>
        <p:spPr>
          <a:xfrm>
            <a:off x="7163368" y="214847"/>
            <a:ext cx="749809" cy="749810"/>
          </a:xfrm>
          <a:prstGeom prst="rect">
            <a:avLst/>
          </a:prstGeom>
          <a:solidFill>
            <a:srgbClr val="FFFFF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3" name="Google Shape;73;p33"/>
          <p:cNvSpPr txBox="1">
            <a:spLocks noGrp="1"/>
          </p:cNvSpPr>
          <p:nvPr>
            <p:ph type="sldNum" idx="12"/>
          </p:nvPr>
        </p:nvSpPr>
        <p:spPr>
          <a:xfrm>
            <a:off x="11793850" y="6383655"/>
            <a:ext cx="245751" cy="25654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chemeClr val="accent1"/>
              </a:buClr>
              <a:buSzPts val="1100"/>
              <a:buFont typeface="Calibri"/>
              <a:buNone/>
              <a:defRPr sz="1100" b="1">
                <a:solidFill>
                  <a:schemeClr val="accent1"/>
                </a:solidFill>
              </a:defRPr>
            </a:lvl1pPr>
            <a:lvl2pPr marL="0" lvl="1" indent="0" algn="r">
              <a:lnSpc>
                <a:spcPct val="100000"/>
              </a:lnSpc>
              <a:spcBef>
                <a:spcPts val="0"/>
              </a:spcBef>
              <a:spcAft>
                <a:spcPts val="0"/>
              </a:spcAft>
              <a:buClr>
                <a:schemeClr val="accent1"/>
              </a:buClr>
              <a:buSzPts val="1100"/>
              <a:buFont typeface="Calibri"/>
              <a:buNone/>
              <a:defRPr sz="1100" b="1">
                <a:solidFill>
                  <a:schemeClr val="accent1"/>
                </a:solidFill>
              </a:defRPr>
            </a:lvl2pPr>
            <a:lvl3pPr marL="0" lvl="2" indent="0" algn="r">
              <a:lnSpc>
                <a:spcPct val="100000"/>
              </a:lnSpc>
              <a:spcBef>
                <a:spcPts val="0"/>
              </a:spcBef>
              <a:spcAft>
                <a:spcPts val="0"/>
              </a:spcAft>
              <a:buClr>
                <a:schemeClr val="accent1"/>
              </a:buClr>
              <a:buSzPts val="1100"/>
              <a:buFont typeface="Calibri"/>
              <a:buNone/>
              <a:defRPr sz="1100" b="1">
                <a:solidFill>
                  <a:schemeClr val="accent1"/>
                </a:solidFill>
              </a:defRPr>
            </a:lvl3pPr>
            <a:lvl4pPr marL="0" lvl="3" indent="0" algn="r">
              <a:lnSpc>
                <a:spcPct val="100000"/>
              </a:lnSpc>
              <a:spcBef>
                <a:spcPts val="0"/>
              </a:spcBef>
              <a:spcAft>
                <a:spcPts val="0"/>
              </a:spcAft>
              <a:buClr>
                <a:schemeClr val="accent1"/>
              </a:buClr>
              <a:buSzPts val="1100"/>
              <a:buFont typeface="Calibri"/>
              <a:buNone/>
              <a:defRPr sz="1100" b="1">
                <a:solidFill>
                  <a:schemeClr val="accent1"/>
                </a:solidFill>
              </a:defRPr>
            </a:lvl4pPr>
            <a:lvl5pPr marL="0" lvl="4" indent="0" algn="r">
              <a:lnSpc>
                <a:spcPct val="100000"/>
              </a:lnSpc>
              <a:spcBef>
                <a:spcPts val="0"/>
              </a:spcBef>
              <a:spcAft>
                <a:spcPts val="0"/>
              </a:spcAft>
              <a:buClr>
                <a:schemeClr val="accent1"/>
              </a:buClr>
              <a:buSzPts val="1100"/>
              <a:buFont typeface="Calibri"/>
              <a:buNone/>
              <a:defRPr sz="1100" b="1">
                <a:solidFill>
                  <a:schemeClr val="accent1"/>
                </a:solidFill>
              </a:defRPr>
            </a:lvl5pPr>
            <a:lvl6pPr marL="0" lvl="5" indent="0" algn="r">
              <a:lnSpc>
                <a:spcPct val="100000"/>
              </a:lnSpc>
              <a:spcBef>
                <a:spcPts val="0"/>
              </a:spcBef>
              <a:spcAft>
                <a:spcPts val="0"/>
              </a:spcAft>
              <a:buClr>
                <a:schemeClr val="accent1"/>
              </a:buClr>
              <a:buSzPts val="1100"/>
              <a:buFont typeface="Calibri"/>
              <a:buNone/>
              <a:defRPr sz="1100" b="1">
                <a:solidFill>
                  <a:schemeClr val="accent1"/>
                </a:solidFill>
              </a:defRPr>
            </a:lvl6pPr>
            <a:lvl7pPr marL="0" lvl="6" indent="0" algn="r">
              <a:lnSpc>
                <a:spcPct val="100000"/>
              </a:lnSpc>
              <a:spcBef>
                <a:spcPts val="0"/>
              </a:spcBef>
              <a:spcAft>
                <a:spcPts val="0"/>
              </a:spcAft>
              <a:buClr>
                <a:schemeClr val="accent1"/>
              </a:buClr>
              <a:buSzPts val="1100"/>
              <a:buFont typeface="Calibri"/>
              <a:buNone/>
              <a:defRPr sz="1100" b="1">
                <a:solidFill>
                  <a:schemeClr val="accent1"/>
                </a:solidFill>
              </a:defRPr>
            </a:lvl7pPr>
            <a:lvl8pPr marL="0" lvl="7" indent="0" algn="r">
              <a:lnSpc>
                <a:spcPct val="100000"/>
              </a:lnSpc>
              <a:spcBef>
                <a:spcPts val="0"/>
              </a:spcBef>
              <a:spcAft>
                <a:spcPts val="0"/>
              </a:spcAft>
              <a:buClr>
                <a:schemeClr val="accent1"/>
              </a:buClr>
              <a:buSzPts val="1100"/>
              <a:buFont typeface="Calibri"/>
              <a:buNone/>
              <a:defRPr sz="1100" b="1">
                <a:solidFill>
                  <a:schemeClr val="accent1"/>
                </a:solidFill>
              </a:defRPr>
            </a:lvl8pPr>
            <a:lvl9pPr marL="0" lvl="8" indent="0" algn="r">
              <a:lnSpc>
                <a:spcPct val="100000"/>
              </a:lnSpc>
              <a:spcBef>
                <a:spcPts val="0"/>
              </a:spcBef>
              <a:spcAft>
                <a:spcPts val="0"/>
              </a:spcAft>
              <a:buClr>
                <a:schemeClr val="accent1"/>
              </a:buClr>
              <a:buSzPts val="1100"/>
              <a:buFont typeface="Calibri"/>
              <a:buNone/>
              <a:defRPr sz="1100" b="1">
                <a:solidFill>
                  <a:schemeClr val="accent1"/>
                </a:solidFill>
              </a:defRPr>
            </a:lvl9pPr>
          </a:lstStyle>
          <a:p>
            <a:pPr marL="0" lvl="0" indent="0" algn="r" rtl="0">
              <a:spcBef>
                <a:spcPts val="0"/>
              </a:spcBef>
              <a:spcAft>
                <a:spcPts val="0"/>
              </a:spcAft>
              <a:buNone/>
            </a:pPr>
            <a:fld id="{00000000-1234-1234-1234-123412341234}" type="slidenum">
              <a:rPr lang="en-US"/>
              <a:t>‹#›</a:t>
            </a:fld>
            <a:endParaRPr/>
          </a:p>
        </p:txBody>
      </p:sp>
      <p:pic>
        <p:nvPicPr>
          <p:cNvPr id="2" name="Google Shape;7;p28" descr="University of Washington">
            <a:extLst>
              <a:ext uri="{FF2B5EF4-FFF2-40B4-BE49-F238E27FC236}">
                <a16:creationId xmlns:a16="http://schemas.microsoft.com/office/drawing/2014/main" id="{91418C3E-EEDB-2BC2-0254-CD00CD03A081}"/>
              </a:ext>
            </a:extLst>
          </p:cNvPr>
          <p:cNvPicPr preferRelativeResize="0"/>
          <p:nvPr userDrawn="1"/>
        </p:nvPicPr>
        <p:blipFill rotWithShape="1">
          <a:blip r:embed="rId3">
            <a:alphaModFix/>
          </a:blip>
          <a:srcRect/>
          <a:stretch/>
        </p:blipFill>
        <p:spPr>
          <a:xfrm>
            <a:off x="29762" y="29971"/>
            <a:ext cx="2150723" cy="169039"/>
          </a:xfrm>
          <a:prstGeom prst="rect">
            <a:avLst/>
          </a:prstGeom>
          <a:noFill/>
          <a:ln>
            <a:noFill/>
          </a:ln>
        </p:spPr>
      </p:pic>
      <p:sp>
        <p:nvSpPr>
          <p:cNvPr id="3" name="Google Shape;8;p28">
            <a:extLst>
              <a:ext uri="{FF2B5EF4-FFF2-40B4-BE49-F238E27FC236}">
                <a16:creationId xmlns:a16="http://schemas.microsoft.com/office/drawing/2014/main" id="{F2052282-8D29-4A38-1571-671D31224364}"/>
              </a:ext>
            </a:extLst>
          </p:cNvPr>
          <p:cNvSpPr txBox="1"/>
          <p:nvPr userDrawn="1"/>
        </p:nvSpPr>
        <p:spPr>
          <a:xfrm>
            <a:off x="10615294" y="-1"/>
            <a:ext cx="1530987" cy="231141"/>
          </a:xfrm>
          <a:prstGeom prst="rect">
            <a:avLst/>
          </a:prstGeom>
          <a:noFill/>
          <a:ln>
            <a:noFill/>
          </a:ln>
        </p:spPr>
        <p:txBody>
          <a:bodyPr spcFirstLastPara="1" wrap="square" lIns="45700" tIns="45700" rIns="45700" bIns="45700" anchor="t" anchorCtr="0">
            <a:spAutoFit/>
          </a:bodyPr>
          <a:lstStyle/>
          <a:p>
            <a:pPr marL="0" marR="0" lvl="0" indent="0" algn="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CSE 121 Winter 2026</a:t>
            </a:r>
            <a:endParaRPr lang="en-US" sz="900" b="0" i="0" dirty="0">
              <a:latin typeface="Calibri" panose="020F0502020204030204" pitchFamily="34" charset="0"/>
              <a:cs typeface="Calibri" panose="020F0502020204030204" pitchFamily="34" charset="0"/>
            </a:endParaRPr>
          </a:p>
        </p:txBody>
      </p:sp>
      <p:sp>
        <p:nvSpPr>
          <p:cNvPr id="5" name="Google Shape;9;p28">
            <a:extLst>
              <a:ext uri="{FF2B5EF4-FFF2-40B4-BE49-F238E27FC236}">
                <a16:creationId xmlns:a16="http://schemas.microsoft.com/office/drawing/2014/main" id="{66049B2D-7A39-6D87-BF12-798867A186CA}"/>
              </a:ext>
            </a:extLst>
          </p:cNvPr>
          <p:cNvSpPr txBox="1"/>
          <p:nvPr userDrawn="1"/>
        </p:nvSpPr>
        <p:spPr>
          <a:xfrm>
            <a:off x="3046095" y="-8015"/>
            <a:ext cx="6099810" cy="230792"/>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FFFFFF"/>
              </a:buClr>
              <a:buSzPts val="900"/>
              <a:buFont typeface="Montserrat SemiBold"/>
              <a:buNone/>
            </a:pPr>
            <a:r>
              <a:rPr lang="en-US" sz="900" b="1" dirty="0">
                <a:solidFill>
                  <a:srgbClr val="F0F0F0"/>
                </a:solidFill>
                <a:latin typeface="Montserrat SemiBold"/>
                <a:ea typeface="Montserrat SemiBold"/>
                <a:cs typeface="Montserrat SemiBold"/>
                <a:sym typeface="Montserrat SemiBold"/>
              </a:rPr>
              <a:t>LEC 03: </a:t>
            </a:r>
            <a:r>
              <a:rPr lang="en-US" sz="900" b="0" dirty="0">
                <a:solidFill>
                  <a:srgbClr val="F0F0F0"/>
                </a:solidFill>
                <a:latin typeface="Montserrat SemiBold"/>
                <a:ea typeface="Montserrat SemiBold"/>
                <a:cs typeface="Montserrat SemiBold"/>
                <a:sym typeface="Montserrat SemiBold"/>
              </a:rPr>
              <a:t>Strings, char, and Variables</a:t>
            </a:r>
            <a:endParaRPr lang="en-US" sz="900" b="0" i="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47933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Title Only" preserve="1">
  <p:cSld name="Title Only">
    <p:spTree>
      <p:nvGrpSpPr>
        <p:cNvPr id="1" name="Shape 74"/>
        <p:cNvGrpSpPr/>
        <p:nvPr/>
      </p:nvGrpSpPr>
      <p:grpSpPr>
        <a:xfrm>
          <a:off x="0" y="0"/>
          <a:ext cx="0" cy="0"/>
          <a:chOff x="0" y="0"/>
          <a:chExt cx="0" cy="0"/>
        </a:xfrm>
      </p:grpSpPr>
      <p:sp>
        <p:nvSpPr>
          <p:cNvPr id="75" name="Google Shape;75;p34"/>
          <p:cNvSpPr/>
          <p:nvPr/>
        </p:nvSpPr>
        <p:spPr>
          <a:xfrm>
            <a:off x="-29765" y="-6263"/>
            <a:ext cx="12221765" cy="230293"/>
          </a:xfrm>
          <a:prstGeom prst="rect">
            <a:avLst/>
          </a:prstGeom>
          <a:solidFill>
            <a:schemeClr val="accent1"/>
          </a:solidFill>
          <a:ln w="12700" cap="flat" cmpd="sng">
            <a:solidFill>
              <a:schemeClr val="accent1"/>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9" name="Google Shape;79;p34"/>
          <p:cNvSpPr txBox="1">
            <a:spLocks noGrp="1"/>
          </p:cNvSpPr>
          <p:nvPr>
            <p:ph type="title"/>
          </p:nvPr>
        </p:nvSpPr>
        <p:spPr>
          <a:xfrm>
            <a:off x="838200" y="456565"/>
            <a:ext cx="10515600" cy="762635"/>
          </a:xfrm>
          <a:prstGeom prst="rect">
            <a:avLst/>
          </a:prstGeom>
          <a:no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80" name="Google Shape;80;p34"/>
          <p:cNvSpPr txBox="1">
            <a:spLocks noGrp="1"/>
          </p:cNvSpPr>
          <p:nvPr>
            <p:ph type="sldNum" idx="12"/>
          </p:nvPr>
        </p:nvSpPr>
        <p:spPr>
          <a:xfrm>
            <a:off x="11793850" y="6383655"/>
            <a:ext cx="245751" cy="25654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chemeClr val="accent1"/>
              </a:buClr>
              <a:buSzPts val="1100"/>
              <a:buFont typeface="Calibri"/>
              <a:buNone/>
              <a:defRPr sz="1100" b="1">
                <a:solidFill>
                  <a:schemeClr val="accent1"/>
                </a:solidFill>
              </a:defRPr>
            </a:lvl1pPr>
            <a:lvl2pPr marL="0" lvl="1" indent="0" algn="r">
              <a:lnSpc>
                <a:spcPct val="100000"/>
              </a:lnSpc>
              <a:spcBef>
                <a:spcPts val="0"/>
              </a:spcBef>
              <a:spcAft>
                <a:spcPts val="0"/>
              </a:spcAft>
              <a:buClr>
                <a:schemeClr val="accent1"/>
              </a:buClr>
              <a:buSzPts val="1100"/>
              <a:buFont typeface="Calibri"/>
              <a:buNone/>
              <a:defRPr sz="1100" b="1">
                <a:solidFill>
                  <a:schemeClr val="accent1"/>
                </a:solidFill>
              </a:defRPr>
            </a:lvl2pPr>
            <a:lvl3pPr marL="0" lvl="2" indent="0" algn="r">
              <a:lnSpc>
                <a:spcPct val="100000"/>
              </a:lnSpc>
              <a:spcBef>
                <a:spcPts val="0"/>
              </a:spcBef>
              <a:spcAft>
                <a:spcPts val="0"/>
              </a:spcAft>
              <a:buClr>
                <a:schemeClr val="accent1"/>
              </a:buClr>
              <a:buSzPts val="1100"/>
              <a:buFont typeface="Calibri"/>
              <a:buNone/>
              <a:defRPr sz="1100" b="1">
                <a:solidFill>
                  <a:schemeClr val="accent1"/>
                </a:solidFill>
              </a:defRPr>
            </a:lvl3pPr>
            <a:lvl4pPr marL="0" lvl="3" indent="0" algn="r">
              <a:lnSpc>
                <a:spcPct val="100000"/>
              </a:lnSpc>
              <a:spcBef>
                <a:spcPts val="0"/>
              </a:spcBef>
              <a:spcAft>
                <a:spcPts val="0"/>
              </a:spcAft>
              <a:buClr>
                <a:schemeClr val="accent1"/>
              </a:buClr>
              <a:buSzPts val="1100"/>
              <a:buFont typeface="Calibri"/>
              <a:buNone/>
              <a:defRPr sz="1100" b="1">
                <a:solidFill>
                  <a:schemeClr val="accent1"/>
                </a:solidFill>
              </a:defRPr>
            </a:lvl4pPr>
            <a:lvl5pPr marL="0" lvl="4" indent="0" algn="r">
              <a:lnSpc>
                <a:spcPct val="100000"/>
              </a:lnSpc>
              <a:spcBef>
                <a:spcPts val="0"/>
              </a:spcBef>
              <a:spcAft>
                <a:spcPts val="0"/>
              </a:spcAft>
              <a:buClr>
                <a:schemeClr val="accent1"/>
              </a:buClr>
              <a:buSzPts val="1100"/>
              <a:buFont typeface="Calibri"/>
              <a:buNone/>
              <a:defRPr sz="1100" b="1">
                <a:solidFill>
                  <a:schemeClr val="accent1"/>
                </a:solidFill>
              </a:defRPr>
            </a:lvl5pPr>
            <a:lvl6pPr marL="0" lvl="5" indent="0" algn="r">
              <a:lnSpc>
                <a:spcPct val="100000"/>
              </a:lnSpc>
              <a:spcBef>
                <a:spcPts val="0"/>
              </a:spcBef>
              <a:spcAft>
                <a:spcPts val="0"/>
              </a:spcAft>
              <a:buClr>
                <a:schemeClr val="accent1"/>
              </a:buClr>
              <a:buSzPts val="1100"/>
              <a:buFont typeface="Calibri"/>
              <a:buNone/>
              <a:defRPr sz="1100" b="1">
                <a:solidFill>
                  <a:schemeClr val="accent1"/>
                </a:solidFill>
              </a:defRPr>
            </a:lvl6pPr>
            <a:lvl7pPr marL="0" lvl="6" indent="0" algn="r">
              <a:lnSpc>
                <a:spcPct val="100000"/>
              </a:lnSpc>
              <a:spcBef>
                <a:spcPts val="0"/>
              </a:spcBef>
              <a:spcAft>
                <a:spcPts val="0"/>
              </a:spcAft>
              <a:buClr>
                <a:schemeClr val="accent1"/>
              </a:buClr>
              <a:buSzPts val="1100"/>
              <a:buFont typeface="Calibri"/>
              <a:buNone/>
              <a:defRPr sz="1100" b="1">
                <a:solidFill>
                  <a:schemeClr val="accent1"/>
                </a:solidFill>
              </a:defRPr>
            </a:lvl7pPr>
            <a:lvl8pPr marL="0" lvl="7" indent="0" algn="r">
              <a:lnSpc>
                <a:spcPct val="100000"/>
              </a:lnSpc>
              <a:spcBef>
                <a:spcPts val="0"/>
              </a:spcBef>
              <a:spcAft>
                <a:spcPts val="0"/>
              </a:spcAft>
              <a:buClr>
                <a:schemeClr val="accent1"/>
              </a:buClr>
              <a:buSzPts val="1100"/>
              <a:buFont typeface="Calibri"/>
              <a:buNone/>
              <a:defRPr sz="1100" b="1">
                <a:solidFill>
                  <a:schemeClr val="accent1"/>
                </a:solidFill>
              </a:defRPr>
            </a:lvl8pPr>
            <a:lvl9pPr marL="0" lvl="8" indent="0" algn="r">
              <a:lnSpc>
                <a:spcPct val="100000"/>
              </a:lnSpc>
              <a:spcBef>
                <a:spcPts val="0"/>
              </a:spcBef>
              <a:spcAft>
                <a:spcPts val="0"/>
              </a:spcAft>
              <a:buClr>
                <a:schemeClr val="accent1"/>
              </a:buClr>
              <a:buSzPts val="1100"/>
              <a:buFont typeface="Calibri"/>
              <a:buNone/>
              <a:defRPr sz="1100" b="1">
                <a:solidFill>
                  <a:schemeClr val="accent1"/>
                </a:solidFill>
              </a:defRPr>
            </a:lvl9pPr>
          </a:lstStyle>
          <a:p>
            <a:pPr marL="0" lvl="0" indent="0" algn="r" rtl="0">
              <a:spcBef>
                <a:spcPts val="0"/>
              </a:spcBef>
              <a:spcAft>
                <a:spcPts val="0"/>
              </a:spcAft>
              <a:buNone/>
            </a:pPr>
            <a:fld id="{00000000-1234-1234-1234-123412341234}" type="slidenum">
              <a:rPr lang="en-US"/>
              <a:t>‹#›</a:t>
            </a:fld>
            <a:endParaRPr/>
          </a:p>
        </p:txBody>
      </p:sp>
      <p:pic>
        <p:nvPicPr>
          <p:cNvPr id="2" name="Google Shape;7;p28" descr="University of Washington">
            <a:extLst>
              <a:ext uri="{FF2B5EF4-FFF2-40B4-BE49-F238E27FC236}">
                <a16:creationId xmlns:a16="http://schemas.microsoft.com/office/drawing/2014/main" id="{19B8A0CF-1C66-FBB7-F209-B458097B217D}"/>
              </a:ext>
            </a:extLst>
          </p:cNvPr>
          <p:cNvPicPr preferRelativeResize="0"/>
          <p:nvPr userDrawn="1"/>
        </p:nvPicPr>
        <p:blipFill rotWithShape="1">
          <a:blip r:embed="rId2">
            <a:alphaModFix/>
          </a:blip>
          <a:srcRect/>
          <a:stretch/>
        </p:blipFill>
        <p:spPr>
          <a:xfrm>
            <a:off x="29762" y="29971"/>
            <a:ext cx="2150723" cy="169039"/>
          </a:xfrm>
          <a:prstGeom prst="rect">
            <a:avLst/>
          </a:prstGeom>
          <a:noFill/>
          <a:ln>
            <a:noFill/>
          </a:ln>
        </p:spPr>
      </p:pic>
      <p:sp>
        <p:nvSpPr>
          <p:cNvPr id="3" name="Google Shape;8;p28">
            <a:extLst>
              <a:ext uri="{FF2B5EF4-FFF2-40B4-BE49-F238E27FC236}">
                <a16:creationId xmlns:a16="http://schemas.microsoft.com/office/drawing/2014/main" id="{C3A4268A-A3F9-0647-FFA6-0CD0547EA640}"/>
              </a:ext>
            </a:extLst>
          </p:cNvPr>
          <p:cNvSpPr txBox="1"/>
          <p:nvPr userDrawn="1"/>
        </p:nvSpPr>
        <p:spPr>
          <a:xfrm>
            <a:off x="10615294" y="-1"/>
            <a:ext cx="1530987" cy="231141"/>
          </a:xfrm>
          <a:prstGeom prst="rect">
            <a:avLst/>
          </a:prstGeom>
          <a:noFill/>
          <a:ln>
            <a:noFill/>
          </a:ln>
        </p:spPr>
        <p:txBody>
          <a:bodyPr spcFirstLastPara="1" wrap="square" lIns="45700" tIns="45700" rIns="45700" bIns="45700" anchor="t" anchorCtr="0">
            <a:spAutoFit/>
          </a:bodyPr>
          <a:lstStyle/>
          <a:p>
            <a:pPr marL="0" marR="0" lvl="0" indent="0" algn="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CSE 121 Winter 2026</a:t>
            </a:r>
            <a:endParaRPr lang="en-US" sz="900" b="0" i="0" dirty="0">
              <a:latin typeface="Calibri" panose="020F0502020204030204" pitchFamily="34" charset="0"/>
              <a:cs typeface="Calibri" panose="020F0502020204030204" pitchFamily="34" charset="0"/>
            </a:endParaRPr>
          </a:p>
        </p:txBody>
      </p:sp>
      <p:sp>
        <p:nvSpPr>
          <p:cNvPr id="5" name="Google Shape;9;p28">
            <a:extLst>
              <a:ext uri="{FF2B5EF4-FFF2-40B4-BE49-F238E27FC236}">
                <a16:creationId xmlns:a16="http://schemas.microsoft.com/office/drawing/2014/main" id="{357827C2-636B-84C4-3537-9524368382D9}"/>
              </a:ext>
            </a:extLst>
          </p:cNvPr>
          <p:cNvSpPr txBox="1"/>
          <p:nvPr userDrawn="1"/>
        </p:nvSpPr>
        <p:spPr>
          <a:xfrm>
            <a:off x="3046095" y="-8015"/>
            <a:ext cx="6099810" cy="230792"/>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FFFFFF"/>
              </a:buClr>
              <a:buSzPts val="900"/>
              <a:buFont typeface="Montserrat SemiBold"/>
              <a:buNone/>
            </a:pPr>
            <a:r>
              <a:rPr lang="en-US" sz="900" b="1" dirty="0">
                <a:solidFill>
                  <a:srgbClr val="F0F0F0"/>
                </a:solidFill>
                <a:latin typeface="Montserrat SemiBold"/>
                <a:ea typeface="Montserrat SemiBold"/>
                <a:cs typeface="Montserrat SemiBold"/>
                <a:sym typeface="Montserrat SemiBold"/>
              </a:rPr>
              <a:t>LEC 03: </a:t>
            </a:r>
            <a:r>
              <a:rPr lang="en-US" sz="900" b="0" dirty="0">
                <a:solidFill>
                  <a:srgbClr val="F0F0F0"/>
                </a:solidFill>
                <a:latin typeface="Montserrat SemiBold"/>
                <a:ea typeface="Montserrat SemiBold"/>
                <a:cs typeface="Montserrat SemiBold"/>
                <a:sym typeface="Montserrat SemiBold"/>
              </a:rPr>
              <a:t>Strings, char, and Variables</a:t>
            </a:r>
            <a:endParaRPr lang="en-US" sz="900" b="0" i="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555430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Blank" preserve="1">
  <p:cSld name="Blank">
    <p:spTree>
      <p:nvGrpSpPr>
        <p:cNvPr id="1" name="Shape 81"/>
        <p:cNvGrpSpPr/>
        <p:nvPr/>
      </p:nvGrpSpPr>
      <p:grpSpPr>
        <a:xfrm>
          <a:off x="0" y="0"/>
          <a:ext cx="0" cy="0"/>
          <a:chOff x="0" y="0"/>
          <a:chExt cx="0" cy="0"/>
        </a:xfrm>
      </p:grpSpPr>
      <p:sp>
        <p:nvSpPr>
          <p:cNvPr id="82" name="Google Shape;82;p35"/>
          <p:cNvSpPr/>
          <p:nvPr/>
        </p:nvSpPr>
        <p:spPr>
          <a:xfrm>
            <a:off x="-29765" y="-6263"/>
            <a:ext cx="12221765" cy="230293"/>
          </a:xfrm>
          <a:prstGeom prst="rect">
            <a:avLst/>
          </a:prstGeom>
          <a:solidFill>
            <a:schemeClr val="accent1"/>
          </a:solidFill>
          <a:ln w="12700" cap="flat" cmpd="sng">
            <a:solidFill>
              <a:schemeClr val="accent1"/>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6" name="Google Shape;86;p35"/>
          <p:cNvSpPr txBox="1">
            <a:spLocks noGrp="1"/>
          </p:cNvSpPr>
          <p:nvPr>
            <p:ph type="sldNum" idx="12"/>
          </p:nvPr>
        </p:nvSpPr>
        <p:spPr>
          <a:xfrm>
            <a:off x="11793850" y="6383655"/>
            <a:ext cx="245751" cy="25654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chemeClr val="accent1"/>
              </a:buClr>
              <a:buSzPts val="1100"/>
              <a:buFont typeface="Calibri"/>
              <a:buNone/>
              <a:defRPr sz="1100" b="1">
                <a:solidFill>
                  <a:schemeClr val="accent1"/>
                </a:solidFill>
              </a:defRPr>
            </a:lvl1pPr>
            <a:lvl2pPr marL="0" lvl="1" indent="0" algn="r">
              <a:lnSpc>
                <a:spcPct val="100000"/>
              </a:lnSpc>
              <a:spcBef>
                <a:spcPts val="0"/>
              </a:spcBef>
              <a:spcAft>
                <a:spcPts val="0"/>
              </a:spcAft>
              <a:buClr>
                <a:schemeClr val="accent1"/>
              </a:buClr>
              <a:buSzPts val="1100"/>
              <a:buFont typeface="Calibri"/>
              <a:buNone/>
              <a:defRPr sz="1100" b="1">
                <a:solidFill>
                  <a:schemeClr val="accent1"/>
                </a:solidFill>
              </a:defRPr>
            </a:lvl2pPr>
            <a:lvl3pPr marL="0" lvl="2" indent="0" algn="r">
              <a:lnSpc>
                <a:spcPct val="100000"/>
              </a:lnSpc>
              <a:spcBef>
                <a:spcPts val="0"/>
              </a:spcBef>
              <a:spcAft>
                <a:spcPts val="0"/>
              </a:spcAft>
              <a:buClr>
                <a:schemeClr val="accent1"/>
              </a:buClr>
              <a:buSzPts val="1100"/>
              <a:buFont typeface="Calibri"/>
              <a:buNone/>
              <a:defRPr sz="1100" b="1">
                <a:solidFill>
                  <a:schemeClr val="accent1"/>
                </a:solidFill>
              </a:defRPr>
            </a:lvl3pPr>
            <a:lvl4pPr marL="0" lvl="3" indent="0" algn="r">
              <a:lnSpc>
                <a:spcPct val="100000"/>
              </a:lnSpc>
              <a:spcBef>
                <a:spcPts val="0"/>
              </a:spcBef>
              <a:spcAft>
                <a:spcPts val="0"/>
              </a:spcAft>
              <a:buClr>
                <a:schemeClr val="accent1"/>
              </a:buClr>
              <a:buSzPts val="1100"/>
              <a:buFont typeface="Calibri"/>
              <a:buNone/>
              <a:defRPr sz="1100" b="1">
                <a:solidFill>
                  <a:schemeClr val="accent1"/>
                </a:solidFill>
              </a:defRPr>
            </a:lvl4pPr>
            <a:lvl5pPr marL="0" lvl="4" indent="0" algn="r">
              <a:lnSpc>
                <a:spcPct val="100000"/>
              </a:lnSpc>
              <a:spcBef>
                <a:spcPts val="0"/>
              </a:spcBef>
              <a:spcAft>
                <a:spcPts val="0"/>
              </a:spcAft>
              <a:buClr>
                <a:schemeClr val="accent1"/>
              </a:buClr>
              <a:buSzPts val="1100"/>
              <a:buFont typeface="Calibri"/>
              <a:buNone/>
              <a:defRPr sz="1100" b="1">
                <a:solidFill>
                  <a:schemeClr val="accent1"/>
                </a:solidFill>
              </a:defRPr>
            </a:lvl5pPr>
            <a:lvl6pPr marL="0" lvl="5" indent="0" algn="r">
              <a:lnSpc>
                <a:spcPct val="100000"/>
              </a:lnSpc>
              <a:spcBef>
                <a:spcPts val="0"/>
              </a:spcBef>
              <a:spcAft>
                <a:spcPts val="0"/>
              </a:spcAft>
              <a:buClr>
                <a:schemeClr val="accent1"/>
              </a:buClr>
              <a:buSzPts val="1100"/>
              <a:buFont typeface="Calibri"/>
              <a:buNone/>
              <a:defRPr sz="1100" b="1">
                <a:solidFill>
                  <a:schemeClr val="accent1"/>
                </a:solidFill>
              </a:defRPr>
            </a:lvl6pPr>
            <a:lvl7pPr marL="0" lvl="6" indent="0" algn="r">
              <a:lnSpc>
                <a:spcPct val="100000"/>
              </a:lnSpc>
              <a:spcBef>
                <a:spcPts val="0"/>
              </a:spcBef>
              <a:spcAft>
                <a:spcPts val="0"/>
              </a:spcAft>
              <a:buClr>
                <a:schemeClr val="accent1"/>
              </a:buClr>
              <a:buSzPts val="1100"/>
              <a:buFont typeface="Calibri"/>
              <a:buNone/>
              <a:defRPr sz="1100" b="1">
                <a:solidFill>
                  <a:schemeClr val="accent1"/>
                </a:solidFill>
              </a:defRPr>
            </a:lvl7pPr>
            <a:lvl8pPr marL="0" lvl="7" indent="0" algn="r">
              <a:lnSpc>
                <a:spcPct val="100000"/>
              </a:lnSpc>
              <a:spcBef>
                <a:spcPts val="0"/>
              </a:spcBef>
              <a:spcAft>
                <a:spcPts val="0"/>
              </a:spcAft>
              <a:buClr>
                <a:schemeClr val="accent1"/>
              </a:buClr>
              <a:buSzPts val="1100"/>
              <a:buFont typeface="Calibri"/>
              <a:buNone/>
              <a:defRPr sz="1100" b="1">
                <a:solidFill>
                  <a:schemeClr val="accent1"/>
                </a:solidFill>
              </a:defRPr>
            </a:lvl8pPr>
            <a:lvl9pPr marL="0" lvl="8" indent="0" algn="r">
              <a:lnSpc>
                <a:spcPct val="100000"/>
              </a:lnSpc>
              <a:spcBef>
                <a:spcPts val="0"/>
              </a:spcBef>
              <a:spcAft>
                <a:spcPts val="0"/>
              </a:spcAft>
              <a:buClr>
                <a:schemeClr val="accent1"/>
              </a:buClr>
              <a:buSzPts val="1100"/>
              <a:buFont typeface="Calibri"/>
              <a:buNone/>
              <a:defRPr sz="1100" b="1">
                <a:solidFill>
                  <a:schemeClr val="accent1"/>
                </a:solidFill>
              </a:defRPr>
            </a:lvl9pPr>
          </a:lstStyle>
          <a:p>
            <a:pPr marL="0" lvl="0" indent="0" algn="r" rtl="0">
              <a:spcBef>
                <a:spcPts val="0"/>
              </a:spcBef>
              <a:spcAft>
                <a:spcPts val="0"/>
              </a:spcAft>
              <a:buNone/>
            </a:pPr>
            <a:fld id="{00000000-1234-1234-1234-123412341234}" type="slidenum">
              <a:rPr lang="en-US"/>
              <a:t>‹#›</a:t>
            </a:fld>
            <a:endParaRPr/>
          </a:p>
        </p:txBody>
      </p:sp>
      <p:pic>
        <p:nvPicPr>
          <p:cNvPr id="2" name="Google Shape;7;p28" descr="University of Washington">
            <a:extLst>
              <a:ext uri="{FF2B5EF4-FFF2-40B4-BE49-F238E27FC236}">
                <a16:creationId xmlns:a16="http://schemas.microsoft.com/office/drawing/2014/main" id="{0E854BAB-9BC0-0566-D459-A9E2B29A12D0}"/>
              </a:ext>
            </a:extLst>
          </p:cNvPr>
          <p:cNvPicPr preferRelativeResize="0"/>
          <p:nvPr userDrawn="1"/>
        </p:nvPicPr>
        <p:blipFill rotWithShape="1">
          <a:blip r:embed="rId2">
            <a:alphaModFix/>
          </a:blip>
          <a:srcRect/>
          <a:stretch/>
        </p:blipFill>
        <p:spPr>
          <a:xfrm>
            <a:off x="29762" y="29971"/>
            <a:ext cx="2150723" cy="169039"/>
          </a:xfrm>
          <a:prstGeom prst="rect">
            <a:avLst/>
          </a:prstGeom>
          <a:noFill/>
          <a:ln>
            <a:noFill/>
          </a:ln>
        </p:spPr>
      </p:pic>
      <p:sp>
        <p:nvSpPr>
          <p:cNvPr id="3" name="Google Shape;8;p28">
            <a:extLst>
              <a:ext uri="{FF2B5EF4-FFF2-40B4-BE49-F238E27FC236}">
                <a16:creationId xmlns:a16="http://schemas.microsoft.com/office/drawing/2014/main" id="{3E5BA8AB-DA7F-8D72-2336-81B0A628B7E3}"/>
              </a:ext>
            </a:extLst>
          </p:cNvPr>
          <p:cNvSpPr txBox="1"/>
          <p:nvPr userDrawn="1"/>
        </p:nvSpPr>
        <p:spPr>
          <a:xfrm>
            <a:off x="10615294" y="-1"/>
            <a:ext cx="1530987" cy="231141"/>
          </a:xfrm>
          <a:prstGeom prst="rect">
            <a:avLst/>
          </a:prstGeom>
          <a:noFill/>
          <a:ln>
            <a:noFill/>
          </a:ln>
        </p:spPr>
        <p:txBody>
          <a:bodyPr spcFirstLastPara="1" wrap="square" lIns="45700" tIns="45700" rIns="45700" bIns="45700" anchor="t" anchorCtr="0">
            <a:spAutoFit/>
          </a:bodyPr>
          <a:lstStyle/>
          <a:p>
            <a:pPr marL="0" marR="0" lvl="0" indent="0" algn="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CSE 121 Winter 2026</a:t>
            </a:r>
            <a:endParaRPr lang="en-US" sz="900" b="0" i="0" dirty="0">
              <a:latin typeface="Calibri" panose="020F0502020204030204" pitchFamily="34" charset="0"/>
              <a:cs typeface="Calibri" panose="020F0502020204030204" pitchFamily="34" charset="0"/>
            </a:endParaRPr>
          </a:p>
        </p:txBody>
      </p:sp>
      <p:sp>
        <p:nvSpPr>
          <p:cNvPr id="5" name="Google Shape;9;p28">
            <a:extLst>
              <a:ext uri="{FF2B5EF4-FFF2-40B4-BE49-F238E27FC236}">
                <a16:creationId xmlns:a16="http://schemas.microsoft.com/office/drawing/2014/main" id="{D9B41448-00BB-2935-E610-B1FF6E0D2F77}"/>
              </a:ext>
            </a:extLst>
          </p:cNvPr>
          <p:cNvSpPr txBox="1"/>
          <p:nvPr userDrawn="1"/>
        </p:nvSpPr>
        <p:spPr>
          <a:xfrm>
            <a:off x="3046095" y="-8015"/>
            <a:ext cx="6099810" cy="230792"/>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FFFFFF"/>
              </a:buClr>
              <a:buSzPts val="900"/>
              <a:buFont typeface="Montserrat SemiBold"/>
              <a:buNone/>
            </a:pPr>
            <a:r>
              <a:rPr lang="en-US" sz="900" b="1" dirty="0">
                <a:solidFill>
                  <a:srgbClr val="F0F0F0"/>
                </a:solidFill>
                <a:latin typeface="Montserrat SemiBold"/>
                <a:ea typeface="Montserrat SemiBold"/>
                <a:cs typeface="Montserrat SemiBold"/>
                <a:sym typeface="Montserrat SemiBold"/>
              </a:rPr>
              <a:t>LEC 03: </a:t>
            </a:r>
            <a:r>
              <a:rPr lang="en-US" sz="900" b="0" dirty="0">
                <a:solidFill>
                  <a:srgbClr val="F0F0F0"/>
                </a:solidFill>
                <a:latin typeface="Montserrat SemiBold"/>
                <a:ea typeface="Montserrat SemiBold"/>
                <a:cs typeface="Montserrat SemiBold"/>
                <a:sym typeface="Montserrat SemiBold"/>
              </a:rPr>
              <a:t>Strings, char, and Variables</a:t>
            </a:r>
            <a:endParaRPr lang="en-US" sz="900" b="0" i="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432265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Shape 5"/>
        <p:cNvGrpSpPr/>
        <p:nvPr/>
      </p:nvGrpSpPr>
      <p:grpSpPr>
        <a:xfrm>
          <a:off x="0" y="0"/>
          <a:ext cx="0" cy="0"/>
          <a:chOff x="0" y="0"/>
          <a:chExt cx="0" cy="0"/>
        </a:xfrm>
      </p:grpSpPr>
      <p:sp>
        <p:nvSpPr>
          <p:cNvPr id="11" name="Google Shape;11;p28"/>
          <p:cNvSpPr txBox="1">
            <a:spLocks noGrp="1"/>
          </p:cNvSpPr>
          <p:nvPr>
            <p:ph type="title"/>
          </p:nvPr>
        </p:nvSpPr>
        <p:spPr>
          <a:xfrm>
            <a:off x="609600" y="92074"/>
            <a:ext cx="10972800" cy="1508127"/>
          </a:xfrm>
          <a:prstGeom prst="rect">
            <a:avLst/>
          </a:prstGeom>
          <a:noFill/>
          <a:ln>
            <a:noFill/>
          </a:ln>
        </p:spPr>
        <p:txBody>
          <a:bodyPr spcFirstLastPara="1" wrap="square" lIns="45700" tIns="45700" rIns="45700" bIns="45700" anchor="ctr" anchorCtr="0">
            <a:normAutofit/>
          </a:bodyPr>
          <a:lstStyle>
            <a:lvl1pPr marR="0" lvl="0" algn="l" rtl="0">
              <a:lnSpc>
                <a:spcPct val="90000"/>
              </a:lnSpc>
              <a:spcBef>
                <a:spcPts val="0"/>
              </a:spcBef>
              <a:spcAft>
                <a:spcPts val="0"/>
              </a:spcAft>
              <a:buClr>
                <a:srgbClr val="000000"/>
              </a:buClr>
              <a:buSzPts val="4400"/>
              <a:buFont typeface="Calibri"/>
              <a:buNone/>
              <a:defRPr sz="4400" b="1" i="0" u="none" strike="noStrike" cap="none">
                <a:solidFill>
                  <a:srgbClr val="000000"/>
                </a:solidFill>
                <a:latin typeface="Calibri"/>
                <a:ea typeface="Calibri"/>
                <a:cs typeface="Calibri"/>
                <a:sym typeface="Calibri"/>
              </a:defRPr>
            </a:lvl1pPr>
            <a:lvl2pPr marR="0" lvl="1" algn="l" rtl="0">
              <a:lnSpc>
                <a:spcPct val="90000"/>
              </a:lnSpc>
              <a:spcBef>
                <a:spcPts val="0"/>
              </a:spcBef>
              <a:spcAft>
                <a:spcPts val="0"/>
              </a:spcAft>
              <a:buClr>
                <a:srgbClr val="000000"/>
              </a:buClr>
              <a:buSzPts val="4400"/>
              <a:buFont typeface="Calibri"/>
              <a:buNone/>
              <a:defRPr sz="4400" b="1" i="0" u="none" strike="noStrike" cap="none">
                <a:solidFill>
                  <a:srgbClr val="000000"/>
                </a:solidFill>
                <a:latin typeface="Calibri"/>
                <a:ea typeface="Calibri"/>
                <a:cs typeface="Calibri"/>
                <a:sym typeface="Calibri"/>
              </a:defRPr>
            </a:lvl2pPr>
            <a:lvl3pPr marR="0" lvl="2" algn="l" rtl="0">
              <a:lnSpc>
                <a:spcPct val="90000"/>
              </a:lnSpc>
              <a:spcBef>
                <a:spcPts val="0"/>
              </a:spcBef>
              <a:spcAft>
                <a:spcPts val="0"/>
              </a:spcAft>
              <a:buClr>
                <a:srgbClr val="000000"/>
              </a:buClr>
              <a:buSzPts val="4400"/>
              <a:buFont typeface="Calibri"/>
              <a:buNone/>
              <a:defRPr sz="4400" b="1" i="0" u="none" strike="noStrike" cap="none">
                <a:solidFill>
                  <a:srgbClr val="000000"/>
                </a:solidFill>
                <a:latin typeface="Calibri"/>
                <a:ea typeface="Calibri"/>
                <a:cs typeface="Calibri"/>
                <a:sym typeface="Calibri"/>
              </a:defRPr>
            </a:lvl3pPr>
            <a:lvl4pPr marR="0" lvl="3" algn="l" rtl="0">
              <a:lnSpc>
                <a:spcPct val="90000"/>
              </a:lnSpc>
              <a:spcBef>
                <a:spcPts val="0"/>
              </a:spcBef>
              <a:spcAft>
                <a:spcPts val="0"/>
              </a:spcAft>
              <a:buClr>
                <a:srgbClr val="000000"/>
              </a:buClr>
              <a:buSzPts val="4400"/>
              <a:buFont typeface="Calibri"/>
              <a:buNone/>
              <a:defRPr sz="4400" b="1" i="0" u="none" strike="noStrike" cap="none">
                <a:solidFill>
                  <a:srgbClr val="000000"/>
                </a:solidFill>
                <a:latin typeface="Calibri"/>
                <a:ea typeface="Calibri"/>
                <a:cs typeface="Calibri"/>
                <a:sym typeface="Calibri"/>
              </a:defRPr>
            </a:lvl4pPr>
            <a:lvl5pPr marR="0" lvl="4" algn="l" rtl="0">
              <a:lnSpc>
                <a:spcPct val="90000"/>
              </a:lnSpc>
              <a:spcBef>
                <a:spcPts val="0"/>
              </a:spcBef>
              <a:spcAft>
                <a:spcPts val="0"/>
              </a:spcAft>
              <a:buClr>
                <a:srgbClr val="000000"/>
              </a:buClr>
              <a:buSzPts val="4400"/>
              <a:buFont typeface="Calibri"/>
              <a:buNone/>
              <a:defRPr sz="4400" b="1" i="0" u="none" strike="noStrike" cap="none">
                <a:solidFill>
                  <a:srgbClr val="000000"/>
                </a:solidFill>
                <a:latin typeface="Calibri"/>
                <a:ea typeface="Calibri"/>
                <a:cs typeface="Calibri"/>
                <a:sym typeface="Calibri"/>
              </a:defRPr>
            </a:lvl5pPr>
            <a:lvl6pPr marR="0" lvl="5" algn="l" rtl="0">
              <a:lnSpc>
                <a:spcPct val="90000"/>
              </a:lnSpc>
              <a:spcBef>
                <a:spcPts val="0"/>
              </a:spcBef>
              <a:spcAft>
                <a:spcPts val="0"/>
              </a:spcAft>
              <a:buClr>
                <a:srgbClr val="000000"/>
              </a:buClr>
              <a:buSzPts val="4400"/>
              <a:buFont typeface="Calibri"/>
              <a:buNone/>
              <a:defRPr sz="4400" b="1" i="0" u="none" strike="noStrike" cap="none">
                <a:solidFill>
                  <a:srgbClr val="000000"/>
                </a:solidFill>
                <a:latin typeface="Calibri"/>
                <a:ea typeface="Calibri"/>
                <a:cs typeface="Calibri"/>
                <a:sym typeface="Calibri"/>
              </a:defRPr>
            </a:lvl6pPr>
            <a:lvl7pPr marR="0" lvl="6" algn="l" rtl="0">
              <a:lnSpc>
                <a:spcPct val="90000"/>
              </a:lnSpc>
              <a:spcBef>
                <a:spcPts val="0"/>
              </a:spcBef>
              <a:spcAft>
                <a:spcPts val="0"/>
              </a:spcAft>
              <a:buClr>
                <a:srgbClr val="000000"/>
              </a:buClr>
              <a:buSzPts val="4400"/>
              <a:buFont typeface="Calibri"/>
              <a:buNone/>
              <a:defRPr sz="4400" b="1" i="0" u="none" strike="noStrike" cap="none">
                <a:solidFill>
                  <a:srgbClr val="000000"/>
                </a:solidFill>
                <a:latin typeface="Calibri"/>
                <a:ea typeface="Calibri"/>
                <a:cs typeface="Calibri"/>
                <a:sym typeface="Calibri"/>
              </a:defRPr>
            </a:lvl7pPr>
            <a:lvl8pPr marR="0" lvl="7" algn="l" rtl="0">
              <a:lnSpc>
                <a:spcPct val="90000"/>
              </a:lnSpc>
              <a:spcBef>
                <a:spcPts val="0"/>
              </a:spcBef>
              <a:spcAft>
                <a:spcPts val="0"/>
              </a:spcAft>
              <a:buClr>
                <a:srgbClr val="000000"/>
              </a:buClr>
              <a:buSzPts val="4400"/>
              <a:buFont typeface="Calibri"/>
              <a:buNone/>
              <a:defRPr sz="4400" b="1" i="0" u="none" strike="noStrike" cap="none">
                <a:solidFill>
                  <a:srgbClr val="000000"/>
                </a:solidFill>
                <a:latin typeface="Calibri"/>
                <a:ea typeface="Calibri"/>
                <a:cs typeface="Calibri"/>
                <a:sym typeface="Calibri"/>
              </a:defRPr>
            </a:lvl8pPr>
            <a:lvl9pPr marR="0" lvl="8" algn="l" rtl="0">
              <a:lnSpc>
                <a:spcPct val="90000"/>
              </a:lnSpc>
              <a:spcBef>
                <a:spcPts val="0"/>
              </a:spcBef>
              <a:spcAft>
                <a:spcPts val="0"/>
              </a:spcAft>
              <a:buClr>
                <a:srgbClr val="000000"/>
              </a:buClr>
              <a:buSzPts val="4400"/>
              <a:buFont typeface="Calibri"/>
              <a:buNone/>
              <a:defRPr sz="4400" b="1" i="0" u="none" strike="noStrike" cap="none">
                <a:solidFill>
                  <a:srgbClr val="000000"/>
                </a:solidFill>
                <a:latin typeface="Calibri"/>
                <a:ea typeface="Calibri"/>
                <a:cs typeface="Calibri"/>
                <a:sym typeface="Calibri"/>
              </a:defRPr>
            </a:lvl9pPr>
          </a:lstStyle>
          <a:p>
            <a:endParaRPr dirty="0"/>
          </a:p>
        </p:txBody>
      </p:sp>
      <p:sp>
        <p:nvSpPr>
          <p:cNvPr id="6" name="Google Shape;6;p28"/>
          <p:cNvSpPr/>
          <p:nvPr/>
        </p:nvSpPr>
        <p:spPr>
          <a:xfrm>
            <a:off x="-29765" y="-6263"/>
            <a:ext cx="12221765" cy="230293"/>
          </a:xfrm>
          <a:prstGeom prst="rect">
            <a:avLst/>
          </a:prstGeom>
          <a:solidFill>
            <a:schemeClr val="accent1"/>
          </a:solidFill>
          <a:ln w="12700" cap="flat" cmpd="sng">
            <a:solidFill>
              <a:schemeClr val="accent1"/>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7" name="Google Shape;7;p28" descr="University of Washington"/>
          <p:cNvPicPr preferRelativeResize="0"/>
          <p:nvPr/>
        </p:nvPicPr>
        <p:blipFill rotWithShape="1">
          <a:blip r:embed="rId8">
            <a:alphaModFix/>
          </a:blip>
          <a:srcRect/>
          <a:stretch/>
        </p:blipFill>
        <p:spPr>
          <a:xfrm>
            <a:off x="29762" y="29971"/>
            <a:ext cx="2150723" cy="169039"/>
          </a:xfrm>
          <a:prstGeom prst="rect">
            <a:avLst/>
          </a:prstGeom>
          <a:noFill/>
          <a:ln>
            <a:noFill/>
          </a:ln>
        </p:spPr>
      </p:pic>
      <p:sp>
        <p:nvSpPr>
          <p:cNvPr id="8" name="Google Shape;8;p28"/>
          <p:cNvSpPr txBox="1"/>
          <p:nvPr/>
        </p:nvSpPr>
        <p:spPr>
          <a:xfrm>
            <a:off x="10615294" y="-1"/>
            <a:ext cx="1530987" cy="231141"/>
          </a:xfrm>
          <a:prstGeom prst="rect">
            <a:avLst/>
          </a:prstGeom>
          <a:noFill/>
          <a:ln>
            <a:noFill/>
          </a:ln>
        </p:spPr>
        <p:txBody>
          <a:bodyPr spcFirstLastPara="1" wrap="square" lIns="45700" tIns="45700" rIns="45700" bIns="45700" anchor="t" anchorCtr="0">
            <a:spAutoFit/>
          </a:bodyPr>
          <a:lstStyle/>
          <a:p>
            <a:pPr marL="0" marR="0" lvl="0" indent="0" algn="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CSE 121 Winter 2026</a:t>
            </a:r>
            <a:endParaRPr b="0" i="0" dirty="0">
              <a:latin typeface="Calibri" panose="020F0502020204030204" pitchFamily="34" charset="0"/>
              <a:cs typeface="Calibri" panose="020F0502020204030204" pitchFamily="34" charset="0"/>
            </a:endParaRPr>
          </a:p>
        </p:txBody>
      </p:sp>
      <p:sp>
        <p:nvSpPr>
          <p:cNvPr id="9" name="Google Shape;9;p28"/>
          <p:cNvSpPr txBox="1"/>
          <p:nvPr/>
        </p:nvSpPr>
        <p:spPr>
          <a:xfrm>
            <a:off x="3046095" y="-8015"/>
            <a:ext cx="6099810" cy="230792"/>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FFFFFF"/>
              </a:buClr>
              <a:buSzPts val="900"/>
              <a:buFont typeface="Montserrat SemiBold"/>
              <a:buNone/>
            </a:pPr>
            <a:r>
              <a:rPr lang="en-US" sz="900" b="1" dirty="0">
                <a:solidFill>
                  <a:srgbClr val="F0F0F0"/>
                </a:solidFill>
                <a:latin typeface="Montserrat SemiBold"/>
                <a:ea typeface="Montserrat SemiBold"/>
                <a:cs typeface="Montserrat SemiBold"/>
                <a:sym typeface="Montserrat SemiBold"/>
              </a:rPr>
              <a:t>LEC 03: </a:t>
            </a:r>
            <a:r>
              <a:rPr lang="en-US" sz="900" b="0" dirty="0">
                <a:solidFill>
                  <a:srgbClr val="F0F0F0"/>
                </a:solidFill>
                <a:latin typeface="Montserrat SemiBold"/>
                <a:ea typeface="Montserrat SemiBold"/>
                <a:cs typeface="Montserrat SemiBold"/>
                <a:sym typeface="Montserrat SemiBold"/>
              </a:rPr>
              <a:t>Strings, char, and Variables</a:t>
            </a:r>
            <a:endParaRPr lang="en-US" sz="900" b="0" i="0" dirty="0">
              <a:latin typeface="Calibri" panose="020F0502020204030204" pitchFamily="34" charset="0"/>
              <a:cs typeface="Calibri" panose="020F0502020204030204" pitchFamily="34" charset="0"/>
            </a:endParaRPr>
          </a:p>
        </p:txBody>
      </p:sp>
      <p:sp>
        <p:nvSpPr>
          <p:cNvPr id="12" name="Google Shape;12;p28"/>
          <p:cNvSpPr txBox="1">
            <a:spLocks noGrp="1"/>
          </p:cNvSpPr>
          <p:nvPr>
            <p:ph type="body" idx="1"/>
          </p:nvPr>
        </p:nvSpPr>
        <p:spPr>
          <a:xfrm>
            <a:off x="609600" y="1600200"/>
            <a:ext cx="10972800" cy="5257800"/>
          </a:xfrm>
          <a:prstGeom prst="rect">
            <a:avLst/>
          </a:prstGeom>
          <a:noFill/>
          <a:ln>
            <a:noFill/>
          </a:ln>
        </p:spPr>
        <p:txBody>
          <a:bodyPr spcFirstLastPara="1" wrap="square" lIns="45700" tIns="45700" rIns="45700" bIns="45700" anchor="t" anchorCtr="0">
            <a:normAutofit/>
          </a:bodyPr>
          <a:lstStyle>
            <a:lvl1pPr marL="457200" marR="0" lvl="0"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1pPr>
            <a:lvl2pPr marL="914400" marR="0" lvl="1"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2pPr>
            <a:lvl3pPr marL="1371600" marR="0" lvl="2"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3pPr>
            <a:lvl4pPr marL="1828800" marR="0" lvl="3"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4pPr>
            <a:lvl5pPr marL="2286000" marR="0" lvl="4"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5pPr>
            <a:lvl6pPr marL="2743200" marR="0" lvl="5"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6pPr>
            <a:lvl7pPr marL="3200400" marR="0" lvl="6"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7pPr>
            <a:lvl8pPr marL="3657600" marR="0" lvl="7"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8pPr>
            <a:lvl9pPr marL="4114800" marR="0" lvl="8"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9pPr>
          </a:lstStyle>
          <a:p>
            <a:endParaRPr dirty="0"/>
          </a:p>
        </p:txBody>
      </p:sp>
      <p:sp>
        <p:nvSpPr>
          <p:cNvPr id="13" name="Google Shape;13;p28"/>
          <p:cNvSpPr txBox="1">
            <a:spLocks noGrp="1"/>
          </p:cNvSpPr>
          <p:nvPr>
            <p:ph type="sldNum" idx="12"/>
          </p:nvPr>
        </p:nvSpPr>
        <p:spPr>
          <a:xfrm>
            <a:off x="11793850" y="6296502"/>
            <a:ext cx="245751" cy="430847"/>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Clr>
                <a:schemeClr val="accent1"/>
              </a:buClr>
              <a:buSzPts val="1100"/>
              <a:buFont typeface="Calibri"/>
              <a:buNone/>
              <a:defRPr sz="1100" b="1" i="0" u="none" strike="noStrike" cap="none">
                <a:solidFill>
                  <a:schemeClr val="accent1"/>
                </a:solidFill>
                <a:latin typeface="Calibri"/>
                <a:ea typeface="Calibri"/>
                <a:cs typeface="Calibri"/>
                <a:sym typeface="Calibri"/>
              </a:defRPr>
            </a:lvl1pPr>
            <a:lvl2pPr marL="0" marR="0" lvl="1" indent="0" algn="r" rtl="0">
              <a:lnSpc>
                <a:spcPct val="100000"/>
              </a:lnSpc>
              <a:spcBef>
                <a:spcPts val="0"/>
              </a:spcBef>
              <a:spcAft>
                <a:spcPts val="0"/>
              </a:spcAft>
              <a:buClr>
                <a:schemeClr val="accent1"/>
              </a:buClr>
              <a:buSzPts val="1100"/>
              <a:buFont typeface="Calibri"/>
              <a:buNone/>
              <a:defRPr sz="1100" b="1" i="0" u="none" strike="noStrike" cap="none">
                <a:solidFill>
                  <a:schemeClr val="accent1"/>
                </a:solidFill>
                <a:latin typeface="Calibri"/>
                <a:ea typeface="Calibri"/>
                <a:cs typeface="Calibri"/>
                <a:sym typeface="Calibri"/>
              </a:defRPr>
            </a:lvl2pPr>
            <a:lvl3pPr marL="0" marR="0" lvl="2" indent="0" algn="r" rtl="0">
              <a:lnSpc>
                <a:spcPct val="100000"/>
              </a:lnSpc>
              <a:spcBef>
                <a:spcPts val="0"/>
              </a:spcBef>
              <a:spcAft>
                <a:spcPts val="0"/>
              </a:spcAft>
              <a:buClr>
                <a:schemeClr val="accent1"/>
              </a:buClr>
              <a:buSzPts val="1100"/>
              <a:buFont typeface="Calibri"/>
              <a:buNone/>
              <a:defRPr sz="1100" b="1" i="0" u="none" strike="noStrike" cap="none">
                <a:solidFill>
                  <a:schemeClr val="accent1"/>
                </a:solidFill>
                <a:latin typeface="Calibri"/>
                <a:ea typeface="Calibri"/>
                <a:cs typeface="Calibri"/>
                <a:sym typeface="Calibri"/>
              </a:defRPr>
            </a:lvl3pPr>
            <a:lvl4pPr marL="0" marR="0" lvl="3" indent="0" algn="r" rtl="0">
              <a:lnSpc>
                <a:spcPct val="100000"/>
              </a:lnSpc>
              <a:spcBef>
                <a:spcPts val="0"/>
              </a:spcBef>
              <a:spcAft>
                <a:spcPts val="0"/>
              </a:spcAft>
              <a:buClr>
                <a:schemeClr val="accent1"/>
              </a:buClr>
              <a:buSzPts val="1100"/>
              <a:buFont typeface="Calibri"/>
              <a:buNone/>
              <a:defRPr sz="1100" b="1" i="0" u="none" strike="noStrike" cap="none">
                <a:solidFill>
                  <a:schemeClr val="accent1"/>
                </a:solidFill>
                <a:latin typeface="Calibri"/>
                <a:ea typeface="Calibri"/>
                <a:cs typeface="Calibri"/>
                <a:sym typeface="Calibri"/>
              </a:defRPr>
            </a:lvl4pPr>
            <a:lvl5pPr marL="0" marR="0" lvl="4" indent="0" algn="r" rtl="0">
              <a:lnSpc>
                <a:spcPct val="100000"/>
              </a:lnSpc>
              <a:spcBef>
                <a:spcPts val="0"/>
              </a:spcBef>
              <a:spcAft>
                <a:spcPts val="0"/>
              </a:spcAft>
              <a:buClr>
                <a:schemeClr val="accent1"/>
              </a:buClr>
              <a:buSzPts val="1100"/>
              <a:buFont typeface="Calibri"/>
              <a:buNone/>
              <a:defRPr sz="1100" b="1" i="0" u="none" strike="noStrike" cap="none">
                <a:solidFill>
                  <a:schemeClr val="accent1"/>
                </a:solidFill>
                <a:latin typeface="Calibri"/>
                <a:ea typeface="Calibri"/>
                <a:cs typeface="Calibri"/>
                <a:sym typeface="Calibri"/>
              </a:defRPr>
            </a:lvl5pPr>
            <a:lvl6pPr marL="0" marR="0" lvl="5" indent="0" algn="r" rtl="0">
              <a:lnSpc>
                <a:spcPct val="100000"/>
              </a:lnSpc>
              <a:spcBef>
                <a:spcPts val="0"/>
              </a:spcBef>
              <a:spcAft>
                <a:spcPts val="0"/>
              </a:spcAft>
              <a:buClr>
                <a:schemeClr val="accent1"/>
              </a:buClr>
              <a:buSzPts val="1100"/>
              <a:buFont typeface="Calibri"/>
              <a:buNone/>
              <a:defRPr sz="1100" b="1" i="0" u="none" strike="noStrike" cap="none">
                <a:solidFill>
                  <a:schemeClr val="accent1"/>
                </a:solidFill>
                <a:latin typeface="Calibri"/>
                <a:ea typeface="Calibri"/>
                <a:cs typeface="Calibri"/>
                <a:sym typeface="Calibri"/>
              </a:defRPr>
            </a:lvl6pPr>
            <a:lvl7pPr marL="0" marR="0" lvl="6" indent="0" algn="r" rtl="0">
              <a:lnSpc>
                <a:spcPct val="100000"/>
              </a:lnSpc>
              <a:spcBef>
                <a:spcPts val="0"/>
              </a:spcBef>
              <a:spcAft>
                <a:spcPts val="0"/>
              </a:spcAft>
              <a:buClr>
                <a:schemeClr val="accent1"/>
              </a:buClr>
              <a:buSzPts val="1100"/>
              <a:buFont typeface="Calibri"/>
              <a:buNone/>
              <a:defRPr sz="1100" b="1" i="0" u="none" strike="noStrike" cap="none">
                <a:solidFill>
                  <a:schemeClr val="accent1"/>
                </a:solidFill>
                <a:latin typeface="Calibri"/>
                <a:ea typeface="Calibri"/>
                <a:cs typeface="Calibri"/>
                <a:sym typeface="Calibri"/>
              </a:defRPr>
            </a:lvl7pPr>
            <a:lvl8pPr marL="0" marR="0" lvl="7" indent="0" algn="r" rtl="0">
              <a:lnSpc>
                <a:spcPct val="100000"/>
              </a:lnSpc>
              <a:spcBef>
                <a:spcPts val="0"/>
              </a:spcBef>
              <a:spcAft>
                <a:spcPts val="0"/>
              </a:spcAft>
              <a:buClr>
                <a:schemeClr val="accent1"/>
              </a:buClr>
              <a:buSzPts val="1100"/>
              <a:buFont typeface="Calibri"/>
              <a:buNone/>
              <a:defRPr sz="1100" b="1" i="0" u="none" strike="noStrike" cap="none">
                <a:solidFill>
                  <a:schemeClr val="accent1"/>
                </a:solidFill>
                <a:latin typeface="Calibri"/>
                <a:ea typeface="Calibri"/>
                <a:cs typeface="Calibri"/>
                <a:sym typeface="Calibri"/>
              </a:defRPr>
            </a:lvl8pPr>
            <a:lvl9pPr marL="0" marR="0" lvl="8" indent="0" algn="r" rtl="0">
              <a:lnSpc>
                <a:spcPct val="100000"/>
              </a:lnSpc>
              <a:spcBef>
                <a:spcPts val="0"/>
              </a:spcBef>
              <a:spcAft>
                <a:spcPts val="0"/>
              </a:spcAft>
              <a:buClr>
                <a:schemeClr val="accent1"/>
              </a:buClr>
              <a:buSzPts val="1100"/>
              <a:buFont typeface="Calibri"/>
              <a:buNone/>
              <a:defRPr sz="1100" b="1" i="0" u="none" strike="noStrike" cap="none">
                <a:solidFill>
                  <a:schemeClr val="accent1"/>
                </a:solidFill>
                <a:latin typeface="Calibri"/>
                <a:ea typeface="Calibri"/>
                <a:cs typeface="Calibri"/>
                <a:sym typeface="Calibri"/>
              </a:defRPr>
            </a:lvl9pPr>
          </a:lstStyle>
          <a:p>
            <a:fld id="{00000000-1234-1234-1234-123412341234}" type="slidenum">
              <a:rPr lang="en-US" smtClean="0"/>
              <a:pPr/>
              <a:t>‹#›</a:t>
            </a:fld>
            <a:endParaRPr lang="en-US" sz="1400" b="0" dirty="0">
              <a:solidFill>
                <a:srgbClr val="000000"/>
              </a:solidFill>
              <a:latin typeface="Calibri" panose="020F0502020204030204" pitchFamily="34" charset="0"/>
              <a:ea typeface="Arial"/>
              <a:cs typeface="Calibri" panose="020F0502020204030204" pitchFamily="34" charset="0"/>
              <a:sym typeface="Arial"/>
            </a:endParaRPr>
          </a:p>
        </p:txBody>
      </p:sp>
    </p:spTree>
    <p:extLst>
      <p:ext uri="{BB962C8B-B14F-4D97-AF65-F5344CB8AC3E}">
        <p14:creationId xmlns:p14="http://schemas.microsoft.com/office/powerpoint/2010/main" val="2852734539"/>
      </p:ext>
    </p:extLst>
  </p:cSld>
  <p:clrMap bg1="lt1" tx1="dk1" bg2="dk2" tx2="lt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open.spotify.com/playlist/3KIkJ83Gf4QYWc0FbyAPHz?si=jjYPKR2nR9-QUhFR0jjesw"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s://instagram.com/fluffy.gumball" TargetMode="Externa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s://courses.cs.washington.edu/courses/cse121/26wi/resubs/"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create.uw.edu/" TargetMode="External"/><Relationship Id="rId2" Type="http://schemas.openxmlformats.org/officeDocument/2006/relationships/hyperlink" Target="https://www.cs.washington.edu/493e" TargetMode="External"/><Relationship Id="rId1" Type="http://schemas.openxmlformats.org/officeDocument/2006/relationships/slideLayout" Target="../slideLayouts/slideLayout2.xml"/><Relationship Id="rId4" Type="http://schemas.openxmlformats.org/officeDocument/2006/relationships/hyperlink" Target="https://www.washington.edu/accesscomputing/"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5" name="Google Shape;23;p29">
            <a:extLst>
              <a:ext uri="{FF2B5EF4-FFF2-40B4-BE49-F238E27FC236}">
                <a16:creationId xmlns:a16="http://schemas.microsoft.com/office/drawing/2014/main" id="{C5E7BACA-EC1A-F75A-8907-C34CAD2EE0F4}"/>
              </a:ext>
            </a:extLst>
          </p:cNvPr>
          <p:cNvSpPr txBox="1"/>
          <p:nvPr/>
        </p:nvSpPr>
        <p:spPr>
          <a:xfrm>
            <a:off x="420095" y="1419273"/>
            <a:ext cx="878619" cy="338514"/>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1600"/>
              <a:buFont typeface="Montserrat"/>
              <a:buNone/>
            </a:pPr>
            <a:r>
              <a:rPr lang="en-US" sz="1600" b="1" u="none" strike="noStrike" cap="none" dirty="0">
                <a:solidFill>
                  <a:srgbClr val="FFFFFF"/>
                </a:solidFill>
                <a:latin typeface="Montserrat ExtraBold" pitchFamily="2" charset="77"/>
                <a:ea typeface="Montserrat"/>
                <a:cs typeface="Montserrat"/>
                <a:sym typeface="Montserrat"/>
              </a:rPr>
              <a:t>LEC 03</a:t>
            </a:r>
            <a:endParaRPr b="1" dirty="0">
              <a:latin typeface="Montserrat ExtraBold" pitchFamily="2" charset="77"/>
              <a:cs typeface="Calibri" panose="020F0502020204030204" pitchFamily="34" charset="0"/>
            </a:endParaRPr>
          </a:p>
        </p:txBody>
      </p:sp>
      <p:sp>
        <p:nvSpPr>
          <p:cNvPr id="91" name="Google Shape;91;p1"/>
          <p:cNvSpPr txBox="1">
            <a:spLocks noGrp="1"/>
          </p:cNvSpPr>
          <p:nvPr>
            <p:ph type="title" idx="4294967295"/>
          </p:nvPr>
        </p:nvSpPr>
        <p:spPr>
          <a:xfrm>
            <a:off x="420095" y="3050999"/>
            <a:ext cx="5294905" cy="1038225"/>
          </a:xfrm>
          <a:prstGeom prst="rect">
            <a:avLst/>
          </a:prstGeom>
          <a:noFill/>
          <a:ln>
            <a:noFill/>
          </a:ln>
        </p:spPr>
        <p:txBody>
          <a:bodyPr spcFirstLastPara="1" wrap="square" lIns="45720" tIns="45700" rIns="45700" bIns="45700" anchor="t" anchorCtr="0">
            <a:normAutofit fontScale="90000"/>
          </a:bodyPr>
          <a:lstStyle/>
          <a:p>
            <a:pPr lvl="0">
              <a:buClr>
                <a:srgbClr val="F0F0F0"/>
              </a:buClr>
              <a:buSzPts val="6000"/>
            </a:pPr>
            <a:r>
              <a:rPr lang="en-US" b="0" dirty="0">
                <a:solidFill>
                  <a:srgbClr val="F0F0F0"/>
                </a:solidFill>
                <a:latin typeface="Montserrat SemiBold"/>
                <a:ea typeface="Montserrat SemiBold"/>
                <a:cs typeface="Montserrat SemiBold"/>
                <a:sym typeface="Montserrat SemiBold"/>
              </a:rPr>
              <a:t>Strings, char, and Variables</a:t>
            </a:r>
            <a:endParaRPr lang="en-US" dirty="0"/>
          </a:p>
        </p:txBody>
      </p:sp>
      <p:sp>
        <p:nvSpPr>
          <p:cNvPr id="94" name="Google Shape;94;p1"/>
          <p:cNvSpPr txBox="1"/>
          <p:nvPr/>
        </p:nvSpPr>
        <p:spPr>
          <a:xfrm>
            <a:off x="7009923" y="1112472"/>
            <a:ext cx="4539900" cy="338700"/>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A6A6A6"/>
              </a:buClr>
              <a:buSzPts val="1600"/>
              <a:buFont typeface="Montserrat SemiBold"/>
              <a:buNone/>
            </a:pPr>
            <a:r>
              <a:rPr lang="en-US" sz="1600" b="1" i="0" u="none" strike="noStrike" cap="none" dirty="0">
                <a:solidFill>
                  <a:srgbClr val="A6A6A6"/>
                </a:solidFill>
                <a:latin typeface="Montserrat SemiBold"/>
                <a:ea typeface="Montserrat SemiBold"/>
                <a:cs typeface="Montserrat SemiBold"/>
                <a:sym typeface="Montserrat SemiBold"/>
              </a:rPr>
              <a:t>BEFORE WE START</a:t>
            </a:r>
            <a:endParaRPr dirty="0">
              <a:latin typeface="Calibri" panose="020F0502020204030204" pitchFamily="34" charset="0"/>
              <a:cs typeface="Calibri" panose="020F0502020204030204" pitchFamily="34" charset="0"/>
            </a:endParaRPr>
          </a:p>
        </p:txBody>
      </p:sp>
      <p:sp>
        <p:nvSpPr>
          <p:cNvPr id="92" name="Google Shape;92;p1"/>
          <p:cNvSpPr txBox="1"/>
          <p:nvPr/>
        </p:nvSpPr>
        <p:spPr>
          <a:xfrm>
            <a:off x="7087221" y="1451178"/>
            <a:ext cx="4385400" cy="1785064"/>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404040"/>
              </a:buClr>
              <a:buSzPts val="2200"/>
              <a:buFont typeface="Calibri"/>
              <a:buNone/>
            </a:pPr>
            <a:r>
              <a:rPr lang="en-US" sz="2200" b="1" i="1" u="none" strike="noStrike" cap="none" dirty="0">
                <a:solidFill>
                  <a:srgbClr val="404040"/>
                </a:solidFill>
                <a:latin typeface="Calibri"/>
                <a:ea typeface="Calibri"/>
                <a:cs typeface="Calibri"/>
                <a:sym typeface="Calibri"/>
              </a:rPr>
              <a:t>Talk to your neighbors:</a:t>
            </a:r>
            <a:endParaRPr lang="en-US" sz="2200" i="1" dirty="0">
              <a:solidFill>
                <a:srgbClr val="404040"/>
              </a:solidFill>
              <a:latin typeface="Calibri"/>
              <a:ea typeface="Calibri"/>
              <a:cs typeface="Calibri"/>
              <a:sym typeface="Calibri"/>
            </a:endParaRPr>
          </a:p>
          <a:p>
            <a:pPr lvl="0" algn="ctr">
              <a:buClr>
                <a:srgbClr val="404040"/>
              </a:buClr>
              <a:buSzPts val="2200"/>
            </a:pPr>
            <a:endParaRPr lang="en-US" sz="2200" i="1" dirty="0">
              <a:solidFill>
                <a:srgbClr val="404040"/>
              </a:solidFill>
              <a:latin typeface="Calibri"/>
              <a:ea typeface="Calibri"/>
              <a:cs typeface="Calibri"/>
              <a:sym typeface="Calibri"/>
            </a:endParaRPr>
          </a:p>
          <a:p>
            <a:pPr lvl="0" algn="ctr">
              <a:buClr>
                <a:srgbClr val="404040"/>
              </a:buClr>
              <a:buSzPts val="2200"/>
            </a:pPr>
            <a:r>
              <a:rPr lang="en-US" sz="2200" i="1" dirty="0">
                <a:solidFill>
                  <a:srgbClr val="404040"/>
                </a:solidFill>
                <a:latin typeface="Calibri"/>
                <a:ea typeface="Calibri"/>
                <a:cs typeface="Calibri"/>
                <a:sym typeface="Calibri"/>
              </a:rPr>
              <a:t>What is your favorite emoji? </a:t>
            </a:r>
            <a:r>
              <a:rPr lang="en-US" sz="2200" dirty="0">
                <a:solidFill>
                  <a:srgbClr val="404040"/>
                </a:solidFill>
                <a:latin typeface="Calibri"/>
                <a:ea typeface="Calibri"/>
                <a:cs typeface="Calibri"/>
                <a:sym typeface="Calibri"/>
              </a:rPr>
              <a:t>😀</a:t>
            </a:r>
          </a:p>
          <a:p>
            <a:pPr lvl="0" algn="ctr">
              <a:buClr>
                <a:srgbClr val="404040"/>
              </a:buClr>
              <a:buSzPts val="2200"/>
            </a:pPr>
            <a:endParaRPr lang="en-US" sz="2200" dirty="0">
              <a:solidFill>
                <a:srgbClr val="404040"/>
              </a:solidFill>
              <a:latin typeface="Calibri"/>
              <a:cs typeface="Calibri"/>
              <a:sym typeface="Calibri"/>
            </a:endParaRPr>
          </a:p>
          <a:p>
            <a:pPr lvl="0" algn="ctr">
              <a:buClr>
                <a:srgbClr val="404040"/>
              </a:buClr>
              <a:buSzPts val="2200"/>
            </a:pPr>
            <a:r>
              <a:rPr lang="en-US" sz="2200" b="1" dirty="0">
                <a:solidFill>
                  <a:schemeClr val="accent6"/>
                </a:solidFill>
                <a:latin typeface="Calibri"/>
                <a:cs typeface="Calibri"/>
                <a:sym typeface="Calibri"/>
              </a:rPr>
              <a:t>Respond on </a:t>
            </a:r>
            <a:r>
              <a:rPr lang="en-US" sz="2200" b="1" dirty="0" err="1">
                <a:solidFill>
                  <a:schemeClr val="accent6"/>
                </a:solidFill>
                <a:latin typeface="Calibri"/>
                <a:cs typeface="Calibri"/>
                <a:sym typeface="Calibri"/>
              </a:rPr>
              <a:t>sli.do</a:t>
            </a:r>
            <a:r>
              <a:rPr lang="en-US" sz="2200" b="1" dirty="0">
                <a:solidFill>
                  <a:schemeClr val="accent6"/>
                </a:solidFill>
                <a:latin typeface="Calibri"/>
                <a:cs typeface="Calibri"/>
                <a:sym typeface="Calibri"/>
              </a:rPr>
              <a:t>!</a:t>
            </a:r>
            <a:endParaRPr lang="en-US" b="1" dirty="0">
              <a:solidFill>
                <a:schemeClr val="accent6"/>
              </a:solidFill>
              <a:latin typeface="Calibri" panose="020F0502020204030204" pitchFamily="34" charset="0"/>
              <a:cs typeface="Calibri" panose="020F0502020204030204" pitchFamily="34" charset="0"/>
            </a:endParaRPr>
          </a:p>
        </p:txBody>
      </p:sp>
      <p:sp>
        <p:nvSpPr>
          <p:cNvPr id="12" name="Google Shape;95;p1">
            <a:extLst>
              <a:ext uri="{FF2B5EF4-FFF2-40B4-BE49-F238E27FC236}">
                <a16:creationId xmlns:a16="http://schemas.microsoft.com/office/drawing/2014/main" id="{A5B244D0-C3EA-4FAC-9143-7995CD848443}"/>
              </a:ext>
            </a:extLst>
          </p:cNvPr>
          <p:cNvSpPr txBox="1"/>
          <p:nvPr/>
        </p:nvSpPr>
        <p:spPr>
          <a:xfrm>
            <a:off x="7157403" y="3493967"/>
            <a:ext cx="4761982" cy="400069"/>
          </a:xfrm>
          <a:prstGeom prst="rect">
            <a:avLst/>
          </a:prstGeom>
          <a:noFill/>
          <a:ln>
            <a:noFill/>
          </a:ln>
        </p:spPr>
        <p:txBody>
          <a:bodyPr spcFirstLastPara="1" wrap="square" lIns="45700" tIns="45700" rIns="45700" bIns="45700" anchor="t" anchorCtr="0">
            <a:spAutoFit/>
          </a:bodyPr>
          <a:lstStyle/>
          <a:p>
            <a:pPr lvl="0">
              <a:buClr>
                <a:srgbClr val="404040"/>
              </a:buClr>
              <a:buSzPts val="2200"/>
            </a:pPr>
            <a:r>
              <a:rPr lang="en-US" sz="2000" b="0" i="0" u="none" strike="noStrike" cap="none" dirty="0">
                <a:solidFill>
                  <a:srgbClr val="404040"/>
                </a:solidFill>
                <a:latin typeface="Calibri"/>
                <a:ea typeface="Calibri"/>
                <a:cs typeface="Calibri"/>
                <a:sym typeface="Calibri"/>
              </a:rPr>
              <a:t>Music: </a:t>
            </a:r>
            <a:r>
              <a:rPr lang="fr-FR" sz="2000" b="0" i="0" u="none" strike="noStrike" cap="none" dirty="0">
                <a:solidFill>
                  <a:srgbClr val="404040"/>
                </a:solidFill>
                <a:latin typeface="Calibri"/>
                <a:ea typeface="Calibri"/>
                <a:cs typeface="Calibri"/>
                <a:sym typeface="Calibri"/>
                <a:hlinkClick r:id="rId3"/>
              </a:rPr>
              <a:t>❄️ CSE 121 26wi Lecture Tunes ❄️</a:t>
            </a:r>
            <a:r>
              <a:rPr lang="en-US" sz="2000" b="0" i="0" u="none" strike="noStrike" cap="none" dirty="0">
                <a:solidFill>
                  <a:srgbClr val="404040"/>
                </a:solidFill>
                <a:latin typeface="Calibri"/>
                <a:ea typeface="Calibri"/>
                <a:cs typeface="Calibri"/>
                <a:sym typeface="Calibri"/>
              </a:rPr>
              <a:t> </a:t>
            </a:r>
            <a:endParaRPr lang="fr-FR" sz="1200" dirty="0">
              <a:solidFill>
                <a:srgbClr val="0563C1"/>
              </a:solidFill>
              <a:latin typeface="Calibri" panose="020F0502020204030204" pitchFamily="34" charset="0"/>
              <a:cs typeface="Calibri" panose="020F0502020204030204" pitchFamily="34" charset="0"/>
            </a:endParaRPr>
          </a:p>
        </p:txBody>
      </p:sp>
      <p:sp>
        <p:nvSpPr>
          <p:cNvPr id="13" name="Google Shape;96;p1">
            <a:extLst>
              <a:ext uri="{FF2B5EF4-FFF2-40B4-BE49-F238E27FC236}">
                <a16:creationId xmlns:a16="http://schemas.microsoft.com/office/drawing/2014/main" id="{23E1B924-3692-42BE-886A-421F823A5974}"/>
              </a:ext>
            </a:extLst>
          </p:cNvPr>
          <p:cNvSpPr txBox="1"/>
          <p:nvPr/>
        </p:nvSpPr>
        <p:spPr>
          <a:xfrm>
            <a:off x="6935347" y="4072895"/>
            <a:ext cx="11529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dirty="0">
                <a:solidFill>
                  <a:schemeClr val="lt2"/>
                </a:solidFill>
                <a:latin typeface="Montserrat ExtraBold"/>
                <a:ea typeface="Montserrat ExtraBold"/>
                <a:cs typeface="Montserrat ExtraBold"/>
                <a:sym typeface="Montserrat ExtraBold"/>
              </a:rPr>
              <a:t>Instructor:</a:t>
            </a:r>
            <a:endParaRPr sz="1200" dirty="0">
              <a:solidFill>
                <a:schemeClr val="lt2"/>
              </a:solidFill>
              <a:latin typeface="Montserrat ExtraBold"/>
              <a:ea typeface="Montserrat ExtraBold"/>
              <a:cs typeface="Montserrat ExtraBold"/>
              <a:sym typeface="Montserrat ExtraBold"/>
            </a:endParaRPr>
          </a:p>
        </p:txBody>
      </p:sp>
      <p:sp>
        <p:nvSpPr>
          <p:cNvPr id="14" name="Google Shape;98;p1">
            <a:extLst>
              <a:ext uri="{FF2B5EF4-FFF2-40B4-BE49-F238E27FC236}">
                <a16:creationId xmlns:a16="http://schemas.microsoft.com/office/drawing/2014/main" id="{B54DA6C2-4880-4FB1-90AB-67A3078292FA}"/>
              </a:ext>
            </a:extLst>
          </p:cNvPr>
          <p:cNvSpPr txBox="1"/>
          <p:nvPr/>
        </p:nvSpPr>
        <p:spPr>
          <a:xfrm>
            <a:off x="8088246" y="4072895"/>
            <a:ext cx="3556009" cy="36930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dirty="0">
                <a:solidFill>
                  <a:schemeClr val="lt2"/>
                </a:solidFill>
                <a:latin typeface="Montserrat SemiBold"/>
                <a:ea typeface="Montserrat SemiBold"/>
                <a:cs typeface="Montserrat SemiBold"/>
                <a:sym typeface="Montserrat SemiBold"/>
              </a:rPr>
              <a:t>Miya </a:t>
            </a:r>
            <a:r>
              <a:rPr lang="en-US" sz="1200" dirty="0" err="1">
                <a:solidFill>
                  <a:schemeClr val="lt2"/>
                </a:solidFill>
                <a:latin typeface="Montserrat SemiBold"/>
                <a:ea typeface="Montserrat SemiBold"/>
                <a:cs typeface="Montserrat SemiBold"/>
                <a:sym typeface="Montserrat SemiBold"/>
              </a:rPr>
              <a:t>Natsuhara</a:t>
            </a:r>
            <a:endParaRPr sz="1200" dirty="0">
              <a:solidFill>
                <a:schemeClr val="lt2"/>
              </a:solidFill>
              <a:latin typeface="Montserrat SemiBold"/>
              <a:ea typeface="Montserrat SemiBold"/>
              <a:cs typeface="Montserrat SemiBold"/>
              <a:sym typeface="Montserrat SemiBold"/>
            </a:endParaRPr>
          </a:p>
        </p:txBody>
      </p:sp>
      <p:sp>
        <p:nvSpPr>
          <p:cNvPr id="15" name="Google Shape;97;p1">
            <a:extLst>
              <a:ext uri="{FF2B5EF4-FFF2-40B4-BE49-F238E27FC236}">
                <a16:creationId xmlns:a16="http://schemas.microsoft.com/office/drawing/2014/main" id="{1E1A05B4-3540-427D-9EE6-B1B78737C1D6}"/>
              </a:ext>
            </a:extLst>
          </p:cNvPr>
          <p:cNvSpPr txBox="1"/>
          <p:nvPr/>
        </p:nvSpPr>
        <p:spPr>
          <a:xfrm>
            <a:off x="6935347" y="4333507"/>
            <a:ext cx="11529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dirty="0">
                <a:solidFill>
                  <a:schemeClr val="lt2"/>
                </a:solidFill>
                <a:latin typeface="Montserrat ExtraBold"/>
                <a:ea typeface="Montserrat ExtraBold"/>
                <a:cs typeface="Montserrat ExtraBold"/>
                <a:sym typeface="Montserrat ExtraBold"/>
              </a:rPr>
              <a:t>TAs:</a:t>
            </a:r>
            <a:endParaRPr sz="1200" dirty="0">
              <a:solidFill>
                <a:schemeClr val="lt2"/>
              </a:solidFill>
              <a:latin typeface="Montserrat ExtraBold"/>
              <a:ea typeface="Montserrat ExtraBold"/>
              <a:cs typeface="Montserrat ExtraBold"/>
              <a:sym typeface="Montserrat ExtraBold"/>
            </a:endParaRPr>
          </a:p>
        </p:txBody>
      </p:sp>
      <p:sp>
        <p:nvSpPr>
          <p:cNvPr id="16" name="TextBox 15">
            <a:extLst>
              <a:ext uri="{FF2B5EF4-FFF2-40B4-BE49-F238E27FC236}">
                <a16:creationId xmlns:a16="http://schemas.microsoft.com/office/drawing/2014/main" id="{F09FDA57-DA11-4F00-943C-2D68482F8AF2}"/>
              </a:ext>
            </a:extLst>
          </p:cNvPr>
          <p:cNvSpPr txBox="1"/>
          <p:nvPr/>
        </p:nvSpPr>
        <p:spPr>
          <a:xfrm>
            <a:off x="8100278" y="4357971"/>
            <a:ext cx="3671627" cy="1246495"/>
          </a:xfrm>
          <a:prstGeom prst="rect">
            <a:avLst/>
          </a:prstGeom>
          <a:noFill/>
        </p:spPr>
        <p:txBody>
          <a:bodyPr wrap="square" numCol="5" rtlCol="0">
            <a:spAutoFit/>
          </a:bodyPr>
          <a:lstStyle/>
          <a:p>
            <a:pPr>
              <a:lnSpc>
                <a:spcPct val="150000"/>
              </a:lnSpc>
            </a:pPr>
            <a:r>
              <a:rPr lang="en-US" sz="1000" dirty="0" err="1">
                <a:latin typeface="Montserrat" pitchFamily="2" charset="77"/>
              </a:rPr>
              <a:t>Amogh</a:t>
            </a:r>
            <a:endParaRPr lang="en-US" sz="1000" dirty="0">
              <a:latin typeface="Montserrat" pitchFamily="2" charset="77"/>
            </a:endParaRPr>
          </a:p>
          <a:p>
            <a:pPr>
              <a:lnSpc>
                <a:spcPct val="150000"/>
              </a:lnSpc>
            </a:pPr>
            <a:r>
              <a:rPr lang="en-US" sz="1000" dirty="0">
                <a:latin typeface="Montserrat" pitchFamily="2" charset="77"/>
              </a:rPr>
              <a:t>William</a:t>
            </a:r>
          </a:p>
          <a:p>
            <a:pPr>
              <a:lnSpc>
                <a:spcPct val="150000"/>
              </a:lnSpc>
            </a:pPr>
            <a:r>
              <a:rPr lang="en-US" sz="1000" dirty="0">
                <a:latin typeface="Montserrat" pitchFamily="2" charset="77"/>
              </a:rPr>
              <a:t>Johnathan</a:t>
            </a:r>
          </a:p>
          <a:p>
            <a:pPr>
              <a:lnSpc>
                <a:spcPct val="150000"/>
              </a:lnSpc>
            </a:pPr>
            <a:r>
              <a:rPr lang="en-US" sz="1000" dirty="0">
                <a:latin typeface="Montserrat" pitchFamily="2" charset="77"/>
              </a:rPr>
              <a:t>Anant</a:t>
            </a:r>
          </a:p>
          <a:p>
            <a:pPr>
              <a:lnSpc>
                <a:spcPct val="150000"/>
              </a:lnSpc>
            </a:pPr>
            <a:r>
              <a:rPr lang="en-US" sz="1000" dirty="0">
                <a:latin typeface="Montserrat" pitchFamily="2" charset="77"/>
              </a:rPr>
              <a:t>Reese</a:t>
            </a:r>
          </a:p>
          <a:p>
            <a:pPr>
              <a:lnSpc>
                <a:spcPct val="150000"/>
              </a:lnSpc>
            </a:pPr>
            <a:r>
              <a:rPr lang="en-US" sz="1000" dirty="0">
                <a:latin typeface="Montserrat" pitchFamily="2" charset="77"/>
              </a:rPr>
              <a:t>Hayden</a:t>
            </a:r>
          </a:p>
          <a:p>
            <a:pPr>
              <a:lnSpc>
                <a:spcPct val="150000"/>
              </a:lnSpc>
            </a:pPr>
            <a:r>
              <a:rPr lang="en-US" sz="1000" dirty="0">
                <a:latin typeface="Montserrat" pitchFamily="2" charset="77"/>
              </a:rPr>
              <a:t>Aki</a:t>
            </a:r>
          </a:p>
          <a:p>
            <a:pPr>
              <a:lnSpc>
                <a:spcPct val="150000"/>
              </a:lnSpc>
            </a:pPr>
            <a:r>
              <a:rPr lang="en-US" sz="1000" dirty="0">
                <a:latin typeface="Montserrat" pitchFamily="2" charset="77"/>
              </a:rPr>
              <a:t>Spencer</a:t>
            </a:r>
          </a:p>
          <a:p>
            <a:pPr>
              <a:lnSpc>
                <a:spcPct val="150000"/>
              </a:lnSpc>
            </a:pPr>
            <a:r>
              <a:rPr lang="en-US" sz="1000" dirty="0">
                <a:latin typeface="Montserrat" pitchFamily="2" charset="77"/>
              </a:rPr>
              <a:t>Savannah</a:t>
            </a:r>
          </a:p>
          <a:p>
            <a:pPr>
              <a:lnSpc>
                <a:spcPct val="150000"/>
              </a:lnSpc>
            </a:pPr>
            <a:r>
              <a:rPr lang="en-US" sz="1000" dirty="0">
                <a:latin typeface="Montserrat" pitchFamily="2" charset="77"/>
              </a:rPr>
              <a:t>Tamsyn</a:t>
            </a:r>
          </a:p>
          <a:p>
            <a:pPr>
              <a:lnSpc>
                <a:spcPct val="150000"/>
              </a:lnSpc>
            </a:pPr>
            <a:r>
              <a:rPr lang="en-US" sz="1000" dirty="0">
                <a:latin typeface="Montserrat" pitchFamily="2" charset="77"/>
              </a:rPr>
              <a:t>Anum</a:t>
            </a:r>
          </a:p>
          <a:p>
            <a:pPr>
              <a:lnSpc>
                <a:spcPct val="150000"/>
              </a:lnSpc>
            </a:pPr>
            <a:r>
              <a:rPr lang="en-US" sz="1000" dirty="0">
                <a:latin typeface="Montserrat" pitchFamily="2" charset="77"/>
              </a:rPr>
              <a:t>Abdul</a:t>
            </a:r>
          </a:p>
          <a:p>
            <a:pPr>
              <a:lnSpc>
                <a:spcPct val="150000"/>
              </a:lnSpc>
            </a:pPr>
            <a:r>
              <a:rPr lang="en-US" sz="1000" dirty="0" err="1">
                <a:latin typeface="Montserrat" pitchFamily="2" charset="77"/>
              </a:rPr>
              <a:t>Janvi</a:t>
            </a:r>
            <a:endParaRPr lang="en-US" sz="1000" dirty="0">
              <a:latin typeface="Montserrat" pitchFamily="2" charset="77"/>
            </a:endParaRPr>
          </a:p>
          <a:p>
            <a:pPr>
              <a:lnSpc>
                <a:spcPct val="150000"/>
              </a:lnSpc>
            </a:pPr>
            <a:r>
              <a:rPr lang="en-US" sz="1000" dirty="0" err="1">
                <a:latin typeface="Montserrat" pitchFamily="2" charset="77"/>
              </a:rPr>
              <a:t>Navya</a:t>
            </a:r>
            <a:endParaRPr lang="en-US" sz="1000" dirty="0">
              <a:latin typeface="Montserrat" pitchFamily="2" charset="77"/>
            </a:endParaRPr>
          </a:p>
          <a:p>
            <a:pPr>
              <a:lnSpc>
                <a:spcPct val="150000"/>
              </a:lnSpc>
            </a:pPr>
            <a:r>
              <a:rPr lang="en-US" sz="1000" dirty="0" err="1">
                <a:latin typeface="Montserrat" pitchFamily="2" charset="77"/>
              </a:rPr>
              <a:t>Ruslana</a:t>
            </a:r>
            <a:endParaRPr lang="en-US" sz="1000" dirty="0">
              <a:latin typeface="Montserrat" pitchFamily="2" charset="77"/>
            </a:endParaRPr>
          </a:p>
          <a:p>
            <a:pPr>
              <a:lnSpc>
                <a:spcPct val="150000"/>
              </a:lnSpc>
            </a:pPr>
            <a:r>
              <a:rPr lang="en-US" sz="1000" dirty="0">
                <a:latin typeface="Montserrat" pitchFamily="2" charset="77"/>
              </a:rPr>
              <a:t>Sam</a:t>
            </a:r>
          </a:p>
          <a:p>
            <a:pPr>
              <a:lnSpc>
                <a:spcPct val="150000"/>
              </a:lnSpc>
            </a:pPr>
            <a:r>
              <a:rPr lang="en-US" sz="1000" dirty="0">
                <a:latin typeface="Montserrat" pitchFamily="2" charset="77"/>
              </a:rPr>
              <a:t>Ethan</a:t>
            </a:r>
          </a:p>
          <a:p>
            <a:pPr>
              <a:lnSpc>
                <a:spcPct val="150000"/>
              </a:lnSpc>
            </a:pPr>
            <a:r>
              <a:rPr lang="en-US" sz="1000" dirty="0">
                <a:latin typeface="Montserrat" pitchFamily="2" charset="77"/>
              </a:rPr>
              <a:t>Jessica</a:t>
            </a:r>
          </a:p>
          <a:p>
            <a:pPr>
              <a:lnSpc>
                <a:spcPct val="150000"/>
              </a:lnSpc>
            </a:pPr>
            <a:r>
              <a:rPr lang="en-US" sz="1000" dirty="0">
                <a:latin typeface="Montserrat" pitchFamily="2" charset="77"/>
              </a:rPr>
              <a:t>Paul</a:t>
            </a:r>
          </a:p>
          <a:p>
            <a:pPr>
              <a:lnSpc>
                <a:spcPct val="150000"/>
              </a:lnSpc>
            </a:pPr>
            <a:r>
              <a:rPr lang="en-US" sz="1000" dirty="0">
                <a:latin typeface="Montserrat" pitchFamily="2" charset="77"/>
              </a:rPr>
              <a:t>Carson</a:t>
            </a:r>
          </a:p>
          <a:p>
            <a:pPr>
              <a:lnSpc>
                <a:spcPct val="150000"/>
              </a:lnSpc>
            </a:pPr>
            <a:r>
              <a:rPr lang="en-US" sz="1000" dirty="0">
                <a:latin typeface="Montserrat" pitchFamily="2" charset="77"/>
              </a:rPr>
              <a:t>Shayna</a:t>
            </a:r>
          </a:p>
          <a:p>
            <a:pPr>
              <a:lnSpc>
                <a:spcPct val="150000"/>
              </a:lnSpc>
            </a:pPr>
            <a:r>
              <a:rPr lang="en-US" sz="1000" dirty="0">
                <a:latin typeface="Montserrat" pitchFamily="2" charset="77"/>
              </a:rPr>
              <a:t>Jesse</a:t>
            </a:r>
          </a:p>
          <a:p>
            <a:pPr>
              <a:lnSpc>
                <a:spcPct val="150000"/>
              </a:lnSpc>
            </a:pPr>
            <a:r>
              <a:rPr lang="en-US" sz="1000" dirty="0">
                <a:latin typeface="Montserrat" pitchFamily="2" charset="77"/>
              </a:rPr>
              <a:t>Minh</a:t>
            </a:r>
          </a:p>
          <a:p>
            <a:pPr>
              <a:lnSpc>
                <a:spcPct val="150000"/>
              </a:lnSpc>
            </a:pPr>
            <a:r>
              <a:rPr lang="en-US" sz="1000" dirty="0">
                <a:latin typeface="Montserrat" pitchFamily="2" charset="77"/>
              </a:rPr>
              <a:t>Cayden</a:t>
            </a:r>
          </a:p>
        </p:txBody>
      </p:sp>
      <p:pic>
        <p:nvPicPr>
          <p:cNvPr id="4" name="Picture 3" descr="qr code for https://app.sli.do/event/7h9PHWgW2knduK9m9jfKen">
            <a:extLst>
              <a:ext uri="{FF2B5EF4-FFF2-40B4-BE49-F238E27FC236}">
                <a16:creationId xmlns:a16="http://schemas.microsoft.com/office/drawing/2014/main" id="{A4DDF441-FAED-4431-88BB-656445C9F5D8}"/>
              </a:ext>
            </a:extLst>
          </p:cNvPr>
          <p:cNvPicPr>
            <a:picLocks noChangeAspect="1"/>
          </p:cNvPicPr>
          <p:nvPr/>
        </p:nvPicPr>
        <p:blipFill>
          <a:blip r:embed="rId4"/>
          <a:stretch>
            <a:fillRect/>
          </a:stretch>
        </p:blipFill>
        <p:spPr>
          <a:xfrm>
            <a:off x="2564627" y="5604466"/>
            <a:ext cx="1005840" cy="100584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C1545-A46F-417F-9F86-855DCDA4FFE9}"/>
              </a:ext>
            </a:extLst>
          </p:cNvPr>
          <p:cNvSpPr>
            <a:spLocks noGrp="1"/>
          </p:cNvSpPr>
          <p:nvPr>
            <p:ph type="title"/>
          </p:nvPr>
        </p:nvSpPr>
        <p:spPr/>
        <p:txBody>
          <a:bodyPr/>
          <a:lstStyle/>
          <a:p>
            <a:r>
              <a:rPr lang="en-US" dirty="0">
                <a:solidFill>
                  <a:schemeClr val="accent3">
                    <a:lumMod val="75000"/>
                  </a:schemeClr>
                </a:solidFill>
              </a:rPr>
              <a:t>PCM: </a:t>
            </a:r>
            <a:r>
              <a:rPr lang="en-US" dirty="0"/>
              <a:t>Casting</a:t>
            </a:r>
          </a:p>
        </p:txBody>
      </p:sp>
      <p:sp>
        <p:nvSpPr>
          <p:cNvPr id="3" name="Text Placeholder 2">
            <a:extLst>
              <a:ext uri="{FF2B5EF4-FFF2-40B4-BE49-F238E27FC236}">
                <a16:creationId xmlns:a16="http://schemas.microsoft.com/office/drawing/2014/main" id="{46BBFA88-27A3-49BB-93D6-16F0CD548835}"/>
              </a:ext>
            </a:extLst>
          </p:cNvPr>
          <p:cNvSpPr>
            <a:spLocks noGrp="1"/>
          </p:cNvSpPr>
          <p:nvPr>
            <p:ph type="body" idx="1"/>
          </p:nvPr>
        </p:nvSpPr>
        <p:spPr/>
        <p:txBody>
          <a:bodyPr/>
          <a:lstStyle/>
          <a:p>
            <a:r>
              <a:rPr lang="en-US" dirty="0"/>
              <a:t>Java will do some type conversions for us </a:t>
            </a:r>
          </a:p>
          <a:p>
            <a:pPr lvl="1"/>
            <a:r>
              <a:rPr lang="en-US" dirty="0"/>
              <a:t>E.g., </a:t>
            </a:r>
            <a:r>
              <a:rPr lang="en-US" dirty="0">
                <a:solidFill>
                  <a:srgbClr val="7030A0"/>
                </a:solidFill>
                <a:latin typeface="Consolas" panose="020B0609020204030204" pitchFamily="49" charset="0"/>
              </a:rPr>
              <a:t>int</a:t>
            </a:r>
            <a:r>
              <a:rPr lang="en-US" dirty="0"/>
              <a:t> to </a:t>
            </a:r>
            <a:r>
              <a:rPr lang="en-US" dirty="0">
                <a:solidFill>
                  <a:srgbClr val="7030A0"/>
                </a:solidFill>
                <a:latin typeface="Consolas" panose="020B0609020204030204" pitchFamily="49" charset="0"/>
              </a:rPr>
              <a:t>double</a:t>
            </a:r>
            <a:r>
              <a:rPr lang="en-US" dirty="0"/>
              <a:t>, </a:t>
            </a:r>
            <a:r>
              <a:rPr lang="en-US" dirty="0">
                <a:solidFill>
                  <a:srgbClr val="7030A0"/>
                </a:solidFill>
                <a:latin typeface="Consolas" panose="020B0609020204030204" pitchFamily="49" charset="0"/>
              </a:rPr>
              <a:t>double</a:t>
            </a:r>
            <a:r>
              <a:rPr lang="en-US" dirty="0"/>
              <a:t> to </a:t>
            </a:r>
            <a:r>
              <a:rPr lang="en-US" dirty="0">
                <a:solidFill>
                  <a:srgbClr val="C00000"/>
                </a:solidFill>
                <a:latin typeface="Consolas" panose="020B0609020204030204" pitchFamily="49" charset="0"/>
              </a:rPr>
              <a:t>String</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a:solidFill>
                  <a:srgbClr val="7030A0"/>
                </a:solidFill>
                <a:latin typeface="Consolas" panose="020B0609020204030204" pitchFamily="49" charset="0"/>
              </a:rPr>
              <a:t>int</a:t>
            </a:r>
            <a:r>
              <a:rPr lang="en-US" dirty="0">
                <a:latin typeface="Calibri" panose="020F0502020204030204" pitchFamily="34" charset="0"/>
                <a:ea typeface="Calibri" panose="020F0502020204030204" pitchFamily="34" charset="0"/>
                <a:cs typeface="Calibri" panose="020F0502020204030204" pitchFamily="34" charset="0"/>
              </a:rPr>
              <a:t> to </a:t>
            </a:r>
            <a:r>
              <a:rPr lang="en-US" dirty="0">
                <a:solidFill>
                  <a:srgbClr val="C00000"/>
                </a:solidFill>
                <a:latin typeface="Consolas" panose="020B0609020204030204" pitchFamily="49" charset="0"/>
              </a:rPr>
              <a:t>String</a:t>
            </a:r>
          </a:p>
          <a:p>
            <a:pPr lvl="1"/>
            <a:endParaRPr lang="en-US" dirty="0">
              <a:latin typeface="Consolas" panose="020B0609020204030204" pitchFamily="49" charset="0"/>
            </a:endParaRPr>
          </a:p>
          <a:p>
            <a:r>
              <a:rPr lang="en-US" b="1" i="1" dirty="0">
                <a:latin typeface="Calibri" panose="020F0502020204030204" pitchFamily="34" charset="0"/>
                <a:ea typeface="Calibri" panose="020F0502020204030204" pitchFamily="34" charset="0"/>
                <a:cs typeface="Calibri" panose="020F0502020204030204" pitchFamily="34" charset="0"/>
              </a:rPr>
              <a:t>BUT</a:t>
            </a:r>
            <a:r>
              <a:rPr lang="en-US" dirty="0">
                <a:latin typeface="Calibri" panose="020F0502020204030204" pitchFamily="34" charset="0"/>
                <a:ea typeface="Calibri" panose="020F0502020204030204" pitchFamily="34" charset="0"/>
                <a:cs typeface="Calibri" panose="020F0502020204030204" pitchFamily="34" charset="0"/>
              </a:rPr>
              <a:t> some conversions Java won't do for us…</a:t>
            </a:r>
          </a:p>
          <a:p>
            <a:pPr lvl="1"/>
            <a:r>
              <a:rPr lang="en-US" dirty="0">
                <a:latin typeface="Calibri" panose="020F0502020204030204" pitchFamily="34" charset="0"/>
                <a:ea typeface="Calibri" panose="020F0502020204030204" pitchFamily="34" charset="0"/>
                <a:cs typeface="Calibri" panose="020F0502020204030204" pitchFamily="34" charset="0"/>
              </a:rPr>
              <a:t>Nonsensical conversions (e.g., </a:t>
            </a:r>
            <a:r>
              <a:rPr lang="en-US" dirty="0">
                <a:solidFill>
                  <a:srgbClr val="C00000"/>
                </a:solidFill>
                <a:latin typeface="Consolas" panose="020B0609020204030204" pitchFamily="49" charset="0"/>
                <a:ea typeface="Calibri" panose="020F0502020204030204" pitchFamily="34" charset="0"/>
                <a:cs typeface="Calibri" panose="020F0502020204030204" pitchFamily="34" charset="0"/>
              </a:rPr>
              <a:t>"Gumball"</a:t>
            </a:r>
            <a:r>
              <a:rPr lang="en-US"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dirty="0">
                <a:latin typeface="Calibri" panose="020F0502020204030204" pitchFamily="34" charset="0"/>
                <a:ea typeface="Calibri" panose="020F0502020204030204" pitchFamily="34" charset="0"/>
                <a:cs typeface="Calibri" panose="020F0502020204030204" pitchFamily="34" charset="0"/>
              </a:rPr>
              <a:t>to </a:t>
            </a:r>
            <a:r>
              <a:rPr lang="en-US" dirty="0">
                <a:solidFill>
                  <a:srgbClr val="7030A0"/>
                </a:solidFill>
                <a:latin typeface="Consolas" panose="020B0609020204030204" pitchFamily="49" charset="0"/>
                <a:ea typeface="Calibri" panose="020F0502020204030204" pitchFamily="34" charset="0"/>
                <a:cs typeface="Calibri" panose="020F0502020204030204" pitchFamily="34" charset="0"/>
              </a:rPr>
              <a:t>int</a:t>
            </a:r>
            <a:r>
              <a:rPr lang="en-US" dirty="0">
                <a:latin typeface="Calibri" panose="020F0502020204030204" pitchFamily="34" charset="0"/>
                <a:ea typeface="Calibri" panose="020F0502020204030204" pitchFamily="34" charset="0"/>
                <a:cs typeface="Calibri" panose="020F0502020204030204" pitchFamily="34" charset="0"/>
              </a:rPr>
              <a:t>)</a:t>
            </a:r>
          </a:p>
          <a:p>
            <a:pPr lvl="1"/>
            <a:r>
              <a:rPr lang="en-US" dirty="0">
                <a:latin typeface="Calibri" panose="020F0502020204030204" pitchFamily="34" charset="0"/>
                <a:ea typeface="Calibri" panose="020F0502020204030204" pitchFamily="34" charset="0"/>
                <a:cs typeface="Calibri" panose="020F0502020204030204" pitchFamily="34" charset="0"/>
              </a:rPr>
              <a:t>Conversions that are </a:t>
            </a:r>
            <a:r>
              <a:rPr lang="en-US" b="1" dirty="0">
                <a:solidFill>
                  <a:schemeClr val="accent6"/>
                </a:solidFill>
                <a:latin typeface="Calibri" panose="020F0502020204030204" pitchFamily="34" charset="0"/>
                <a:ea typeface="Calibri" panose="020F0502020204030204" pitchFamily="34" charset="0"/>
                <a:cs typeface="Calibri" panose="020F0502020204030204" pitchFamily="34" charset="0"/>
              </a:rPr>
              <a:t>"lossy" </a:t>
            </a:r>
            <a:r>
              <a:rPr lang="en-US" dirty="0">
                <a:latin typeface="Calibri" panose="020F0502020204030204" pitchFamily="34" charset="0"/>
                <a:ea typeface="Calibri" panose="020F0502020204030204" pitchFamily="34" charset="0"/>
                <a:cs typeface="Calibri" panose="020F0502020204030204" pitchFamily="34" charset="0"/>
              </a:rPr>
              <a:t>(e.g., </a:t>
            </a:r>
            <a:r>
              <a:rPr lang="en-US" dirty="0">
                <a:solidFill>
                  <a:srgbClr val="7030A0"/>
                </a:solidFill>
                <a:latin typeface="Consolas" panose="020B0609020204030204" pitchFamily="49" charset="0"/>
                <a:ea typeface="Calibri" panose="020F0502020204030204" pitchFamily="34" charset="0"/>
                <a:cs typeface="Calibri" panose="020F0502020204030204" pitchFamily="34" charset="0"/>
              </a:rPr>
              <a:t>double</a:t>
            </a:r>
            <a:r>
              <a:rPr lang="en-US" dirty="0">
                <a:latin typeface="Calibri" panose="020F0502020204030204" pitchFamily="34" charset="0"/>
                <a:ea typeface="Calibri" panose="020F0502020204030204" pitchFamily="34" charset="0"/>
                <a:cs typeface="Calibri" panose="020F0502020204030204" pitchFamily="34" charset="0"/>
              </a:rPr>
              <a:t> to </a:t>
            </a:r>
            <a:r>
              <a:rPr lang="en-US" dirty="0">
                <a:solidFill>
                  <a:srgbClr val="7030A0"/>
                </a:solidFill>
                <a:latin typeface="Consolas" panose="020B0609020204030204" pitchFamily="49" charset="0"/>
                <a:ea typeface="Calibri" panose="020F0502020204030204" pitchFamily="34" charset="0"/>
                <a:cs typeface="Calibri" panose="020F0502020204030204" pitchFamily="34" charset="0"/>
              </a:rPr>
              <a:t>int</a:t>
            </a:r>
            <a:r>
              <a:rPr lang="en-US" dirty="0">
                <a:latin typeface="Calibri" panose="020F0502020204030204" pitchFamily="34" charset="0"/>
                <a:ea typeface="Calibri" panose="020F0502020204030204" pitchFamily="34" charset="0"/>
                <a:cs typeface="Calibri" panose="020F0502020204030204" pitchFamily="34" charset="0"/>
              </a:rPr>
              <a:t>)</a:t>
            </a:r>
          </a:p>
          <a:p>
            <a:pPr lvl="2"/>
            <a:r>
              <a:rPr lang="en-US" dirty="0">
                <a:latin typeface="Calibri" panose="020F0502020204030204" pitchFamily="34" charset="0"/>
                <a:ea typeface="Calibri" panose="020F0502020204030204" pitchFamily="34" charset="0"/>
                <a:cs typeface="Calibri" panose="020F0502020204030204" pitchFamily="34" charset="0"/>
              </a:rPr>
              <a:t>We can ask Java to </a:t>
            </a:r>
            <a:r>
              <a:rPr lang="en-US" b="1" dirty="0">
                <a:latin typeface="Calibri" panose="020F0502020204030204" pitchFamily="34" charset="0"/>
                <a:ea typeface="Calibri" panose="020F0502020204030204" pitchFamily="34" charset="0"/>
                <a:cs typeface="Calibri" panose="020F0502020204030204" pitchFamily="34" charset="0"/>
              </a:rPr>
              <a:t>typecast</a:t>
            </a:r>
            <a:r>
              <a:rPr lang="en-US" dirty="0">
                <a:latin typeface="Calibri" panose="020F0502020204030204" pitchFamily="34" charset="0"/>
                <a:ea typeface="Calibri" panose="020F0502020204030204" pitchFamily="34" charset="0"/>
                <a:cs typeface="Calibri" panose="020F0502020204030204" pitchFamily="34" charset="0"/>
              </a:rPr>
              <a:t> for us</a:t>
            </a:r>
          </a:p>
        </p:txBody>
      </p:sp>
      <p:sp>
        <p:nvSpPr>
          <p:cNvPr id="4" name="Slide Number Placeholder 3">
            <a:extLst>
              <a:ext uri="{FF2B5EF4-FFF2-40B4-BE49-F238E27FC236}">
                <a16:creationId xmlns:a16="http://schemas.microsoft.com/office/drawing/2014/main" id="{634B7706-D0E7-4400-A6A8-453B3E1983E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10</a:t>
            </a:fld>
            <a:endParaRPr lang="en-US" dirty="0"/>
          </a:p>
        </p:txBody>
      </p:sp>
      <p:sp>
        <p:nvSpPr>
          <p:cNvPr id="5" name="TextBox 4">
            <a:extLst>
              <a:ext uri="{FF2B5EF4-FFF2-40B4-BE49-F238E27FC236}">
                <a16:creationId xmlns:a16="http://schemas.microsoft.com/office/drawing/2014/main" id="{325D322E-822E-4769-B73D-493D46C2D652}"/>
              </a:ext>
            </a:extLst>
          </p:cNvPr>
          <p:cNvSpPr txBox="1"/>
          <p:nvPr/>
        </p:nvSpPr>
        <p:spPr>
          <a:xfrm>
            <a:off x="3788723" y="5345966"/>
            <a:ext cx="4614554" cy="83099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400" dirty="0">
                <a:latin typeface="Consolas" panose="020B0609020204030204" pitchFamily="49" charset="0"/>
              </a:rPr>
              <a:t>double x = 8.83;</a:t>
            </a:r>
          </a:p>
          <a:p>
            <a:r>
              <a:rPr lang="en-US" sz="2400" dirty="0">
                <a:latin typeface="Consolas" panose="020B0609020204030204" pitchFamily="49" charset="0"/>
              </a:rPr>
              <a:t>int </a:t>
            </a:r>
            <a:r>
              <a:rPr lang="en-US" sz="2400" dirty="0" err="1">
                <a:latin typeface="Consolas" panose="020B0609020204030204" pitchFamily="49" charset="0"/>
              </a:rPr>
              <a:t>xInt</a:t>
            </a:r>
            <a:r>
              <a:rPr lang="en-US" sz="2400" dirty="0">
                <a:latin typeface="Consolas" panose="020B0609020204030204" pitchFamily="49" charset="0"/>
              </a:rPr>
              <a:t> = (int) x;</a:t>
            </a:r>
          </a:p>
        </p:txBody>
      </p:sp>
    </p:spTree>
    <p:extLst>
      <p:ext uri="{BB962C8B-B14F-4D97-AF65-F5344CB8AC3E}">
        <p14:creationId xmlns:p14="http://schemas.microsoft.com/office/powerpoint/2010/main" val="2932148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C09C9-E759-17B4-B274-316B210BD560}"/>
              </a:ext>
            </a:extLst>
          </p:cNvPr>
          <p:cNvSpPr>
            <a:spLocks noGrp="1"/>
          </p:cNvSpPr>
          <p:nvPr>
            <p:ph type="title"/>
          </p:nvPr>
        </p:nvSpPr>
        <p:spPr/>
        <p:txBody>
          <a:bodyPr/>
          <a:lstStyle/>
          <a:p>
            <a:r>
              <a:rPr lang="en-US" dirty="0"/>
              <a:t>New: Manipulating Variables</a:t>
            </a:r>
          </a:p>
        </p:txBody>
      </p:sp>
      <p:sp>
        <p:nvSpPr>
          <p:cNvPr id="7" name="Google Shape;101;p22">
            <a:extLst>
              <a:ext uri="{FF2B5EF4-FFF2-40B4-BE49-F238E27FC236}">
                <a16:creationId xmlns:a16="http://schemas.microsoft.com/office/drawing/2014/main" id="{886B4FA2-5D40-8AAC-BC31-CECE71A967C1}"/>
              </a:ext>
            </a:extLst>
          </p:cNvPr>
          <p:cNvSpPr txBox="1">
            <a:spLocks noGrp="1"/>
          </p:cNvSpPr>
          <p:nvPr>
            <p:ph type="body" idx="1"/>
          </p:nvPr>
        </p:nvSpPr>
        <p:spPr>
          <a:xfrm>
            <a:off x="838200" y="1219201"/>
            <a:ext cx="9810750" cy="4891514"/>
          </a:xfrm>
          <a:prstGeom prst="rect">
            <a:avLst/>
          </a:prstGeom>
          <a:noFill/>
          <a:ln>
            <a:noFill/>
          </a:ln>
        </p:spPr>
        <p:txBody>
          <a:bodyPr spcFirstLastPara="1" wrap="square" lIns="91425" tIns="45700" rIns="91425" bIns="45700" anchor="t" anchorCtr="0">
            <a:normAutofit/>
          </a:bodyPr>
          <a:lstStyle/>
          <a:p>
            <a:pPr marL="114300" lvl="0" indent="0" algn="l" rtl="0">
              <a:lnSpc>
                <a:spcPct val="90000"/>
              </a:lnSpc>
              <a:spcBef>
                <a:spcPts val="1000"/>
              </a:spcBef>
              <a:spcAft>
                <a:spcPts val="0"/>
              </a:spcAft>
              <a:buSzPts val="1800"/>
              <a:buNone/>
            </a:pPr>
            <a:r>
              <a:rPr lang="en-US" sz="3200" dirty="0"/>
              <a:t>They’re made to be manipulated, modified, and re-used!</a:t>
            </a:r>
            <a:br>
              <a:rPr lang="en-US" sz="3200" dirty="0"/>
            </a:br>
            <a:br>
              <a:rPr lang="en-US" sz="3200" dirty="0"/>
            </a:br>
            <a:endParaRPr sz="3200" dirty="0"/>
          </a:p>
          <a:p>
            <a:pPr marL="571500" lvl="1" indent="0" algn="l" rtl="0">
              <a:lnSpc>
                <a:spcPct val="90000"/>
              </a:lnSpc>
              <a:spcBef>
                <a:spcPts val="500"/>
              </a:spcBef>
              <a:spcAft>
                <a:spcPts val="0"/>
              </a:spcAft>
              <a:buSzPts val="1800"/>
              <a:buNone/>
            </a:pPr>
            <a:r>
              <a:rPr lang="en-US" sz="2800" dirty="0">
                <a:solidFill>
                  <a:srgbClr val="46008D"/>
                </a:solidFill>
                <a:latin typeface="Consolas"/>
                <a:ea typeface="Consolas"/>
                <a:cs typeface="Consolas"/>
                <a:sym typeface="Consolas"/>
              </a:rPr>
              <a:t>int</a:t>
            </a:r>
            <a:r>
              <a:rPr lang="en-US" sz="2800" dirty="0">
                <a:latin typeface="Consolas"/>
                <a:ea typeface="Consolas"/>
                <a:cs typeface="Consolas"/>
                <a:sym typeface="Consolas"/>
              </a:rPr>
              <a:t> </a:t>
            </a:r>
            <a:r>
              <a:rPr lang="en-US" sz="2800" dirty="0" err="1">
                <a:latin typeface="Consolas"/>
                <a:ea typeface="Consolas"/>
                <a:cs typeface="Consolas"/>
                <a:sym typeface="Consolas"/>
              </a:rPr>
              <a:t>myFavoriteNumber</a:t>
            </a:r>
            <a:r>
              <a:rPr lang="en-US" sz="2800" dirty="0">
                <a:latin typeface="Consolas"/>
                <a:ea typeface="Consolas"/>
                <a:cs typeface="Consolas"/>
                <a:sym typeface="Consolas"/>
              </a:rPr>
              <a:t> = </a:t>
            </a:r>
            <a:r>
              <a:rPr lang="en-US" sz="2800" dirty="0">
                <a:solidFill>
                  <a:srgbClr val="FF9300"/>
                </a:solidFill>
                <a:latin typeface="Consolas"/>
                <a:ea typeface="Consolas"/>
                <a:cs typeface="Consolas"/>
                <a:sym typeface="Consolas"/>
              </a:rPr>
              <a:t>7</a:t>
            </a:r>
            <a:r>
              <a:rPr lang="en-US" sz="2800" dirty="0">
                <a:latin typeface="Consolas"/>
                <a:ea typeface="Consolas"/>
                <a:cs typeface="Consolas"/>
                <a:sym typeface="Consolas"/>
              </a:rPr>
              <a:t>;</a:t>
            </a:r>
            <a:endParaRPr dirty="0"/>
          </a:p>
          <a:p>
            <a:pPr marL="571500" lvl="1" indent="0" algn="l" rtl="0">
              <a:lnSpc>
                <a:spcPct val="90000"/>
              </a:lnSpc>
              <a:spcBef>
                <a:spcPts val="500"/>
              </a:spcBef>
              <a:spcAft>
                <a:spcPts val="0"/>
              </a:spcAft>
              <a:buSzPts val="1800"/>
              <a:buNone/>
            </a:pPr>
            <a:r>
              <a:rPr lang="en-US" sz="2800" dirty="0">
                <a:solidFill>
                  <a:srgbClr val="46008D"/>
                </a:solidFill>
                <a:latin typeface="Consolas"/>
                <a:ea typeface="Consolas"/>
                <a:cs typeface="Consolas"/>
                <a:sym typeface="Consolas"/>
              </a:rPr>
              <a:t>int</a:t>
            </a:r>
            <a:r>
              <a:rPr lang="en-US" sz="2800" dirty="0">
                <a:latin typeface="Consolas"/>
                <a:ea typeface="Consolas"/>
                <a:cs typeface="Consolas"/>
                <a:sym typeface="Consolas"/>
              </a:rPr>
              <a:t> </a:t>
            </a:r>
            <a:r>
              <a:rPr lang="en-US" dirty="0" err="1">
                <a:latin typeface="Consolas"/>
                <a:ea typeface="Consolas"/>
                <a:cs typeface="Consolas"/>
                <a:sym typeface="Consolas"/>
              </a:rPr>
              <a:t>triple</a:t>
            </a:r>
            <a:r>
              <a:rPr lang="en-US" sz="2800" dirty="0" err="1">
                <a:latin typeface="Consolas"/>
                <a:ea typeface="Consolas"/>
                <a:cs typeface="Consolas"/>
                <a:sym typeface="Consolas"/>
              </a:rPr>
              <a:t>FavNum</a:t>
            </a:r>
            <a:r>
              <a:rPr lang="en-US" sz="2800" dirty="0">
                <a:latin typeface="Consolas"/>
                <a:ea typeface="Consolas"/>
                <a:cs typeface="Consolas"/>
                <a:sym typeface="Consolas"/>
              </a:rPr>
              <a:t> = </a:t>
            </a:r>
            <a:r>
              <a:rPr lang="en-US" sz="2800" dirty="0" err="1">
                <a:latin typeface="Consolas"/>
                <a:ea typeface="Consolas"/>
                <a:cs typeface="Consolas"/>
                <a:sym typeface="Consolas"/>
              </a:rPr>
              <a:t>myFavoriteNumber</a:t>
            </a:r>
            <a:r>
              <a:rPr lang="en-US" sz="2800" dirty="0">
                <a:latin typeface="Consolas"/>
                <a:ea typeface="Consolas"/>
                <a:cs typeface="Consolas"/>
                <a:sym typeface="Consolas"/>
              </a:rPr>
              <a:t> * </a:t>
            </a:r>
            <a:r>
              <a:rPr lang="en-US" sz="2800" dirty="0">
                <a:solidFill>
                  <a:srgbClr val="FF9300"/>
                </a:solidFill>
                <a:latin typeface="Consolas"/>
                <a:ea typeface="Consolas"/>
                <a:cs typeface="Consolas"/>
                <a:sym typeface="Consolas"/>
              </a:rPr>
              <a:t>3</a:t>
            </a:r>
            <a:r>
              <a:rPr lang="en-US" sz="2800" dirty="0">
                <a:latin typeface="Consolas"/>
                <a:ea typeface="Consolas"/>
                <a:cs typeface="Consolas"/>
                <a:sym typeface="Consolas"/>
              </a:rPr>
              <a:t>; </a:t>
            </a:r>
            <a:endParaRPr dirty="0"/>
          </a:p>
          <a:p>
            <a:pPr marL="571500" lvl="1" indent="0" algn="l" rtl="0">
              <a:lnSpc>
                <a:spcPct val="90000"/>
              </a:lnSpc>
              <a:spcBef>
                <a:spcPts val="500"/>
              </a:spcBef>
              <a:spcAft>
                <a:spcPts val="0"/>
              </a:spcAft>
              <a:buSzPts val="1800"/>
              <a:buNone/>
            </a:pPr>
            <a:r>
              <a:rPr lang="en-US" sz="2800" dirty="0" err="1">
                <a:latin typeface="Consolas"/>
                <a:ea typeface="Consolas"/>
                <a:cs typeface="Consolas"/>
                <a:sym typeface="Consolas"/>
              </a:rPr>
              <a:t>myFavoriteNumber</a:t>
            </a:r>
            <a:r>
              <a:rPr lang="en-US" sz="2800" dirty="0">
                <a:latin typeface="Consolas"/>
                <a:ea typeface="Consolas"/>
                <a:cs typeface="Consolas"/>
                <a:sym typeface="Consolas"/>
              </a:rPr>
              <a:t> = </a:t>
            </a:r>
            <a:r>
              <a:rPr lang="en-US" sz="2800" dirty="0" err="1">
                <a:latin typeface="Consolas"/>
                <a:ea typeface="Consolas"/>
                <a:cs typeface="Consolas"/>
                <a:sym typeface="Consolas"/>
              </a:rPr>
              <a:t>myFavoriteNumber</a:t>
            </a:r>
            <a:r>
              <a:rPr lang="en-US" sz="2800" dirty="0">
                <a:latin typeface="Consolas"/>
                <a:ea typeface="Consolas"/>
                <a:cs typeface="Consolas"/>
                <a:sym typeface="Consolas"/>
              </a:rPr>
              <a:t> + </a:t>
            </a:r>
            <a:r>
              <a:rPr lang="en-US" sz="2800" dirty="0">
                <a:solidFill>
                  <a:srgbClr val="FF9300"/>
                </a:solidFill>
                <a:latin typeface="Consolas"/>
                <a:ea typeface="Consolas"/>
                <a:cs typeface="Consolas"/>
                <a:sym typeface="Consolas"/>
              </a:rPr>
              <a:t>3</a:t>
            </a:r>
            <a:r>
              <a:rPr lang="en-US" sz="2800" dirty="0">
                <a:latin typeface="Consolas"/>
                <a:ea typeface="Consolas"/>
                <a:cs typeface="Consolas"/>
                <a:sym typeface="Consolas"/>
              </a:rPr>
              <a:t>;</a:t>
            </a:r>
            <a:endParaRPr dirty="0"/>
          </a:p>
          <a:p>
            <a:pPr marL="114300" lvl="0" indent="0" algn="l" rtl="0">
              <a:lnSpc>
                <a:spcPct val="90000"/>
              </a:lnSpc>
              <a:spcBef>
                <a:spcPts val="1000"/>
              </a:spcBef>
              <a:spcAft>
                <a:spcPts val="0"/>
              </a:spcAft>
              <a:buSzPts val="1800"/>
              <a:buNone/>
            </a:pPr>
            <a:endParaRPr sz="3000" dirty="0"/>
          </a:p>
        </p:txBody>
      </p:sp>
      <p:sp>
        <p:nvSpPr>
          <p:cNvPr id="4" name="Slide Number Placeholder 3">
            <a:extLst>
              <a:ext uri="{FF2B5EF4-FFF2-40B4-BE49-F238E27FC236}">
                <a16:creationId xmlns:a16="http://schemas.microsoft.com/office/drawing/2014/main" id="{B493350E-71E1-A051-A943-E58507DBC09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11</a:t>
            </a:fld>
            <a:endParaRPr lang="en-US" dirty="0"/>
          </a:p>
        </p:txBody>
      </p:sp>
      <p:sp>
        <p:nvSpPr>
          <p:cNvPr id="6" name="TextBox 5">
            <a:extLst>
              <a:ext uri="{FF2B5EF4-FFF2-40B4-BE49-F238E27FC236}">
                <a16:creationId xmlns:a16="http://schemas.microsoft.com/office/drawing/2014/main" id="{FE551FBC-3D38-461E-5882-F391C3849F45}"/>
              </a:ext>
            </a:extLst>
          </p:cNvPr>
          <p:cNvSpPr txBox="1"/>
          <p:nvPr/>
        </p:nvSpPr>
        <p:spPr>
          <a:xfrm>
            <a:off x="4585303" y="4643930"/>
            <a:ext cx="5385381" cy="646331"/>
          </a:xfrm>
          <a:prstGeom prst="rect">
            <a:avLst/>
          </a:prstGeom>
          <a:noFill/>
        </p:spPr>
        <p:txBody>
          <a:bodyPr wrap="square" rtlCol="0">
            <a:spAutoFit/>
          </a:bodyPr>
          <a:lstStyle/>
          <a:p>
            <a:r>
              <a:rPr lang="en-US" sz="1800" b="1" dirty="0">
                <a:solidFill>
                  <a:schemeClr val="accent4"/>
                </a:solidFill>
                <a:latin typeface="Calibri" panose="020F0502020204030204" pitchFamily="34" charset="0"/>
                <a:cs typeface="Calibri" panose="020F0502020204030204" pitchFamily="34" charset="0"/>
              </a:rPr>
              <a:t>Note!</a:t>
            </a:r>
            <a:r>
              <a:rPr lang="en-US" sz="1800" dirty="0">
                <a:solidFill>
                  <a:schemeClr val="accent4"/>
                </a:solidFill>
                <a:latin typeface="Calibri" panose="020F0502020204030204" pitchFamily="34" charset="0"/>
                <a:cs typeface="Calibri" panose="020F0502020204030204" pitchFamily="34" charset="0"/>
              </a:rPr>
              <a:t> </a:t>
            </a:r>
            <a:r>
              <a:rPr lang="en-US" sz="1800" dirty="0">
                <a:latin typeface="Calibri" panose="020F0502020204030204" pitchFamily="34" charset="0"/>
                <a:cs typeface="Calibri" panose="020F0502020204030204" pitchFamily="34" charset="0"/>
              </a:rPr>
              <a:t>This doesn’t really make any mathematical sense. That’s because in Java, = is </a:t>
            </a:r>
            <a:r>
              <a:rPr lang="en-US" sz="1800" i="1" dirty="0">
                <a:latin typeface="Calibri" panose="020F0502020204030204" pitchFamily="34" charset="0"/>
                <a:cs typeface="Calibri" panose="020F0502020204030204" pitchFamily="34" charset="0"/>
              </a:rPr>
              <a:t>assignment</a:t>
            </a:r>
            <a:r>
              <a:rPr lang="en-US" sz="1800" dirty="0">
                <a:latin typeface="Calibri" panose="020F0502020204030204" pitchFamily="34" charset="0"/>
                <a:cs typeface="Calibri" panose="020F0502020204030204" pitchFamily="34" charset="0"/>
              </a:rPr>
              <a:t>, not equality!</a:t>
            </a:r>
          </a:p>
        </p:txBody>
      </p:sp>
      <p:grpSp>
        <p:nvGrpSpPr>
          <p:cNvPr id="5" name="Group 4" descr="Yellow rectangular outline with a yellow arrow pointing up towards the line “myFavoriteNumber = myFavoriteNumber + 3”">
            <a:extLst>
              <a:ext uri="{FF2B5EF4-FFF2-40B4-BE49-F238E27FC236}">
                <a16:creationId xmlns:a16="http://schemas.microsoft.com/office/drawing/2014/main" id="{618ADB2D-ABF0-2EFB-AEC9-59AB0B5968C5}"/>
              </a:ext>
            </a:extLst>
          </p:cNvPr>
          <p:cNvGrpSpPr/>
          <p:nvPr/>
        </p:nvGrpSpPr>
        <p:grpSpPr>
          <a:xfrm>
            <a:off x="4465687" y="4165046"/>
            <a:ext cx="5624614" cy="1210556"/>
            <a:chOff x="4465687" y="4165046"/>
            <a:chExt cx="5624614" cy="1210556"/>
          </a:xfrm>
        </p:grpSpPr>
        <p:sp>
          <p:nvSpPr>
            <p:cNvPr id="3" name="Rounded Rectangle 2">
              <a:extLst>
                <a:ext uri="{FF2B5EF4-FFF2-40B4-BE49-F238E27FC236}">
                  <a16:creationId xmlns:a16="http://schemas.microsoft.com/office/drawing/2014/main" id="{0AB4DC07-31CC-CDE7-F256-022EE161F59F}"/>
                </a:ext>
              </a:extLst>
            </p:cNvPr>
            <p:cNvSpPr/>
            <p:nvPr/>
          </p:nvSpPr>
          <p:spPr>
            <a:xfrm>
              <a:off x="4465687" y="4558590"/>
              <a:ext cx="5624614" cy="817012"/>
            </a:xfrm>
            <a:prstGeom prst="roundRect">
              <a:avLst/>
            </a:prstGeom>
            <a:no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Up Arrow 9">
              <a:extLst>
                <a:ext uri="{FF2B5EF4-FFF2-40B4-BE49-F238E27FC236}">
                  <a16:creationId xmlns:a16="http://schemas.microsoft.com/office/drawing/2014/main" id="{5FCAF6D5-8C1B-DFE7-9522-157DB66F8481}"/>
                </a:ext>
              </a:extLst>
            </p:cNvPr>
            <p:cNvSpPr/>
            <p:nvPr/>
          </p:nvSpPr>
          <p:spPr>
            <a:xfrm>
              <a:off x="7182300" y="4165046"/>
              <a:ext cx="191386" cy="233916"/>
            </a:xfrm>
            <a:prstGeom prst="upArrow">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27072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8EAC9-8A3D-A8EC-D125-109E963331DB}"/>
              </a:ext>
            </a:extLst>
          </p:cNvPr>
          <p:cNvSpPr>
            <a:spLocks noGrp="1"/>
          </p:cNvSpPr>
          <p:nvPr>
            <p:ph type="title"/>
          </p:nvPr>
        </p:nvSpPr>
        <p:spPr/>
        <p:txBody>
          <a:bodyPr/>
          <a:lstStyle/>
          <a:p>
            <a:r>
              <a:rPr lang="en-US" dirty="0"/>
              <a:t>New Operator: </a:t>
            </a:r>
            <a:r>
              <a:rPr lang="en-US" dirty="0">
                <a:solidFill>
                  <a:schemeClr val="accent6"/>
                </a:solidFill>
                <a:latin typeface="Consolas" panose="020B0609020204030204" pitchFamily="49" charset="0"/>
                <a:cs typeface="Consolas" panose="020B0609020204030204" pitchFamily="49" charset="0"/>
              </a:rPr>
              <a:t>+=</a:t>
            </a:r>
          </a:p>
        </p:txBody>
      </p:sp>
      <p:sp>
        <p:nvSpPr>
          <p:cNvPr id="3" name="Text Placeholder 2">
            <a:extLst>
              <a:ext uri="{FF2B5EF4-FFF2-40B4-BE49-F238E27FC236}">
                <a16:creationId xmlns:a16="http://schemas.microsoft.com/office/drawing/2014/main" id="{47046329-A262-D6A2-F7BD-CD77029CBE2A}"/>
              </a:ext>
            </a:extLst>
          </p:cNvPr>
          <p:cNvSpPr>
            <a:spLocks noGrp="1"/>
          </p:cNvSpPr>
          <p:nvPr>
            <p:ph type="body" idx="1"/>
          </p:nvPr>
        </p:nvSpPr>
        <p:spPr/>
        <p:txBody>
          <a:bodyPr/>
          <a:lstStyle/>
          <a:p>
            <a:pPr marL="114300" indent="0">
              <a:buNone/>
            </a:pPr>
            <a:r>
              <a:rPr lang="en-US" dirty="0" err="1">
                <a:solidFill>
                  <a:srgbClr val="000000"/>
                </a:solidFill>
                <a:latin typeface="Consolas" panose="020B0609020204030204" pitchFamily="49" charset="0"/>
              </a:rPr>
              <a:t>myFavoriteNumber</a:t>
            </a:r>
            <a:r>
              <a:rPr lang="en-US" dirty="0">
                <a:solidFill>
                  <a:srgbClr val="000000"/>
                </a:solidFill>
                <a:latin typeface="Consolas" panose="020B0609020204030204" pitchFamily="49" charset="0"/>
              </a:rPr>
              <a:t> = </a:t>
            </a:r>
            <a:r>
              <a:rPr lang="en-US" dirty="0" err="1">
                <a:solidFill>
                  <a:srgbClr val="000000"/>
                </a:solidFill>
                <a:latin typeface="Consolas" panose="020B0609020204030204" pitchFamily="49" charset="0"/>
              </a:rPr>
              <a:t>myFavoriteNumber</a:t>
            </a:r>
            <a:r>
              <a:rPr lang="en-US" dirty="0">
                <a:solidFill>
                  <a:srgbClr val="000000"/>
                </a:solidFill>
                <a:latin typeface="Consolas" panose="020B0609020204030204" pitchFamily="49" charset="0"/>
              </a:rPr>
              <a:t> + </a:t>
            </a:r>
            <a:r>
              <a:rPr lang="en-US" dirty="0">
                <a:solidFill>
                  <a:srgbClr val="098658"/>
                </a:solidFill>
                <a:latin typeface="Consolas" panose="020B0609020204030204" pitchFamily="49" charset="0"/>
              </a:rPr>
              <a:t>3</a:t>
            </a:r>
            <a:r>
              <a:rPr lang="en-US" dirty="0">
                <a:solidFill>
                  <a:srgbClr val="000000"/>
                </a:solidFill>
                <a:latin typeface="Consolas" panose="020B0609020204030204" pitchFamily="49" charset="0"/>
              </a:rPr>
              <a:t>;</a:t>
            </a:r>
            <a:endParaRPr lang="en-US" dirty="0"/>
          </a:p>
          <a:p>
            <a:pPr marL="114300" indent="0">
              <a:buNone/>
            </a:pPr>
            <a:endParaRPr lang="en-US" dirty="0"/>
          </a:p>
          <a:p>
            <a:pPr marL="114300" indent="0">
              <a:buNone/>
            </a:pPr>
            <a:r>
              <a:rPr lang="en-US" dirty="0"/>
              <a:t>This pattern is so common, we have a shorthand for it!</a:t>
            </a:r>
          </a:p>
          <a:p>
            <a:pPr marL="114300" indent="0">
              <a:buNone/>
            </a:pPr>
            <a:endParaRPr lang="en-US" dirty="0"/>
          </a:p>
          <a:p>
            <a:pPr marL="114300" indent="0">
              <a:buNone/>
            </a:pPr>
            <a:r>
              <a:rPr lang="en-US" dirty="0" err="1">
                <a:solidFill>
                  <a:srgbClr val="000000"/>
                </a:solidFill>
                <a:latin typeface="Consolas" panose="020B0609020204030204" pitchFamily="49" charset="0"/>
              </a:rPr>
              <a:t>myFavoriteNumber</a:t>
            </a:r>
            <a:r>
              <a:rPr lang="en-US" dirty="0">
                <a:solidFill>
                  <a:srgbClr val="000000"/>
                </a:solidFill>
                <a:latin typeface="Consolas" panose="020B0609020204030204" pitchFamily="49" charset="0"/>
              </a:rPr>
              <a:t> += </a:t>
            </a:r>
            <a:r>
              <a:rPr lang="en-US" dirty="0">
                <a:solidFill>
                  <a:srgbClr val="098658"/>
                </a:solidFill>
                <a:latin typeface="Consolas" panose="020B0609020204030204" pitchFamily="49" charset="0"/>
              </a:rPr>
              <a:t>3</a:t>
            </a:r>
            <a:r>
              <a:rPr lang="en-US" dirty="0">
                <a:solidFill>
                  <a:srgbClr val="000000"/>
                </a:solidFill>
                <a:latin typeface="Consolas" panose="020B0609020204030204" pitchFamily="49" charset="0"/>
              </a:rPr>
              <a:t>;</a:t>
            </a:r>
          </a:p>
          <a:p>
            <a:pPr marL="114300" indent="0">
              <a:buNone/>
            </a:pPr>
            <a:endParaRPr lang="en-US" dirty="0">
              <a:solidFill>
                <a:srgbClr val="000000"/>
              </a:solidFill>
              <a:latin typeface="Consolas" panose="020B0609020204030204" pitchFamily="49" charset="0"/>
            </a:endParaRPr>
          </a:p>
          <a:p>
            <a:pPr marL="114300" indent="0">
              <a:buNone/>
            </a:pPr>
            <a:r>
              <a:rPr lang="en-US" dirty="0"/>
              <a:t>This works for both numeric addition and string concatenation!</a:t>
            </a:r>
          </a:p>
        </p:txBody>
      </p:sp>
      <p:sp>
        <p:nvSpPr>
          <p:cNvPr id="4" name="Slide Number Placeholder 3">
            <a:extLst>
              <a:ext uri="{FF2B5EF4-FFF2-40B4-BE49-F238E27FC236}">
                <a16:creationId xmlns:a16="http://schemas.microsoft.com/office/drawing/2014/main" id="{8FB80ED7-BD07-7E14-ACD8-DECC5DFA8B2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12</a:t>
            </a:fld>
            <a:endParaRPr lang="en-US" dirty="0"/>
          </a:p>
        </p:txBody>
      </p:sp>
    </p:spTree>
    <p:extLst>
      <p:ext uri="{BB962C8B-B14F-4D97-AF65-F5344CB8AC3E}">
        <p14:creationId xmlns:p14="http://schemas.microsoft.com/office/powerpoint/2010/main" val="1304966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3EE7F9-8044-5F72-F4CF-9D455AF10C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E12F0C-C8BB-F068-751A-A576CF8BF844}"/>
              </a:ext>
            </a:extLst>
          </p:cNvPr>
          <p:cNvSpPr>
            <a:spLocks noGrp="1"/>
          </p:cNvSpPr>
          <p:nvPr>
            <p:ph type="title"/>
          </p:nvPr>
        </p:nvSpPr>
        <p:spPr/>
        <p:txBody>
          <a:bodyPr/>
          <a:lstStyle/>
          <a:p>
            <a:r>
              <a:rPr lang="en-US" dirty="0"/>
              <a:t>More Shorthand Operators</a:t>
            </a:r>
          </a:p>
        </p:txBody>
      </p:sp>
      <p:sp>
        <p:nvSpPr>
          <p:cNvPr id="3" name="Text Placeholder 2">
            <a:extLst>
              <a:ext uri="{FF2B5EF4-FFF2-40B4-BE49-F238E27FC236}">
                <a16:creationId xmlns:a16="http://schemas.microsoft.com/office/drawing/2014/main" id="{4CFA1417-FFC9-01EB-A619-26A41AD5CEBB}"/>
              </a:ext>
            </a:extLst>
          </p:cNvPr>
          <p:cNvSpPr>
            <a:spLocks noGrp="1"/>
          </p:cNvSpPr>
          <p:nvPr>
            <p:ph type="body" idx="1"/>
          </p:nvPr>
        </p:nvSpPr>
        <p:spPr/>
        <p:txBody>
          <a:bodyPr/>
          <a:lstStyle/>
          <a:p>
            <a:pPr marL="114300" indent="0">
              <a:buNone/>
            </a:pPr>
            <a:r>
              <a:rPr lang="en-US" dirty="0"/>
              <a:t>The </a:t>
            </a:r>
            <a:r>
              <a:rPr lang="en-US" dirty="0" err="1"/>
              <a:t>shorthands</a:t>
            </a:r>
            <a:r>
              <a:rPr lang="en-US" dirty="0"/>
              <a:t> </a:t>
            </a:r>
            <a:r>
              <a:rPr lang="en-US" dirty="0">
                <a:solidFill>
                  <a:srgbClr val="008080"/>
                </a:solidFill>
                <a:latin typeface="Consolas" panose="020B0609020204030204" pitchFamily="49" charset="0"/>
              </a:rPr>
              <a:t>-=</a:t>
            </a:r>
            <a:r>
              <a:rPr lang="en-US" dirty="0"/>
              <a:t>, </a:t>
            </a:r>
            <a:r>
              <a:rPr lang="en-US" dirty="0">
                <a:solidFill>
                  <a:srgbClr val="008080"/>
                </a:solidFill>
                <a:latin typeface="Consolas" panose="020B0609020204030204" pitchFamily="49" charset="0"/>
              </a:rPr>
              <a:t>*=</a:t>
            </a:r>
            <a:r>
              <a:rPr lang="en-US" dirty="0"/>
              <a:t>, </a:t>
            </a:r>
            <a:r>
              <a:rPr lang="en-US" dirty="0">
                <a:solidFill>
                  <a:srgbClr val="008080"/>
                </a:solidFill>
                <a:latin typeface="Consolas" panose="020B0609020204030204" pitchFamily="49" charset="0"/>
              </a:rPr>
              <a:t>/=</a:t>
            </a:r>
            <a:r>
              <a:rPr lang="en-US" dirty="0"/>
              <a:t>, and </a:t>
            </a:r>
            <a:r>
              <a:rPr lang="en-US" dirty="0">
                <a:solidFill>
                  <a:srgbClr val="008080"/>
                </a:solidFill>
                <a:latin typeface="Consolas" panose="020B0609020204030204" pitchFamily="49" charset="0"/>
              </a:rPr>
              <a:t>%= </a:t>
            </a:r>
            <a:r>
              <a:rPr lang="en-US" dirty="0"/>
              <a:t>exist too! </a:t>
            </a:r>
          </a:p>
          <a:p>
            <a:pPr marL="114300" indent="0">
              <a:buNone/>
            </a:pPr>
            <a:endParaRPr lang="en-US" dirty="0"/>
          </a:p>
          <a:p>
            <a:pPr marL="114300" indent="0">
              <a:buNone/>
            </a:pPr>
            <a:r>
              <a:rPr lang="en-US" dirty="0" err="1">
                <a:solidFill>
                  <a:srgbClr val="000000"/>
                </a:solidFill>
                <a:latin typeface="Consolas" panose="020B0609020204030204" pitchFamily="49" charset="0"/>
              </a:rPr>
              <a:t>myFavoriteNumber</a:t>
            </a:r>
            <a:r>
              <a:rPr lang="en-US" dirty="0">
                <a:solidFill>
                  <a:srgbClr val="000000"/>
                </a:solidFill>
                <a:latin typeface="Consolas" panose="020B0609020204030204" pitchFamily="49" charset="0"/>
              </a:rPr>
              <a:t> /= </a:t>
            </a:r>
            <a:r>
              <a:rPr lang="en-US" dirty="0">
                <a:solidFill>
                  <a:srgbClr val="098658"/>
                </a:solidFill>
                <a:latin typeface="Consolas" panose="020B0609020204030204" pitchFamily="49" charset="0"/>
              </a:rPr>
              <a:t>3</a:t>
            </a:r>
            <a:r>
              <a:rPr lang="en-US" dirty="0">
                <a:solidFill>
                  <a:srgbClr val="000000"/>
                </a:solidFill>
                <a:latin typeface="Consolas" panose="020B0609020204030204" pitchFamily="49" charset="0"/>
              </a:rPr>
              <a:t>;</a:t>
            </a:r>
          </a:p>
          <a:p>
            <a:pPr marL="114300" indent="0">
              <a:buNone/>
            </a:pPr>
            <a:endParaRPr lang="en-US" dirty="0">
              <a:solidFill>
                <a:schemeClr val="tx1"/>
              </a:solidFill>
              <a:latin typeface="Calibri" panose="020F0502020204030204" pitchFamily="34" charset="0"/>
              <a:cs typeface="Calibri" panose="020F0502020204030204" pitchFamily="34" charset="0"/>
            </a:endParaRPr>
          </a:p>
          <a:p>
            <a:pPr marL="114300" indent="0">
              <a:buNone/>
            </a:pPr>
            <a:r>
              <a:rPr lang="en-US" sz="2800" dirty="0"/>
              <a:t>Should this work for integers? Doubles? Strings?</a:t>
            </a:r>
            <a:endParaRPr lang="en-US" sz="2800" dirty="0">
              <a:solidFill>
                <a:schemeClr val="tx1"/>
              </a:solidFill>
              <a:latin typeface="Consolas" panose="020B0609020204030204" pitchFamily="49" charset="0"/>
              <a:cs typeface="Calibri" panose="020F0502020204030204" pitchFamily="34" charset="0"/>
            </a:endParaRPr>
          </a:p>
        </p:txBody>
      </p:sp>
      <p:sp>
        <p:nvSpPr>
          <p:cNvPr id="4" name="Slide Number Placeholder 3">
            <a:extLst>
              <a:ext uri="{FF2B5EF4-FFF2-40B4-BE49-F238E27FC236}">
                <a16:creationId xmlns:a16="http://schemas.microsoft.com/office/drawing/2014/main" id="{B497CAA0-034D-7D17-1605-55F69851640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13</a:t>
            </a:fld>
            <a:endParaRPr lang="en-US" dirty="0"/>
          </a:p>
        </p:txBody>
      </p:sp>
    </p:spTree>
    <p:extLst>
      <p:ext uri="{BB962C8B-B14F-4D97-AF65-F5344CB8AC3E}">
        <p14:creationId xmlns:p14="http://schemas.microsoft.com/office/powerpoint/2010/main" val="10530633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35D8E1-3588-97B6-6CBD-2649B6813B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746DC4-CFEE-62B9-AC61-3C59F2C95EC4}"/>
              </a:ext>
            </a:extLst>
          </p:cNvPr>
          <p:cNvSpPr>
            <a:spLocks noGrp="1"/>
          </p:cNvSpPr>
          <p:nvPr>
            <p:ph type="title"/>
          </p:nvPr>
        </p:nvSpPr>
        <p:spPr/>
        <p:txBody>
          <a:bodyPr/>
          <a:lstStyle/>
          <a:p>
            <a:r>
              <a:rPr lang="en-US" dirty="0"/>
              <a:t>Even Shorter </a:t>
            </a:r>
            <a:r>
              <a:rPr lang="en-US" dirty="0" err="1"/>
              <a:t>Shorthands</a:t>
            </a:r>
            <a:endParaRPr lang="en-US" dirty="0"/>
          </a:p>
        </p:txBody>
      </p:sp>
      <p:sp>
        <p:nvSpPr>
          <p:cNvPr id="3" name="Text Placeholder 2">
            <a:extLst>
              <a:ext uri="{FF2B5EF4-FFF2-40B4-BE49-F238E27FC236}">
                <a16:creationId xmlns:a16="http://schemas.microsoft.com/office/drawing/2014/main" id="{CA2D1126-B4D0-1461-EBF3-D4F01C20A3A1}"/>
              </a:ext>
            </a:extLst>
          </p:cNvPr>
          <p:cNvSpPr>
            <a:spLocks noGrp="1"/>
          </p:cNvSpPr>
          <p:nvPr>
            <p:ph type="body" idx="1"/>
          </p:nvPr>
        </p:nvSpPr>
        <p:spPr/>
        <p:txBody>
          <a:bodyPr>
            <a:normAutofit/>
          </a:bodyPr>
          <a:lstStyle/>
          <a:p>
            <a:pPr marL="114300" indent="0">
              <a:buNone/>
            </a:pPr>
            <a:r>
              <a:rPr lang="en-US" sz="3600" dirty="0"/>
              <a:t>There are even </a:t>
            </a:r>
            <a:r>
              <a:rPr lang="en-US" sz="3600" dirty="0">
                <a:solidFill>
                  <a:schemeClr val="tx1"/>
                </a:solidFill>
                <a:latin typeface="Calibri" panose="020F0502020204030204" pitchFamily="34" charset="0"/>
                <a:cs typeface="Calibri" panose="020F0502020204030204" pitchFamily="34" charset="0"/>
              </a:rPr>
              <a:t>shorter operators for “incrementing” and “decrementing”!</a:t>
            </a:r>
          </a:p>
          <a:p>
            <a:pPr marL="114300" indent="0">
              <a:buNone/>
            </a:pPr>
            <a:endParaRPr lang="en-US" sz="2800" dirty="0">
              <a:solidFill>
                <a:schemeClr val="tx1"/>
              </a:solidFill>
              <a:latin typeface="Calibri" panose="020F0502020204030204" pitchFamily="34" charset="0"/>
              <a:cs typeface="Calibri" panose="020F0502020204030204" pitchFamily="34" charset="0"/>
            </a:endParaRPr>
          </a:p>
          <a:p>
            <a:pPr marL="114300" indent="0">
              <a:buNone/>
            </a:pPr>
            <a:r>
              <a:rPr lang="en-US" sz="2800" dirty="0" err="1">
                <a:solidFill>
                  <a:schemeClr val="tx1"/>
                </a:solidFill>
                <a:latin typeface="Consolas" panose="020B0609020204030204" pitchFamily="49" charset="0"/>
                <a:cs typeface="Calibri" panose="020F0502020204030204" pitchFamily="34" charset="0"/>
              </a:rPr>
              <a:t>myFavoriteNumber</a:t>
            </a:r>
            <a:r>
              <a:rPr lang="en-US" sz="2800" dirty="0">
                <a:solidFill>
                  <a:srgbClr val="008080"/>
                </a:solidFill>
                <a:latin typeface="Consolas" panose="020B0609020204030204" pitchFamily="49" charset="0"/>
                <a:cs typeface="Calibri" panose="020F0502020204030204" pitchFamily="34" charset="0"/>
              </a:rPr>
              <a:t>++</a:t>
            </a:r>
            <a:r>
              <a:rPr lang="en-US" sz="2800" dirty="0">
                <a:solidFill>
                  <a:schemeClr val="tx1"/>
                </a:solidFill>
                <a:latin typeface="Consolas" panose="020B0609020204030204" pitchFamily="49" charset="0"/>
                <a:cs typeface="Calibri" panose="020F0502020204030204" pitchFamily="34" charset="0"/>
              </a:rPr>
              <a:t>; // </a:t>
            </a:r>
            <a:r>
              <a:rPr lang="en-US" sz="2800" dirty="0" err="1">
                <a:solidFill>
                  <a:schemeClr val="tx1"/>
                </a:solidFill>
                <a:latin typeface="Consolas" panose="020B0609020204030204" pitchFamily="49" charset="0"/>
                <a:cs typeface="Calibri" panose="020F0502020204030204" pitchFamily="34" charset="0"/>
              </a:rPr>
              <a:t>myFavoriteNumber</a:t>
            </a:r>
            <a:r>
              <a:rPr lang="en-US" sz="2800" dirty="0">
                <a:solidFill>
                  <a:schemeClr val="tx1"/>
                </a:solidFill>
                <a:latin typeface="Consolas" panose="020B0609020204030204" pitchFamily="49" charset="0"/>
                <a:cs typeface="Calibri" panose="020F0502020204030204" pitchFamily="34" charset="0"/>
              </a:rPr>
              <a:t> += 1;</a:t>
            </a:r>
          </a:p>
          <a:p>
            <a:pPr marL="114300" indent="0">
              <a:buNone/>
            </a:pPr>
            <a:r>
              <a:rPr lang="en-US" sz="2800" dirty="0" err="1">
                <a:solidFill>
                  <a:schemeClr val="tx1"/>
                </a:solidFill>
                <a:latin typeface="Consolas" panose="020B0609020204030204" pitchFamily="49" charset="0"/>
                <a:cs typeface="Calibri" panose="020F0502020204030204" pitchFamily="34" charset="0"/>
              </a:rPr>
              <a:t>myFavoriteNumber</a:t>
            </a:r>
            <a:r>
              <a:rPr lang="en-US" sz="2800" dirty="0">
                <a:solidFill>
                  <a:srgbClr val="008080"/>
                </a:solidFill>
                <a:latin typeface="Consolas" panose="020B0609020204030204" pitchFamily="49" charset="0"/>
                <a:cs typeface="Calibri" panose="020F0502020204030204" pitchFamily="34" charset="0"/>
              </a:rPr>
              <a:t>--</a:t>
            </a:r>
            <a:r>
              <a:rPr lang="en-US" sz="2800" dirty="0">
                <a:solidFill>
                  <a:schemeClr val="tx1"/>
                </a:solidFill>
                <a:latin typeface="Consolas" panose="020B0609020204030204" pitchFamily="49" charset="0"/>
                <a:cs typeface="Calibri" panose="020F0502020204030204" pitchFamily="34" charset="0"/>
              </a:rPr>
              <a:t>; // </a:t>
            </a:r>
            <a:r>
              <a:rPr lang="en-US" sz="2800" dirty="0" err="1">
                <a:solidFill>
                  <a:schemeClr val="tx1"/>
                </a:solidFill>
                <a:latin typeface="Consolas" panose="020B0609020204030204" pitchFamily="49" charset="0"/>
                <a:cs typeface="Calibri" panose="020F0502020204030204" pitchFamily="34" charset="0"/>
              </a:rPr>
              <a:t>myFavoriteNumber</a:t>
            </a:r>
            <a:r>
              <a:rPr lang="en-US" sz="2800" dirty="0">
                <a:solidFill>
                  <a:schemeClr val="tx1"/>
                </a:solidFill>
                <a:latin typeface="Consolas" panose="020B0609020204030204" pitchFamily="49" charset="0"/>
                <a:cs typeface="Calibri" panose="020F0502020204030204" pitchFamily="34" charset="0"/>
              </a:rPr>
              <a:t> -= 1;</a:t>
            </a:r>
          </a:p>
          <a:p>
            <a:pPr marL="114300" indent="0">
              <a:buNone/>
            </a:pPr>
            <a:endParaRPr lang="en-US" sz="2800" dirty="0">
              <a:solidFill>
                <a:schemeClr val="tx1"/>
              </a:solidFill>
              <a:latin typeface="Consolas" panose="020B0609020204030204" pitchFamily="49" charset="0"/>
              <a:cs typeface="Calibri" panose="020F0502020204030204" pitchFamily="34" charset="0"/>
            </a:endParaRPr>
          </a:p>
          <a:p>
            <a:pPr marL="114300" indent="0">
              <a:buNone/>
            </a:pPr>
            <a:r>
              <a:rPr lang="en-US" sz="2800" dirty="0"/>
              <a:t>Should this work for integers? Doubles? Strings?</a:t>
            </a:r>
            <a:endParaRPr lang="en-US" sz="2800" dirty="0">
              <a:solidFill>
                <a:schemeClr val="tx1"/>
              </a:solidFill>
              <a:latin typeface="Consolas" panose="020B0609020204030204" pitchFamily="49" charset="0"/>
              <a:cs typeface="Calibri" panose="020F0502020204030204" pitchFamily="34" charset="0"/>
            </a:endParaRPr>
          </a:p>
        </p:txBody>
      </p:sp>
      <p:sp>
        <p:nvSpPr>
          <p:cNvPr id="4" name="Slide Number Placeholder 3">
            <a:extLst>
              <a:ext uri="{FF2B5EF4-FFF2-40B4-BE49-F238E27FC236}">
                <a16:creationId xmlns:a16="http://schemas.microsoft.com/office/drawing/2014/main" id="{FFAAA5A1-A94D-AC6B-C41A-AF55D47A5D3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14</a:t>
            </a:fld>
            <a:endParaRPr lang="en-US" dirty="0"/>
          </a:p>
        </p:txBody>
      </p:sp>
    </p:spTree>
    <p:extLst>
      <p:ext uri="{BB962C8B-B14F-4D97-AF65-F5344CB8AC3E}">
        <p14:creationId xmlns:p14="http://schemas.microsoft.com/office/powerpoint/2010/main" val="5233136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A333F-B749-BF1B-8113-3628B1FEB01F}"/>
              </a:ext>
            </a:extLst>
          </p:cNvPr>
          <p:cNvSpPr>
            <a:spLocks noGrp="1"/>
          </p:cNvSpPr>
          <p:nvPr>
            <p:ph type="title"/>
          </p:nvPr>
        </p:nvSpPr>
        <p:spPr>
          <a:xfrm>
            <a:off x="980439" y="-826815"/>
            <a:ext cx="10515601" cy="762636"/>
          </a:xfrm>
        </p:spPr>
        <p:txBody>
          <a:bodyPr>
            <a:normAutofit/>
          </a:bodyPr>
          <a:lstStyle/>
          <a:p>
            <a:r>
              <a:rPr kumimoji="0" lang="en-US" sz="4400" b="1" i="0" u="none" strike="noStrike" kern="0" cap="none" spc="0" normalizeH="0" baseline="0" noProof="0" dirty="0">
                <a:ln>
                  <a:noFill/>
                </a:ln>
                <a:solidFill>
                  <a:srgbClr val="000000"/>
                </a:solidFill>
                <a:effectLst/>
                <a:uLnTx/>
                <a:uFillTx/>
                <a:latin typeface="Calibri"/>
                <a:ea typeface="Calibri"/>
                <a:cs typeface="Calibri"/>
                <a:sym typeface="Calibri"/>
              </a:rPr>
              <a:t>Think Pair Share: </a:t>
            </a:r>
            <a:r>
              <a:rPr lang="en-US" dirty="0"/>
              <a:t>A, B, C Variables</a:t>
            </a:r>
            <a:r>
              <a:rPr kumimoji="0" lang="en-US" sz="4400" b="1" i="0" u="none" strike="noStrike" kern="0" cap="none" spc="0" normalizeH="0" baseline="0" noProof="0" dirty="0">
                <a:ln>
                  <a:noFill/>
                </a:ln>
                <a:solidFill>
                  <a:srgbClr val="000000"/>
                </a:solidFill>
                <a:effectLst/>
                <a:uLnTx/>
                <a:uFillTx/>
                <a:latin typeface="Calibri"/>
                <a:ea typeface="Calibri"/>
                <a:cs typeface="Calibri"/>
                <a:sym typeface="Calibri"/>
              </a:rPr>
              <a:t> (Think)</a:t>
            </a:r>
            <a:endParaRPr lang="en-US" dirty="0"/>
          </a:p>
        </p:txBody>
      </p:sp>
      <p:sp>
        <p:nvSpPr>
          <p:cNvPr id="4" name="TextBox 3">
            <a:extLst>
              <a:ext uri="{FF2B5EF4-FFF2-40B4-BE49-F238E27FC236}">
                <a16:creationId xmlns:a16="http://schemas.microsoft.com/office/drawing/2014/main" id="{3F4835EC-40BF-1DBE-3F3E-75511C7710F6}"/>
              </a:ext>
            </a:extLst>
          </p:cNvPr>
          <p:cNvSpPr txBox="1"/>
          <p:nvPr/>
        </p:nvSpPr>
        <p:spPr>
          <a:xfrm>
            <a:off x="980439" y="1988589"/>
            <a:ext cx="6871855" cy="4524315"/>
          </a:xfrm>
          <a:prstGeom prst="rect">
            <a:avLst/>
          </a:prstGeom>
          <a:noFill/>
        </p:spPr>
        <p:txBody>
          <a:bodyPr wrap="square" rtlCol="0">
            <a:spAutoFit/>
          </a:bodyPr>
          <a:lstStyle/>
          <a:p>
            <a:r>
              <a:rPr lang="en-US" sz="3200" dirty="0">
                <a:solidFill>
                  <a:schemeClr val="tx1"/>
                </a:solidFill>
                <a:latin typeface="Calibri" panose="020F0502020204030204" pitchFamily="34" charset="0"/>
                <a:cs typeface="Calibri" panose="020F0502020204030204" pitchFamily="34" charset="0"/>
              </a:rPr>
              <a:t>What values do a, b, and c hold after this code is executed?</a:t>
            </a:r>
          </a:p>
          <a:p>
            <a:endParaRPr lang="en-US" sz="3200" dirty="0">
              <a:solidFill>
                <a:srgbClr val="267F99"/>
              </a:solidFill>
              <a:latin typeface="Consolas" panose="020B0609020204030204" pitchFamily="49" charset="0"/>
            </a:endParaRPr>
          </a:p>
          <a:p>
            <a:r>
              <a:rPr lang="en-US" sz="3200" dirty="0">
                <a:solidFill>
                  <a:srgbClr val="267F99"/>
                </a:solidFill>
                <a:latin typeface="Consolas" panose="020B0609020204030204" pitchFamily="49" charset="0"/>
              </a:rPr>
              <a:t>int</a:t>
            </a:r>
            <a:r>
              <a:rPr lang="en-US" sz="3200" dirty="0">
                <a:latin typeface="Consolas" panose="020B0609020204030204" pitchFamily="49" charset="0"/>
              </a:rPr>
              <a:t> </a:t>
            </a:r>
            <a:r>
              <a:rPr lang="en-US" sz="3200" dirty="0">
                <a:solidFill>
                  <a:srgbClr val="001080"/>
                </a:solidFill>
                <a:latin typeface="Consolas" panose="020B0609020204030204" pitchFamily="49" charset="0"/>
              </a:rPr>
              <a:t>a</a:t>
            </a:r>
            <a:r>
              <a:rPr lang="en-US" sz="3200" dirty="0">
                <a:latin typeface="Consolas" panose="020B0609020204030204" pitchFamily="49" charset="0"/>
              </a:rPr>
              <a:t> = </a:t>
            </a:r>
            <a:r>
              <a:rPr lang="en-US" sz="3200" dirty="0">
                <a:solidFill>
                  <a:srgbClr val="098658"/>
                </a:solidFill>
                <a:latin typeface="Consolas" panose="020B0609020204030204" pitchFamily="49" charset="0"/>
              </a:rPr>
              <a:t>10</a:t>
            </a:r>
            <a:r>
              <a:rPr lang="en-US" sz="3200" dirty="0">
                <a:latin typeface="Consolas" panose="020B0609020204030204" pitchFamily="49" charset="0"/>
              </a:rPr>
              <a:t>;</a:t>
            </a:r>
          </a:p>
          <a:p>
            <a:r>
              <a:rPr lang="en-US" sz="3200" dirty="0">
                <a:solidFill>
                  <a:srgbClr val="267F99"/>
                </a:solidFill>
                <a:latin typeface="Consolas" panose="020B0609020204030204" pitchFamily="49" charset="0"/>
              </a:rPr>
              <a:t>int</a:t>
            </a:r>
            <a:r>
              <a:rPr lang="en-US" sz="3200" dirty="0">
                <a:latin typeface="Consolas" panose="020B0609020204030204" pitchFamily="49" charset="0"/>
              </a:rPr>
              <a:t> </a:t>
            </a:r>
            <a:r>
              <a:rPr lang="en-US" sz="3200" dirty="0">
                <a:solidFill>
                  <a:srgbClr val="001080"/>
                </a:solidFill>
                <a:latin typeface="Consolas" panose="020B0609020204030204" pitchFamily="49" charset="0"/>
              </a:rPr>
              <a:t>b</a:t>
            </a:r>
            <a:r>
              <a:rPr lang="en-US" sz="3200" dirty="0">
                <a:latin typeface="Consolas" panose="020B0609020204030204" pitchFamily="49" charset="0"/>
              </a:rPr>
              <a:t> = </a:t>
            </a:r>
            <a:r>
              <a:rPr lang="en-US" sz="3200" dirty="0">
                <a:solidFill>
                  <a:srgbClr val="098658"/>
                </a:solidFill>
                <a:latin typeface="Consolas" panose="020B0609020204030204" pitchFamily="49" charset="0"/>
              </a:rPr>
              <a:t>30</a:t>
            </a:r>
            <a:r>
              <a:rPr lang="en-US" sz="3200" dirty="0">
                <a:latin typeface="Consolas" panose="020B0609020204030204" pitchFamily="49" charset="0"/>
              </a:rPr>
              <a:t>;</a:t>
            </a:r>
          </a:p>
          <a:p>
            <a:r>
              <a:rPr lang="en-US" sz="3200" dirty="0">
                <a:solidFill>
                  <a:srgbClr val="267F99"/>
                </a:solidFill>
                <a:latin typeface="Consolas" panose="020B0609020204030204" pitchFamily="49" charset="0"/>
              </a:rPr>
              <a:t>int</a:t>
            </a:r>
            <a:r>
              <a:rPr lang="en-US" sz="3200" dirty="0">
                <a:latin typeface="Consolas" panose="020B0609020204030204" pitchFamily="49" charset="0"/>
              </a:rPr>
              <a:t> </a:t>
            </a:r>
            <a:r>
              <a:rPr lang="en-US" sz="3200" dirty="0">
                <a:solidFill>
                  <a:srgbClr val="001080"/>
                </a:solidFill>
                <a:latin typeface="Consolas" panose="020B0609020204030204" pitchFamily="49" charset="0"/>
              </a:rPr>
              <a:t>c</a:t>
            </a:r>
            <a:r>
              <a:rPr lang="en-US" sz="3200" dirty="0">
                <a:latin typeface="Consolas" panose="020B0609020204030204" pitchFamily="49" charset="0"/>
              </a:rPr>
              <a:t> = a + b;</a:t>
            </a:r>
          </a:p>
          <a:p>
            <a:r>
              <a:rPr lang="en-US" sz="3200" dirty="0">
                <a:latin typeface="Consolas" panose="020B0609020204030204" pitchFamily="49" charset="0"/>
              </a:rPr>
              <a:t>c -= </a:t>
            </a:r>
            <a:r>
              <a:rPr lang="en-US" sz="3200" dirty="0">
                <a:solidFill>
                  <a:srgbClr val="098658"/>
                </a:solidFill>
                <a:latin typeface="Consolas" panose="020B0609020204030204" pitchFamily="49" charset="0"/>
              </a:rPr>
              <a:t>10</a:t>
            </a:r>
            <a:r>
              <a:rPr lang="en-US" sz="3200" dirty="0">
                <a:latin typeface="Consolas" panose="020B0609020204030204" pitchFamily="49" charset="0"/>
              </a:rPr>
              <a:t>;</a:t>
            </a:r>
          </a:p>
          <a:p>
            <a:r>
              <a:rPr lang="en-US" sz="3200" dirty="0">
                <a:latin typeface="Consolas" panose="020B0609020204030204" pitchFamily="49" charset="0"/>
              </a:rPr>
              <a:t>a = b + </a:t>
            </a:r>
            <a:r>
              <a:rPr lang="en-US" sz="3200" dirty="0">
                <a:solidFill>
                  <a:srgbClr val="098658"/>
                </a:solidFill>
                <a:latin typeface="Consolas" panose="020B0609020204030204" pitchFamily="49" charset="0"/>
              </a:rPr>
              <a:t>5</a:t>
            </a:r>
            <a:r>
              <a:rPr lang="en-US" sz="3200" dirty="0">
                <a:latin typeface="Consolas" panose="020B0609020204030204" pitchFamily="49" charset="0"/>
              </a:rPr>
              <a:t>;</a:t>
            </a:r>
          </a:p>
          <a:p>
            <a:r>
              <a:rPr lang="en-US" sz="3200" dirty="0">
                <a:latin typeface="Consolas" panose="020B0609020204030204" pitchFamily="49" charset="0"/>
              </a:rPr>
              <a:t>b /= </a:t>
            </a:r>
            <a:r>
              <a:rPr lang="en-US" sz="3200" dirty="0">
                <a:solidFill>
                  <a:srgbClr val="098658"/>
                </a:solidFill>
                <a:latin typeface="Consolas" panose="020B0609020204030204" pitchFamily="49" charset="0"/>
              </a:rPr>
              <a:t>2</a:t>
            </a:r>
            <a:r>
              <a:rPr lang="en-US" sz="3200" dirty="0">
                <a:latin typeface="Consolas" panose="020B0609020204030204" pitchFamily="49" charset="0"/>
              </a:rPr>
              <a:t>;</a:t>
            </a:r>
          </a:p>
        </p:txBody>
      </p:sp>
      <p:sp>
        <p:nvSpPr>
          <p:cNvPr id="6" name="TextBox 5">
            <a:extLst>
              <a:ext uri="{FF2B5EF4-FFF2-40B4-BE49-F238E27FC236}">
                <a16:creationId xmlns:a16="http://schemas.microsoft.com/office/drawing/2014/main" id="{C55BDBB7-43F7-D740-7F52-67D6A8A3CDEC}"/>
              </a:ext>
            </a:extLst>
          </p:cNvPr>
          <p:cNvSpPr txBox="1"/>
          <p:nvPr/>
        </p:nvSpPr>
        <p:spPr>
          <a:xfrm>
            <a:off x="7954682" y="2660096"/>
            <a:ext cx="3065929" cy="2769989"/>
          </a:xfrm>
          <a:prstGeom prst="rect">
            <a:avLst/>
          </a:prstGeom>
          <a:noFill/>
        </p:spPr>
        <p:txBody>
          <a:bodyPr wrap="square" rtlCol="0">
            <a:spAutoFit/>
          </a:bodyPr>
          <a:lstStyle/>
          <a:p>
            <a:pPr marL="342900" indent="-342900">
              <a:spcAft>
                <a:spcPts val="1200"/>
              </a:spcAft>
              <a:buClr>
                <a:srgbClr val="7030A0"/>
              </a:buClr>
              <a:buFont typeface="+mj-lt"/>
              <a:buAutoNum type="alphaUcPeriod"/>
            </a:pPr>
            <a:r>
              <a:rPr lang="en-US" sz="3600" dirty="0">
                <a:latin typeface="Calibri" panose="020F0502020204030204" pitchFamily="34" charset="0"/>
                <a:cs typeface="Calibri" panose="020F0502020204030204" pitchFamily="34" charset="0"/>
              </a:rPr>
              <a:t> 10, 30, 40</a:t>
            </a:r>
          </a:p>
          <a:p>
            <a:pPr marL="342900" indent="-342900">
              <a:spcAft>
                <a:spcPts val="1200"/>
              </a:spcAft>
              <a:buClr>
                <a:srgbClr val="7030A0"/>
              </a:buClr>
              <a:buFont typeface="+mj-lt"/>
              <a:buAutoNum type="alphaUcPeriod"/>
            </a:pPr>
            <a:r>
              <a:rPr lang="en-US" sz="3600" dirty="0">
                <a:latin typeface="Calibri" panose="020F0502020204030204" pitchFamily="34" charset="0"/>
                <a:cs typeface="Calibri" panose="020F0502020204030204" pitchFamily="34" charset="0"/>
              </a:rPr>
              <a:t> 35, 15, 30</a:t>
            </a:r>
          </a:p>
          <a:p>
            <a:pPr marL="342900" indent="-342900">
              <a:spcAft>
                <a:spcPts val="1200"/>
              </a:spcAft>
              <a:buClr>
                <a:srgbClr val="7030A0"/>
              </a:buClr>
              <a:buFont typeface="+mj-lt"/>
              <a:buAutoNum type="alphaUcPeriod"/>
            </a:pPr>
            <a:r>
              <a:rPr lang="en-US" sz="3600" dirty="0">
                <a:latin typeface="Calibri" panose="020F0502020204030204" pitchFamily="34" charset="0"/>
                <a:cs typeface="Calibri" panose="020F0502020204030204" pitchFamily="34" charset="0"/>
              </a:rPr>
              <a:t> 35, 15.5, 30</a:t>
            </a:r>
          </a:p>
          <a:p>
            <a:pPr marL="342900" indent="-342900">
              <a:spcAft>
                <a:spcPts val="1200"/>
              </a:spcAft>
              <a:buClr>
                <a:srgbClr val="7030A0"/>
              </a:buClr>
              <a:buFont typeface="+mj-lt"/>
              <a:buAutoNum type="alphaUcPeriod"/>
            </a:pPr>
            <a:r>
              <a:rPr lang="en-US" sz="3600" dirty="0">
                <a:latin typeface="Calibri" panose="020F0502020204030204" pitchFamily="34" charset="0"/>
                <a:cs typeface="Calibri" panose="020F0502020204030204" pitchFamily="34" charset="0"/>
              </a:rPr>
              <a:t> 20, 15, 30</a:t>
            </a:r>
          </a:p>
        </p:txBody>
      </p:sp>
      <p:pic>
        <p:nvPicPr>
          <p:cNvPr id="7" name="Picture 6" descr="qr code for https://app.sli.do/event/7h9PHWgW2knduK9m9jfKen">
            <a:extLst>
              <a:ext uri="{FF2B5EF4-FFF2-40B4-BE49-F238E27FC236}">
                <a16:creationId xmlns:a16="http://schemas.microsoft.com/office/drawing/2014/main" id="{FDBE1BBB-1D10-4745-836E-D6ED1ECA3F00}"/>
              </a:ext>
            </a:extLst>
          </p:cNvPr>
          <p:cNvPicPr>
            <a:picLocks noChangeAspect="1"/>
          </p:cNvPicPr>
          <p:nvPr/>
        </p:nvPicPr>
        <p:blipFill>
          <a:blip r:embed="rId2"/>
          <a:stretch>
            <a:fillRect/>
          </a:stretch>
        </p:blipFill>
        <p:spPr>
          <a:xfrm>
            <a:off x="7161812" y="208410"/>
            <a:ext cx="777240" cy="777240"/>
          </a:xfrm>
          <a:prstGeom prst="rect">
            <a:avLst/>
          </a:prstGeom>
        </p:spPr>
      </p:pic>
      <p:sp>
        <p:nvSpPr>
          <p:cNvPr id="3" name="Slide Number Placeholder 2">
            <a:extLst>
              <a:ext uri="{FF2B5EF4-FFF2-40B4-BE49-F238E27FC236}">
                <a16:creationId xmlns:a16="http://schemas.microsoft.com/office/drawing/2014/main" id="{B7E8C28F-6846-DB66-71A2-2C2B2C4AADE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15</a:t>
            </a:fld>
            <a:endParaRPr lang="en-US"/>
          </a:p>
        </p:txBody>
      </p:sp>
    </p:spTree>
    <p:extLst>
      <p:ext uri="{BB962C8B-B14F-4D97-AF65-F5344CB8AC3E}">
        <p14:creationId xmlns:p14="http://schemas.microsoft.com/office/powerpoint/2010/main" val="39523877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E316EF9-DA4A-2B3C-2AEF-F3DE054B94FF}"/>
              </a:ext>
            </a:extLst>
          </p:cNvPr>
          <p:cNvSpPr txBox="1">
            <a:spLocks noGrp="1"/>
          </p:cNvSpPr>
          <p:nvPr>
            <p:ph type="title" idx="4294967295"/>
          </p:nvPr>
        </p:nvSpPr>
        <p:spPr>
          <a:xfrm>
            <a:off x="980439" y="-826815"/>
            <a:ext cx="10515601" cy="762636"/>
          </a:xfrm>
          <a:prstGeom prst="rect">
            <a:avLst/>
          </a:prstGeom>
          <a:noFill/>
          <a:ln>
            <a:noFill/>
            <a:prstDash/>
          </a:ln>
          <a:effectLst/>
        </p:spPr>
        <p:txBody>
          <a:bodyPr rot="0" spcFirstLastPara="1" vertOverflow="overflow" horzOverflow="overflow" vert="horz" wrap="square" lIns="45700" tIns="45700" rIns="45700" bIns="45700" numCol="1" spcCol="0" rtlCol="0" fromWordArt="0" anchor="ctr"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0000"/>
              </a:buClr>
              <a:buSzPts val="1800"/>
              <a:buFont typeface="Calibri"/>
              <a:buNone/>
              <a:defRPr sz="4400" b="1" i="0" u="none" strike="noStrike" cap="none">
                <a:solidFill>
                  <a:srgbClr val="000000"/>
                </a:solidFill>
                <a:latin typeface="Calibri"/>
                <a:ea typeface="Calibri"/>
                <a:cs typeface="Calibri"/>
                <a:sym typeface="Calibri"/>
              </a:defRPr>
            </a:lvl1pPr>
            <a:lvl2pPr marR="0" lvl="1" algn="l" rtl="0">
              <a:lnSpc>
                <a:spcPct val="90000"/>
              </a:lnSpc>
              <a:spcBef>
                <a:spcPts val="0"/>
              </a:spcBef>
              <a:spcAft>
                <a:spcPts val="0"/>
              </a:spcAft>
              <a:buClr>
                <a:srgbClr val="000000"/>
              </a:buClr>
              <a:buSzPts val="1800"/>
              <a:buFont typeface="Calibri"/>
              <a:buNone/>
              <a:defRPr sz="4400" b="1" i="0" u="none" strike="noStrike" cap="none">
                <a:solidFill>
                  <a:srgbClr val="000000"/>
                </a:solidFill>
                <a:latin typeface="Calibri"/>
                <a:ea typeface="Calibri"/>
                <a:cs typeface="Calibri"/>
                <a:sym typeface="Calibri"/>
              </a:defRPr>
            </a:lvl2pPr>
            <a:lvl3pPr marR="0" lvl="2" algn="l" rtl="0">
              <a:lnSpc>
                <a:spcPct val="90000"/>
              </a:lnSpc>
              <a:spcBef>
                <a:spcPts val="0"/>
              </a:spcBef>
              <a:spcAft>
                <a:spcPts val="0"/>
              </a:spcAft>
              <a:buClr>
                <a:srgbClr val="000000"/>
              </a:buClr>
              <a:buSzPts val="1800"/>
              <a:buFont typeface="Calibri"/>
              <a:buNone/>
              <a:defRPr sz="4400" b="1" i="0" u="none" strike="noStrike" cap="none">
                <a:solidFill>
                  <a:srgbClr val="000000"/>
                </a:solidFill>
                <a:latin typeface="Calibri"/>
                <a:ea typeface="Calibri"/>
                <a:cs typeface="Calibri"/>
                <a:sym typeface="Calibri"/>
              </a:defRPr>
            </a:lvl3pPr>
            <a:lvl4pPr marR="0" lvl="3" algn="l" rtl="0">
              <a:lnSpc>
                <a:spcPct val="90000"/>
              </a:lnSpc>
              <a:spcBef>
                <a:spcPts val="0"/>
              </a:spcBef>
              <a:spcAft>
                <a:spcPts val="0"/>
              </a:spcAft>
              <a:buClr>
                <a:srgbClr val="000000"/>
              </a:buClr>
              <a:buSzPts val="1800"/>
              <a:buFont typeface="Calibri"/>
              <a:buNone/>
              <a:defRPr sz="4400" b="1" i="0" u="none" strike="noStrike" cap="none">
                <a:solidFill>
                  <a:srgbClr val="000000"/>
                </a:solidFill>
                <a:latin typeface="Calibri"/>
                <a:ea typeface="Calibri"/>
                <a:cs typeface="Calibri"/>
                <a:sym typeface="Calibri"/>
              </a:defRPr>
            </a:lvl4pPr>
            <a:lvl5pPr marR="0" lvl="4" algn="l" rtl="0">
              <a:lnSpc>
                <a:spcPct val="90000"/>
              </a:lnSpc>
              <a:spcBef>
                <a:spcPts val="0"/>
              </a:spcBef>
              <a:spcAft>
                <a:spcPts val="0"/>
              </a:spcAft>
              <a:buClr>
                <a:srgbClr val="000000"/>
              </a:buClr>
              <a:buSzPts val="1800"/>
              <a:buFont typeface="Calibri"/>
              <a:buNone/>
              <a:defRPr sz="4400" b="1" i="0" u="none" strike="noStrike" cap="none">
                <a:solidFill>
                  <a:srgbClr val="000000"/>
                </a:solidFill>
                <a:latin typeface="Calibri"/>
                <a:ea typeface="Calibri"/>
                <a:cs typeface="Calibri"/>
                <a:sym typeface="Calibri"/>
              </a:defRPr>
            </a:lvl5pPr>
            <a:lvl6pPr marR="0" lvl="5" algn="l" rtl="0">
              <a:lnSpc>
                <a:spcPct val="90000"/>
              </a:lnSpc>
              <a:spcBef>
                <a:spcPts val="0"/>
              </a:spcBef>
              <a:spcAft>
                <a:spcPts val="0"/>
              </a:spcAft>
              <a:buClr>
                <a:srgbClr val="000000"/>
              </a:buClr>
              <a:buSzPts val="1800"/>
              <a:buFont typeface="Calibri"/>
              <a:buNone/>
              <a:defRPr sz="4400" b="1" i="0" u="none" strike="noStrike" cap="none">
                <a:solidFill>
                  <a:srgbClr val="000000"/>
                </a:solidFill>
                <a:latin typeface="Calibri"/>
                <a:ea typeface="Calibri"/>
                <a:cs typeface="Calibri"/>
                <a:sym typeface="Calibri"/>
              </a:defRPr>
            </a:lvl6pPr>
            <a:lvl7pPr marR="0" lvl="6" algn="l" rtl="0">
              <a:lnSpc>
                <a:spcPct val="90000"/>
              </a:lnSpc>
              <a:spcBef>
                <a:spcPts val="0"/>
              </a:spcBef>
              <a:spcAft>
                <a:spcPts val="0"/>
              </a:spcAft>
              <a:buClr>
                <a:srgbClr val="000000"/>
              </a:buClr>
              <a:buSzPts val="1800"/>
              <a:buFont typeface="Calibri"/>
              <a:buNone/>
              <a:defRPr sz="4400" b="1" i="0" u="none" strike="noStrike" cap="none">
                <a:solidFill>
                  <a:srgbClr val="000000"/>
                </a:solidFill>
                <a:latin typeface="Calibri"/>
                <a:ea typeface="Calibri"/>
                <a:cs typeface="Calibri"/>
                <a:sym typeface="Calibri"/>
              </a:defRPr>
            </a:lvl7pPr>
            <a:lvl8pPr marR="0" lvl="7" algn="l" rtl="0">
              <a:lnSpc>
                <a:spcPct val="90000"/>
              </a:lnSpc>
              <a:spcBef>
                <a:spcPts val="0"/>
              </a:spcBef>
              <a:spcAft>
                <a:spcPts val="0"/>
              </a:spcAft>
              <a:buClr>
                <a:srgbClr val="000000"/>
              </a:buClr>
              <a:buSzPts val="1800"/>
              <a:buFont typeface="Calibri"/>
              <a:buNone/>
              <a:defRPr sz="4400" b="1" i="0" u="none" strike="noStrike" cap="none">
                <a:solidFill>
                  <a:srgbClr val="000000"/>
                </a:solidFill>
                <a:latin typeface="Calibri"/>
                <a:ea typeface="Calibri"/>
                <a:cs typeface="Calibri"/>
                <a:sym typeface="Calibri"/>
              </a:defRPr>
            </a:lvl8pPr>
            <a:lvl9pPr marR="0" lvl="8" algn="l" rtl="0">
              <a:lnSpc>
                <a:spcPct val="90000"/>
              </a:lnSpc>
              <a:spcBef>
                <a:spcPts val="0"/>
              </a:spcBef>
              <a:spcAft>
                <a:spcPts val="0"/>
              </a:spcAft>
              <a:buClr>
                <a:srgbClr val="000000"/>
              </a:buClr>
              <a:buSzPts val="1800"/>
              <a:buFont typeface="Calibri"/>
              <a:buNone/>
              <a:defRPr sz="4400" b="1" i="0" u="none" strike="noStrike" cap="none">
                <a:solidFill>
                  <a:srgbClr val="000000"/>
                </a:solidFill>
                <a:latin typeface="Calibri"/>
                <a:ea typeface="Calibri"/>
                <a:cs typeface="Calibri"/>
                <a:sym typeface="Calibri"/>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US" sz="4400" b="1" i="0" u="none" strike="noStrike" kern="0" cap="none" spc="0" normalizeH="0" baseline="0" noProof="0" dirty="0">
                <a:ln>
                  <a:noFill/>
                </a:ln>
                <a:solidFill>
                  <a:srgbClr val="000000"/>
                </a:solidFill>
                <a:effectLst/>
                <a:uLnTx/>
                <a:uFillTx/>
                <a:latin typeface="Calibri"/>
                <a:ea typeface="Calibri"/>
                <a:cs typeface="Calibri"/>
                <a:sym typeface="Calibri"/>
              </a:rPr>
              <a:t>Think Pair Share: A, B, C Variables (Pair)</a:t>
            </a:r>
          </a:p>
        </p:txBody>
      </p:sp>
      <p:sp>
        <p:nvSpPr>
          <p:cNvPr id="6" name="TextBox 5">
            <a:extLst>
              <a:ext uri="{FF2B5EF4-FFF2-40B4-BE49-F238E27FC236}">
                <a16:creationId xmlns:a16="http://schemas.microsoft.com/office/drawing/2014/main" id="{14047DDF-5267-088B-F4CC-8133A09B8CCE}"/>
              </a:ext>
            </a:extLst>
          </p:cNvPr>
          <p:cNvSpPr txBox="1"/>
          <p:nvPr/>
        </p:nvSpPr>
        <p:spPr>
          <a:xfrm>
            <a:off x="980439" y="1988589"/>
            <a:ext cx="6871855" cy="4524315"/>
          </a:xfrm>
          <a:prstGeom prst="rect">
            <a:avLst/>
          </a:prstGeom>
          <a:noFill/>
        </p:spPr>
        <p:txBody>
          <a:bodyPr wrap="square" rtlCol="0">
            <a:spAutoFit/>
          </a:bodyPr>
          <a:lstStyle/>
          <a:p>
            <a:r>
              <a:rPr lang="en-US" sz="3200" dirty="0">
                <a:solidFill>
                  <a:schemeClr val="tx1"/>
                </a:solidFill>
                <a:latin typeface="Calibri" panose="020F0502020204030204" pitchFamily="34" charset="0"/>
                <a:cs typeface="Calibri" panose="020F0502020204030204" pitchFamily="34" charset="0"/>
              </a:rPr>
              <a:t>What values do a, b, and c hold after this code is executed?</a:t>
            </a:r>
          </a:p>
          <a:p>
            <a:endParaRPr lang="en-US" sz="3200" dirty="0">
              <a:solidFill>
                <a:srgbClr val="267F99"/>
              </a:solidFill>
              <a:latin typeface="Consolas" panose="020B0609020204030204" pitchFamily="49" charset="0"/>
            </a:endParaRPr>
          </a:p>
          <a:p>
            <a:r>
              <a:rPr lang="en-US" sz="3200" dirty="0">
                <a:solidFill>
                  <a:srgbClr val="267F99"/>
                </a:solidFill>
                <a:latin typeface="Consolas" panose="020B0609020204030204" pitchFamily="49" charset="0"/>
              </a:rPr>
              <a:t>int</a:t>
            </a:r>
            <a:r>
              <a:rPr lang="en-US" sz="3200" dirty="0">
                <a:latin typeface="Consolas" panose="020B0609020204030204" pitchFamily="49" charset="0"/>
              </a:rPr>
              <a:t> </a:t>
            </a:r>
            <a:r>
              <a:rPr lang="en-US" sz="3200" dirty="0">
                <a:solidFill>
                  <a:srgbClr val="001080"/>
                </a:solidFill>
                <a:latin typeface="Consolas" panose="020B0609020204030204" pitchFamily="49" charset="0"/>
              </a:rPr>
              <a:t>a</a:t>
            </a:r>
            <a:r>
              <a:rPr lang="en-US" sz="3200" dirty="0">
                <a:latin typeface="Consolas" panose="020B0609020204030204" pitchFamily="49" charset="0"/>
              </a:rPr>
              <a:t> = </a:t>
            </a:r>
            <a:r>
              <a:rPr lang="en-US" sz="3200" dirty="0">
                <a:solidFill>
                  <a:srgbClr val="098658"/>
                </a:solidFill>
                <a:latin typeface="Consolas" panose="020B0609020204030204" pitchFamily="49" charset="0"/>
              </a:rPr>
              <a:t>10</a:t>
            </a:r>
            <a:r>
              <a:rPr lang="en-US" sz="3200" dirty="0">
                <a:latin typeface="Consolas" panose="020B0609020204030204" pitchFamily="49" charset="0"/>
              </a:rPr>
              <a:t>;</a:t>
            </a:r>
          </a:p>
          <a:p>
            <a:r>
              <a:rPr lang="en-US" sz="3200" dirty="0">
                <a:solidFill>
                  <a:srgbClr val="267F99"/>
                </a:solidFill>
                <a:latin typeface="Consolas" panose="020B0609020204030204" pitchFamily="49" charset="0"/>
              </a:rPr>
              <a:t>int</a:t>
            </a:r>
            <a:r>
              <a:rPr lang="en-US" sz="3200" dirty="0">
                <a:latin typeface="Consolas" panose="020B0609020204030204" pitchFamily="49" charset="0"/>
              </a:rPr>
              <a:t> </a:t>
            </a:r>
            <a:r>
              <a:rPr lang="en-US" sz="3200" dirty="0">
                <a:solidFill>
                  <a:srgbClr val="001080"/>
                </a:solidFill>
                <a:latin typeface="Consolas" panose="020B0609020204030204" pitchFamily="49" charset="0"/>
              </a:rPr>
              <a:t>b</a:t>
            </a:r>
            <a:r>
              <a:rPr lang="en-US" sz="3200" dirty="0">
                <a:latin typeface="Consolas" panose="020B0609020204030204" pitchFamily="49" charset="0"/>
              </a:rPr>
              <a:t> = </a:t>
            </a:r>
            <a:r>
              <a:rPr lang="en-US" sz="3200" dirty="0">
                <a:solidFill>
                  <a:srgbClr val="098658"/>
                </a:solidFill>
                <a:latin typeface="Consolas" panose="020B0609020204030204" pitchFamily="49" charset="0"/>
              </a:rPr>
              <a:t>30</a:t>
            </a:r>
            <a:r>
              <a:rPr lang="en-US" sz="3200" dirty="0">
                <a:latin typeface="Consolas" panose="020B0609020204030204" pitchFamily="49" charset="0"/>
              </a:rPr>
              <a:t>;</a:t>
            </a:r>
          </a:p>
          <a:p>
            <a:r>
              <a:rPr lang="en-US" sz="3200" dirty="0">
                <a:solidFill>
                  <a:srgbClr val="267F99"/>
                </a:solidFill>
                <a:latin typeface="Consolas" panose="020B0609020204030204" pitchFamily="49" charset="0"/>
              </a:rPr>
              <a:t>int</a:t>
            </a:r>
            <a:r>
              <a:rPr lang="en-US" sz="3200" dirty="0">
                <a:latin typeface="Consolas" panose="020B0609020204030204" pitchFamily="49" charset="0"/>
              </a:rPr>
              <a:t> </a:t>
            </a:r>
            <a:r>
              <a:rPr lang="en-US" sz="3200" dirty="0">
                <a:solidFill>
                  <a:srgbClr val="001080"/>
                </a:solidFill>
                <a:latin typeface="Consolas" panose="020B0609020204030204" pitchFamily="49" charset="0"/>
              </a:rPr>
              <a:t>c</a:t>
            </a:r>
            <a:r>
              <a:rPr lang="en-US" sz="3200" dirty="0">
                <a:latin typeface="Consolas" panose="020B0609020204030204" pitchFamily="49" charset="0"/>
              </a:rPr>
              <a:t> = a + b;</a:t>
            </a:r>
          </a:p>
          <a:p>
            <a:r>
              <a:rPr lang="en-US" sz="3200" dirty="0">
                <a:latin typeface="Consolas" panose="020B0609020204030204" pitchFamily="49" charset="0"/>
              </a:rPr>
              <a:t>c -= </a:t>
            </a:r>
            <a:r>
              <a:rPr lang="en-US" sz="3200" dirty="0">
                <a:solidFill>
                  <a:srgbClr val="098658"/>
                </a:solidFill>
                <a:latin typeface="Consolas" panose="020B0609020204030204" pitchFamily="49" charset="0"/>
              </a:rPr>
              <a:t>10</a:t>
            </a:r>
            <a:r>
              <a:rPr lang="en-US" sz="3200" dirty="0">
                <a:latin typeface="Consolas" panose="020B0609020204030204" pitchFamily="49" charset="0"/>
              </a:rPr>
              <a:t>;</a:t>
            </a:r>
          </a:p>
          <a:p>
            <a:r>
              <a:rPr lang="en-US" sz="3200" dirty="0">
                <a:latin typeface="Consolas" panose="020B0609020204030204" pitchFamily="49" charset="0"/>
              </a:rPr>
              <a:t>a = b + </a:t>
            </a:r>
            <a:r>
              <a:rPr lang="en-US" sz="3200" dirty="0">
                <a:solidFill>
                  <a:srgbClr val="098658"/>
                </a:solidFill>
                <a:latin typeface="Consolas" panose="020B0609020204030204" pitchFamily="49" charset="0"/>
              </a:rPr>
              <a:t>5</a:t>
            </a:r>
            <a:r>
              <a:rPr lang="en-US" sz="3200" dirty="0">
                <a:latin typeface="Consolas" panose="020B0609020204030204" pitchFamily="49" charset="0"/>
              </a:rPr>
              <a:t>;</a:t>
            </a:r>
          </a:p>
          <a:p>
            <a:r>
              <a:rPr lang="en-US" sz="3200" dirty="0">
                <a:latin typeface="Consolas" panose="020B0609020204030204" pitchFamily="49" charset="0"/>
              </a:rPr>
              <a:t>b /= </a:t>
            </a:r>
            <a:r>
              <a:rPr lang="en-US" sz="3200" dirty="0">
                <a:solidFill>
                  <a:srgbClr val="098658"/>
                </a:solidFill>
                <a:latin typeface="Consolas" panose="020B0609020204030204" pitchFamily="49" charset="0"/>
              </a:rPr>
              <a:t>2</a:t>
            </a:r>
            <a:r>
              <a:rPr lang="en-US" sz="3200" dirty="0">
                <a:latin typeface="Consolas" panose="020B0609020204030204" pitchFamily="49" charset="0"/>
              </a:rPr>
              <a:t>;</a:t>
            </a:r>
          </a:p>
        </p:txBody>
      </p:sp>
      <p:sp>
        <p:nvSpPr>
          <p:cNvPr id="7" name="TextBox 6">
            <a:extLst>
              <a:ext uri="{FF2B5EF4-FFF2-40B4-BE49-F238E27FC236}">
                <a16:creationId xmlns:a16="http://schemas.microsoft.com/office/drawing/2014/main" id="{77D78F34-1E8F-8641-CA9F-61875DD4662F}"/>
              </a:ext>
            </a:extLst>
          </p:cNvPr>
          <p:cNvSpPr txBox="1"/>
          <p:nvPr/>
        </p:nvSpPr>
        <p:spPr>
          <a:xfrm>
            <a:off x="7954682" y="2660096"/>
            <a:ext cx="3065929" cy="2769989"/>
          </a:xfrm>
          <a:prstGeom prst="rect">
            <a:avLst/>
          </a:prstGeom>
          <a:noFill/>
        </p:spPr>
        <p:txBody>
          <a:bodyPr wrap="square" rtlCol="0">
            <a:spAutoFit/>
          </a:bodyPr>
          <a:lstStyle/>
          <a:p>
            <a:pPr marL="342900" indent="-342900">
              <a:spcAft>
                <a:spcPts val="1200"/>
              </a:spcAft>
              <a:buClr>
                <a:srgbClr val="7030A0"/>
              </a:buClr>
              <a:buFont typeface="+mj-lt"/>
              <a:buAutoNum type="alphaUcPeriod"/>
            </a:pPr>
            <a:r>
              <a:rPr lang="en-US" sz="3600" dirty="0">
                <a:latin typeface="Calibri" panose="020F0502020204030204" pitchFamily="34" charset="0"/>
                <a:cs typeface="Calibri" panose="020F0502020204030204" pitchFamily="34" charset="0"/>
              </a:rPr>
              <a:t> 10, 30, 40</a:t>
            </a:r>
          </a:p>
          <a:p>
            <a:pPr marL="342900" indent="-342900">
              <a:spcAft>
                <a:spcPts val="1200"/>
              </a:spcAft>
              <a:buClr>
                <a:srgbClr val="7030A0"/>
              </a:buClr>
              <a:buFont typeface="+mj-lt"/>
              <a:buAutoNum type="alphaUcPeriod"/>
            </a:pPr>
            <a:r>
              <a:rPr lang="en-US" sz="3600" dirty="0">
                <a:latin typeface="Calibri" panose="020F0502020204030204" pitchFamily="34" charset="0"/>
                <a:cs typeface="Calibri" panose="020F0502020204030204" pitchFamily="34" charset="0"/>
              </a:rPr>
              <a:t> 35, 15, 30</a:t>
            </a:r>
          </a:p>
          <a:p>
            <a:pPr marL="342900" indent="-342900">
              <a:spcAft>
                <a:spcPts val="1200"/>
              </a:spcAft>
              <a:buClr>
                <a:srgbClr val="7030A0"/>
              </a:buClr>
              <a:buFont typeface="+mj-lt"/>
              <a:buAutoNum type="alphaUcPeriod"/>
            </a:pPr>
            <a:r>
              <a:rPr lang="en-US" sz="3600" dirty="0">
                <a:latin typeface="Calibri" panose="020F0502020204030204" pitchFamily="34" charset="0"/>
                <a:cs typeface="Calibri" panose="020F0502020204030204" pitchFamily="34" charset="0"/>
              </a:rPr>
              <a:t> 35, 15.5, 30</a:t>
            </a:r>
          </a:p>
          <a:p>
            <a:pPr marL="342900" indent="-342900">
              <a:spcAft>
                <a:spcPts val="1200"/>
              </a:spcAft>
              <a:buClr>
                <a:srgbClr val="7030A0"/>
              </a:buClr>
              <a:buFont typeface="+mj-lt"/>
              <a:buAutoNum type="alphaUcPeriod"/>
            </a:pPr>
            <a:r>
              <a:rPr lang="en-US" sz="3600" dirty="0">
                <a:latin typeface="Calibri" panose="020F0502020204030204" pitchFamily="34" charset="0"/>
                <a:cs typeface="Calibri" panose="020F0502020204030204" pitchFamily="34" charset="0"/>
              </a:rPr>
              <a:t> 20, 15, 30</a:t>
            </a:r>
          </a:p>
        </p:txBody>
      </p:sp>
      <p:pic>
        <p:nvPicPr>
          <p:cNvPr id="8" name="Picture 7" descr="qr code for https://app.sli.do/event/7h9PHWgW2knduK9m9jfKen">
            <a:extLst>
              <a:ext uri="{FF2B5EF4-FFF2-40B4-BE49-F238E27FC236}">
                <a16:creationId xmlns:a16="http://schemas.microsoft.com/office/drawing/2014/main" id="{EFFC3C01-B247-4CAD-A089-74A3776C0C1A}"/>
              </a:ext>
            </a:extLst>
          </p:cNvPr>
          <p:cNvPicPr>
            <a:picLocks noChangeAspect="1"/>
          </p:cNvPicPr>
          <p:nvPr/>
        </p:nvPicPr>
        <p:blipFill>
          <a:blip r:embed="rId2"/>
          <a:stretch>
            <a:fillRect/>
          </a:stretch>
        </p:blipFill>
        <p:spPr>
          <a:xfrm>
            <a:off x="7161812" y="208410"/>
            <a:ext cx="777240" cy="777240"/>
          </a:xfrm>
          <a:prstGeom prst="rect">
            <a:avLst/>
          </a:prstGeom>
        </p:spPr>
      </p:pic>
      <p:sp>
        <p:nvSpPr>
          <p:cNvPr id="3" name="Slide Number Placeholder 2">
            <a:extLst>
              <a:ext uri="{FF2B5EF4-FFF2-40B4-BE49-F238E27FC236}">
                <a16:creationId xmlns:a16="http://schemas.microsoft.com/office/drawing/2014/main" id="{BA87FF5D-828F-796D-BF49-96A9EAE1113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16</a:t>
            </a:fld>
            <a:endParaRPr lang="en-US"/>
          </a:p>
        </p:txBody>
      </p:sp>
    </p:spTree>
    <p:extLst>
      <p:ext uri="{BB962C8B-B14F-4D97-AF65-F5344CB8AC3E}">
        <p14:creationId xmlns:p14="http://schemas.microsoft.com/office/powerpoint/2010/main" val="38517094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9D4AB-3253-4651-BAB2-8D3C413FBBA0}"/>
              </a:ext>
            </a:extLst>
          </p:cNvPr>
          <p:cNvSpPr>
            <a:spLocks noGrp="1"/>
          </p:cNvSpPr>
          <p:nvPr>
            <p:ph type="title"/>
          </p:nvPr>
        </p:nvSpPr>
        <p:spPr/>
        <p:txBody>
          <a:bodyPr>
            <a:normAutofit/>
          </a:bodyPr>
          <a:lstStyle/>
          <a:p>
            <a:r>
              <a:rPr lang="en-US" dirty="0"/>
              <a:t>Agenda</a:t>
            </a:r>
          </a:p>
        </p:txBody>
      </p:sp>
      <p:sp>
        <p:nvSpPr>
          <p:cNvPr id="3" name="Text Placeholder 2">
            <a:extLst>
              <a:ext uri="{FF2B5EF4-FFF2-40B4-BE49-F238E27FC236}">
                <a16:creationId xmlns:a16="http://schemas.microsoft.com/office/drawing/2014/main" id="{883F9555-B9D5-4EDE-8EF2-3335E260AC2C}"/>
              </a:ext>
            </a:extLst>
          </p:cNvPr>
          <p:cNvSpPr>
            <a:spLocks noGrp="1"/>
          </p:cNvSpPr>
          <p:nvPr>
            <p:ph type="body" idx="1"/>
          </p:nvPr>
        </p:nvSpPr>
        <p:spPr/>
        <p:txBody>
          <a:bodyPr/>
          <a:lstStyle/>
          <a:p>
            <a:r>
              <a:rPr lang="en-US" dirty="0">
                <a:solidFill>
                  <a:schemeClr val="tx1"/>
                </a:solidFill>
              </a:rPr>
              <a:t>Announcements, Reminders</a:t>
            </a:r>
          </a:p>
          <a:p>
            <a:r>
              <a:rPr lang="en-US" dirty="0"/>
              <a:t>C0 Reflection Recap</a:t>
            </a:r>
          </a:p>
          <a:p>
            <a:r>
              <a:rPr lang="en-US" dirty="0"/>
              <a:t>Typecasting</a:t>
            </a:r>
          </a:p>
          <a:p>
            <a:r>
              <a:rPr lang="en-US" dirty="0"/>
              <a:t>Casting, More Variables and Operators! </a:t>
            </a:r>
          </a:p>
          <a:p>
            <a:r>
              <a:rPr lang="en-US" b="1" dirty="0">
                <a:solidFill>
                  <a:srgbClr val="7030A0"/>
                </a:solidFill>
              </a:rPr>
              <a:t>Strings and Characters Review</a:t>
            </a:r>
          </a:p>
          <a:p>
            <a:pPr lvl="1"/>
            <a:r>
              <a:rPr lang="en-US" dirty="0"/>
              <a:t>code example! </a:t>
            </a:r>
          </a:p>
          <a:p>
            <a:endParaRPr lang="en-US" dirty="0"/>
          </a:p>
        </p:txBody>
      </p:sp>
      <p:sp>
        <p:nvSpPr>
          <p:cNvPr id="4" name="Slide Number Placeholder 3">
            <a:extLst>
              <a:ext uri="{FF2B5EF4-FFF2-40B4-BE49-F238E27FC236}">
                <a16:creationId xmlns:a16="http://schemas.microsoft.com/office/drawing/2014/main" id="{E9ECE2E6-5043-4AF0-8171-A4B436DD599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17</a:t>
            </a:fld>
            <a:endParaRPr lang="en-US" dirty="0"/>
          </a:p>
        </p:txBody>
      </p:sp>
    </p:spTree>
    <p:extLst>
      <p:ext uri="{BB962C8B-B14F-4D97-AF65-F5344CB8AC3E}">
        <p14:creationId xmlns:p14="http://schemas.microsoft.com/office/powerpoint/2010/main" val="12989480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A0363-E667-4D38-BC39-CB590D93A8A1}"/>
              </a:ext>
            </a:extLst>
          </p:cNvPr>
          <p:cNvSpPr>
            <a:spLocks noGrp="1"/>
          </p:cNvSpPr>
          <p:nvPr>
            <p:ph type="title"/>
          </p:nvPr>
        </p:nvSpPr>
        <p:spPr/>
        <p:txBody>
          <a:bodyPr/>
          <a:lstStyle/>
          <a:p>
            <a:r>
              <a:rPr lang="en-US" dirty="0">
                <a:solidFill>
                  <a:schemeClr val="accent6">
                    <a:lumMod val="75000"/>
                  </a:schemeClr>
                </a:solidFill>
              </a:rPr>
              <a:t>PCM: </a:t>
            </a:r>
            <a:r>
              <a:rPr lang="en-US" dirty="0"/>
              <a:t>Strings &amp; </a:t>
            </a:r>
            <a:r>
              <a:rPr lang="en-US" dirty="0">
                <a:solidFill>
                  <a:schemeClr val="accent6"/>
                </a:solidFill>
                <a:latin typeface="Consolas" panose="020B0609020204030204" pitchFamily="49" charset="0"/>
              </a:rPr>
              <a:t>chars</a:t>
            </a:r>
            <a:endParaRPr lang="en-US" dirty="0">
              <a:solidFill>
                <a:schemeClr val="accent6"/>
              </a:solidFill>
            </a:endParaRPr>
          </a:p>
        </p:txBody>
      </p:sp>
      <p:sp>
        <p:nvSpPr>
          <p:cNvPr id="3" name="Text Placeholder 2">
            <a:extLst>
              <a:ext uri="{FF2B5EF4-FFF2-40B4-BE49-F238E27FC236}">
                <a16:creationId xmlns:a16="http://schemas.microsoft.com/office/drawing/2014/main" id="{30E6FEC1-5697-4575-AA36-5BE72E012A23}"/>
              </a:ext>
            </a:extLst>
          </p:cNvPr>
          <p:cNvSpPr>
            <a:spLocks noGrp="1"/>
          </p:cNvSpPr>
          <p:nvPr>
            <p:ph type="body" idx="1"/>
          </p:nvPr>
        </p:nvSpPr>
        <p:spPr/>
        <p:txBody>
          <a:bodyPr/>
          <a:lstStyle/>
          <a:p>
            <a:r>
              <a:rPr lang="en-US" dirty="0"/>
              <a:t>Recall: String literals are a sequence of characters that are </a:t>
            </a:r>
            <a:r>
              <a:rPr lang="en-US" i="1" dirty="0"/>
              <a:t>strung </a:t>
            </a:r>
            <a:r>
              <a:rPr lang="en-US" dirty="0"/>
              <a:t>together, begin and end with </a:t>
            </a:r>
            <a:r>
              <a:rPr lang="en-US" dirty="0">
                <a:solidFill>
                  <a:srgbClr val="C00000"/>
                </a:solidFill>
              </a:rPr>
              <a:t>""</a:t>
            </a:r>
          </a:p>
          <a:p>
            <a:pPr lvl="1"/>
            <a:r>
              <a:rPr lang="en-US" dirty="0"/>
              <a:t>Use zero-based indexing</a:t>
            </a:r>
          </a:p>
          <a:p>
            <a:r>
              <a:rPr lang="en-US" dirty="0"/>
              <a:t>A </a:t>
            </a:r>
            <a:r>
              <a:rPr lang="en-US" dirty="0">
                <a:solidFill>
                  <a:srgbClr val="7030A0"/>
                </a:solidFill>
                <a:latin typeface="Consolas" panose="020B0609020204030204" pitchFamily="49" charset="0"/>
              </a:rPr>
              <a:t>char</a:t>
            </a:r>
            <a:r>
              <a:rPr lang="en-US" dirty="0"/>
              <a:t> represents a single character </a:t>
            </a:r>
          </a:p>
          <a:p>
            <a:pPr lvl="1"/>
            <a:r>
              <a:rPr lang="en-US" dirty="0"/>
              <a:t>Begin and end with single quotes ( ' )</a:t>
            </a:r>
          </a:p>
          <a:p>
            <a:pPr lvl="1"/>
            <a:r>
              <a:rPr lang="en-US" dirty="0"/>
              <a:t>Strings are made up of </a:t>
            </a:r>
            <a:r>
              <a:rPr lang="en-US" dirty="0">
                <a:latin typeface="Consolas" panose="020B0609020204030204" pitchFamily="49" charset="0"/>
              </a:rPr>
              <a:t>char</a:t>
            </a:r>
            <a:r>
              <a:rPr lang="en-US" dirty="0"/>
              <a:t>s! </a:t>
            </a:r>
          </a:p>
          <a:p>
            <a:pPr marL="571500" lvl="1" indent="0">
              <a:buNone/>
            </a:pPr>
            <a:endParaRPr lang="en-US" dirty="0"/>
          </a:p>
        </p:txBody>
      </p:sp>
      <p:sp>
        <p:nvSpPr>
          <p:cNvPr id="4" name="Slide Number Placeholder 3">
            <a:extLst>
              <a:ext uri="{FF2B5EF4-FFF2-40B4-BE49-F238E27FC236}">
                <a16:creationId xmlns:a16="http://schemas.microsoft.com/office/drawing/2014/main" id="{1547D44D-7538-42CD-8CE0-AAA23D49606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18</a:t>
            </a:fld>
            <a:endParaRPr lang="en-US" dirty="0"/>
          </a:p>
        </p:txBody>
      </p:sp>
      <p:graphicFrame>
        <p:nvGraphicFramePr>
          <p:cNvPr id="7" name="Table 6">
            <a:extLst>
              <a:ext uri="{FF2B5EF4-FFF2-40B4-BE49-F238E27FC236}">
                <a16:creationId xmlns:a16="http://schemas.microsoft.com/office/drawing/2014/main" id="{F18F2289-4E55-4AF6-8E22-832E2BF05FF1}"/>
              </a:ext>
            </a:extLst>
          </p:cNvPr>
          <p:cNvGraphicFramePr>
            <a:graphicFrameLocks noGrp="1"/>
          </p:cNvGraphicFramePr>
          <p:nvPr>
            <p:extLst>
              <p:ext uri="{D42A27DB-BD31-4B8C-83A1-F6EECF244321}">
                <p14:modId xmlns:p14="http://schemas.microsoft.com/office/powerpoint/2010/main" val="3387547865"/>
              </p:ext>
            </p:extLst>
          </p:nvPr>
        </p:nvGraphicFramePr>
        <p:xfrm>
          <a:off x="7615918" y="2377641"/>
          <a:ext cx="3817485" cy="1000805"/>
        </p:xfrm>
        <a:graphic>
          <a:graphicData uri="http://schemas.openxmlformats.org/drawingml/2006/table">
            <a:tbl>
              <a:tblPr firstRow="1" bandRow="1">
                <a:tableStyleId>{5940675A-B579-460E-94D1-54222C63F5DA}</a:tableStyleId>
              </a:tblPr>
              <a:tblGrid>
                <a:gridCol w="545355">
                  <a:extLst>
                    <a:ext uri="{9D8B030D-6E8A-4147-A177-3AD203B41FA5}">
                      <a16:colId xmlns:a16="http://schemas.microsoft.com/office/drawing/2014/main" val="3874129439"/>
                    </a:ext>
                  </a:extLst>
                </a:gridCol>
                <a:gridCol w="545355">
                  <a:extLst>
                    <a:ext uri="{9D8B030D-6E8A-4147-A177-3AD203B41FA5}">
                      <a16:colId xmlns:a16="http://schemas.microsoft.com/office/drawing/2014/main" val="903776653"/>
                    </a:ext>
                  </a:extLst>
                </a:gridCol>
                <a:gridCol w="545355">
                  <a:extLst>
                    <a:ext uri="{9D8B030D-6E8A-4147-A177-3AD203B41FA5}">
                      <a16:colId xmlns:a16="http://schemas.microsoft.com/office/drawing/2014/main" val="3107311372"/>
                    </a:ext>
                  </a:extLst>
                </a:gridCol>
                <a:gridCol w="545355">
                  <a:extLst>
                    <a:ext uri="{9D8B030D-6E8A-4147-A177-3AD203B41FA5}">
                      <a16:colId xmlns:a16="http://schemas.microsoft.com/office/drawing/2014/main" val="4208589544"/>
                    </a:ext>
                  </a:extLst>
                </a:gridCol>
                <a:gridCol w="545355">
                  <a:extLst>
                    <a:ext uri="{9D8B030D-6E8A-4147-A177-3AD203B41FA5}">
                      <a16:colId xmlns:a16="http://schemas.microsoft.com/office/drawing/2014/main" val="473933153"/>
                    </a:ext>
                  </a:extLst>
                </a:gridCol>
                <a:gridCol w="545355">
                  <a:extLst>
                    <a:ext uri="{9D8B030D-6E8A-4147-A177-3AD203B41FA5}">
                      <a16:colId xmlns:a16="http://schemas.microsoft.com/office/drawing/2014/main" val="3043576983"/>
                    </a:ext>
                  </a:extLst>
                </a:gridCol>
                <a:gridCol w="545355">
                  <a:extLst>
                    <a:ext uri="{9D8B030D-6E8A-4147-A177-3AD203B41FA5}">
                      <a16:colId xmlns:a16="http://schemas.microsoft.com/office/drawing/2014/main" val="731264172"/>
                    </a:ext>
                  </a:extLst>
                </a:gridCol>
              </a:tblGrid>
              <a:tr h="544967">
                <a:tc>
                  <a:txBody>
                    <a:bodyPr/>
                    <a:lstStyle/>
                    <a:p>
                      <a:pPr algn="ctr"/>
                      <a:r>
                        <a:rPr lang="en-US" sz="3200" dirty="0">
                          <a:solidFill>
                            <a:srgbClr val="002060"/>
                          </a:solidFill>
                          <a:latin typeface="Consolas" panose="020B0609020204030204" pitchFamily="49" charset="0"/>
                        </a:rPr>
                        <a:t>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algn="ctr"/>
                      <a:r>
                        <a:rPr lang="en-US" sz="3200" dirty="0">
                          <a:solidFill>
                            <a:srgbClr val="002060"/>
                          </a:solidFill>
                          <a:latin typeface="Consolas" panose="020B0609020204030204" pitchFamily="49" charset="0"/>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algn="ctr"/>
                      <a:r>
                        <a:rPr lang="en-US" sz="3200" dirty="0">
                          <a:solidFill>
                            <a:srgbClr val="002060"/>
                          </a:solidFill>
                          <a:latin typeface="Consolas" panose="020B0609020204030204" pitchFamily="49" charset="0"/>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algn="ctr"/>
                      <a:r>
                        <a:rPr lang="en-US" sz="3200" dirty="0">
                          <a:solidFill>
                            <a:srgbClr val="002060"/>
                          </a:solidFill>
                          <a:latin typeface="Consolas" panose="020B0609020204030204" pitchFamily="49" charset="0"/>
                        </a:rPr>
                        <a: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algn="ctr"/>
                      <a:r>
                        <a:rPr lang="en-US" sz="3200" dirty="0">
                          <a:solidFill>
                            <a:srgbClr val="002060"/>
                          </a:solidFill>
                          <a:latin typeface="Consolas" panose="020B0609020204030204" pitchFamily="49"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algn="ctr"/>
                      <a:r>
                        <a:rPr lang="en-US" sz="3200" dirty="0">
                          <a:solidFill>
                            <a:srgbClr val="002060"/>
                          </a:solidFill>
                          <a:latin typeface="Consolas" panose="020B0609020204030204" pitchFamily="49" charset="0"/>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algn="ctr"/>
                      <a:r>
                        <a:rPr lang="en-US" sz="3200" dirty="0">
                          <a:solidFill>
                            <a:srgbClr val="002060"/>
                          </a:solidFill>
                          <a:latin typeface="Consolas" panose="020B0609020204030204" pitchFamily="49" charset="0"/>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extLst>
                  <a:ext uri="{0D108BD9-81ED-4DB2-BD59-A6C34878D82A}">
                    <a16:rowId xmlns:a16="http://schemas.microsoft.com/office/drawing/2014/main" val="202240276"/>
                  </a:ext>
                </a:extLst>
              </a:tr>
              <a:tr h="421685">
                <a:tc>
                  <a:txBody>
                    <a:bodyPr/>
                    <a:lstStyle/>
                    <a:p>
                      <a:pPr algn="ctr"/>
                      <a:r>
                        <a:rPr lang="en-US" sz="1800" dirty="0">
                          <a:solidFill>
                            <a:srgbClr val="990033"/>
                          </a:solidFill>
                          <a:latin typeface="Consolas" panose="020B0609020204030204" pitchFamily="49" charset="0"/>
                        </a:rPr>
                        <a:t>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dirty="0">
                          <a:solidFill>
                            <a:srgbClr val="990033"/>
                          </a:solidFill>
                          <a:latin typeface="Consolas" panose="020B0609020204030204" pitchFamily="49" charset="0"/>
                        </a:rPr>
                        <a:t>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dirty="0">
                          <a:solidFill>
                            <a:srgbClr val="990033"/>
                          </a:solidFill>
                          <a:latin typeface="Consolas" panose="020B0609020204030204" pitchFamily="49" charset="0"/>
                        </a:rPr>
                        <a:t>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dirty="0">
                          <a:solidFill>
                            <a:srgbClr val="990033"/>
                          </a:solidFill>
                          <a:latin typeface="Consolas" panose="020B0609020204030204" pitchFamily="49" charset="0"/>
                        </a:rPr>
                        <a:t>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dirty="0">
                          <a:solidFill>
                            <a:srgbClr val="990033"/>
                          </a:solidFill>
                          <a:latin typeface="Consolas" panose="020B0609020204030204" pitchFamily="49" charset="0"/>
                        </a:rPr>
                        <a:t>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dirty="0">
                          <a:solidFill>
                            <a:srgbClr val="990033"/>
                          </a:solidFill>
                          <a:latin typeface="Consolas" panose="020B0609020204030204" pitchFamily="49" charset="0"/>
                        </a:rPr>
                        <a:t>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dirty="0">
                          <a:solidFill>
                            <a:srgbClr val="990033"/>
                          </a:solidFill>
                          <a:latin typeface="Consolas" panose="020B0609020204030204" pitchFamily="49" charset="0"/>
                        </a:rPr>
                        <a:t>6</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87851079"/>
                  </a:ext>
                </a:extLst>
              </a:tr>
            </a:tbl>
          </a:graphicData>
        </a:graphic>
      </p:graphicFrame>
      <p:sp>
        <p:nvSpPr>
          <p:cNvPr id="8" name="TextBox 7">
            <a:extLst>
              <a:ext uri="{FF2B5EF4-FFF2-40B4-BE49-F238E27FC236}">
                <a16:creationId xmlns:a16="http://schemas.microsoft.com/office/drawing/2014/main" id="{1745A610-DED0-43BE-BA45-1D5A523A57EC}"/>
              </a:ext>
            </a:extLst>
          </p:cNvPr>
          <p:cNvSpPr txBox="1"/>
          <p:nvPr/>
        </p:nvSpPr>
        <p:spPr>
          <a:xfrm>
            <a:off x="7157358" y="4536887"/>
            <a:ext cx="4407892" cy="830997"/>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sz="2400" dirty="0">
                <a:solidFill>
                  <a:srgbClr val="7030A0"/>
                </a:solidFill>
                <a:latin typeface="Consolas" panose="020B0609020204030204" pitchFamily="49" charset="0"/>
              </a:rPr>
              <a:t>char</a:t>
            </a:r>
            <a:r>
              <a:rPr lang="en-US" sz="2400" dirty="0">
                <a:latin typeface="Consolas" panose="020B0609020204030204" pitchFamily="49" charset="0"/>
              </a:rPr>
              <a:t> letter = </a:t>
            </a:r>
            <a:r>
              <a:rPr lang="en-US" sz="2400" dirty="0">
                <a:solidFill>
                  <a:srgbClr val="C00000"/>
                </a:solidFill>
                <a:latin typeface="Consolas" panose="020B0609020204030204" pitchFamily="49" charset="0"/>
              </a:rPr>
              <a:t>'g'</a:t>
            </a:r>
            <a:r>
              <a:rPr lang="en-US" sz="2400" dirty="0">
                <a:latin typeface="Consolas" panose="020B0609020204030204" pitchFamily="49" charset="0"/>
              </a:rPr>
              <a:t>;</a:t>
            </a:r>
          </a:p>
          <a:p>
            <a:r>
              <a:rPr lang="en-US" sz="2400" dirty="0">
                <a:solidFill>
                  <a:srgbClr val="7030A0"/>
                </a:solidFill>
                <a:latin typeface="Consolas" panose="020B0609020204030204" pitchFamily="49" charset="0"/>
              </a:rPr>
              <a:t>char</a:t>
            </a:r>
            <a:r>
              <a:rPr lang="en-US" sz="2400" dirty="0">
                <a:latin typeface="Consolas" panose="020B0609020204030204" pitchFamily="49" charset="0"/>
              </a:rPr>
              <a:t> </a:t>
            </a:r>
            <a:r>
              <a:rPr lang="en-US" sz="2400" dirty="0" err="1">
                <a:latin typeface="Consolas" panose="020B0609020204030204" pitchFamily="49" charset="0"/>
              </a:rPr>
              <a:t>anotherLetter</a:t>
            </a:r>
            <a:r>
              <a:rPr lang="en-US" sz="2400" dirty="0">
                <a:latin typeface="Consolas" panose="020B0609020204030204" pitchFamily="49" charset="0"/>
              </a:rPr>
              <a:t> = </a:t>
            </a:r>
            <a:r>
              <a:rPr lang="en-US" sz="2400" dirty="0">
                <a:solidFill>
                  <a:srgbClr val="C00000"/>
                </a:solidFill>
                <a:latin typeface="Consolas" panose="020B0609020204030204" pitchFamily="49" charset="0"/>
              </a:rPr>
              <a:t>'b'</a:t>
            </a:r>
            <a:r>
              <a:rPr lang="en-US" sz="2400" dirty="0">
                <a:latin typeface="Consolas" panose="020B0609020204030204" pitchFamily="49" charset="0"/>
              </a:rPr>
              <a:t>;</a:t>
            </a:r>
          </a:p>
        </p:txBody>
      </p:sp>
    </p:spTree>
    <p:extLst>
      <p:ext uri="{BB962C8B-B14F-4D97-AF65-F5344CB8AC3E}">
        <p14:creationId xmlns:p14="http://schemas.microsoft.com/office/powerpoint/2010/main" val="819425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39664-AA7E-0C50-6D41-DDAF4653A9F0}"/>
              </a:ext>
            </a:extLst>
          </p:cNvPr>
          <p:cNvSpPr>
            <a:spLocks noGrp="1"/>
          </p:cNvSpPr>
          <p:nvPr>
            <p:ph type="title"/>
          </p:nvPr>
        </p:nvSpPr>
        <p:spPr/>
        <p:txBody>
          <a:bodyPr/>
          <a:lstStyle/>
          <a:p>
            <a:r>
              <a:rPr lang="en-US" dirty="0">
                <a:solidFill>
                  <a:schemeClr val="accent6">
                    <a:lumMod val="75000"/>
                  </a:schemeClr>
                </a:solidFill>
              </a:rPr>
              <a:t>PCM: </a:t>
            </a:r>
            <a:r>
              <a:rPr lang="en-US" dirty="0"/>
              <a:t>String Methods</a:t>
            </a:r>
          </a:p>
        </p:txBody>
      </p:sp>
      <p:sp>
        <p:nvSpPr>
          <p:cNvPr id="3" name="TextBox 2">
            <a:extLst>
              <a:ext uri="{FF2B5EF4-FFF2-40B4-BE49-F238E27FC236}">
                <a16:creationId xmlns:a16="http://schemas.microsoft.com/office/drawing/2014/main" id="{3DF444FB-B3E7-49AD-94E3-9816C33EC184}"/>
              </a:ext>
            </a:extLst>
          </p:cNvPr>
          <p:cNvSpPr txBox="1"/>
          <p:nvPr/>
        </p:nvSpPr>
        <p:spPr>
          <a:xfrm>
            <a:off x="6547758" y="650932"/>
            <a:ext cx="5170714" cy="400110"/>
          </a:xfrm>
          <a:prstGeom prst="rect">
            <a:avLst/>
          </a:prstGeom>
          <a:noFill/>
        </p:spPr>
        <p:txBody>
          <a:bodyPr wrap="square" rtlCol="0">
            <a:spAutoFit/>
          </a:bodyPr>
          <a:lstStyle/>
          <a:p>
            <a:r>
              <a:rPr lang="en-US" sz="2000" dirty="0">
                <a:latin typeface="Calibri" panose="020F0502020204030204" pitchFamily="34" charset="0"/>
                <a:ea typeface="Calibri" panose="020F0502020204030204" pitchFamily="34" charset="0"/>
                <a:cs typeface="Calibri" panose="020F0502020204030204" pitchFamily="34" charset="0"/>
              </a:rPr>
              <a:t>Usage: </a:t>
            </a:r>
            <a:r>
              <a:rPr lang="en-US" sz="2000" dirty="0">
                <a:solidFill>
                  <a:schemeClr val="accent2">
                    <a:lumMod val="75000"/>
                  </a:schemeClr>
                </a:solidFill>
                <a:latin typeface="Consolas" panose="020B0609020204030204" pitchFamily="49" charset="0"/>
              </a:rPr>
              <a:t>&lt;</a:t>
            </a:r>
            <a:r>
              <a:rPr lang="en-US" sz="2000" dirty="0" err="1">
                <a:solidFill>
                  <a:schemeClr val="accent2">
                    <a:lumMod val="75000"/>
                  </a:schemeClr>
                </a:solidFill>
                <a:latin typeface="Consolas" panose="020B0609020204030204" pitchFamily="49" charset="0"/>
              </a:rPr>
              <a:t>string_variable</a:t>
            </a:r>
            <a:r>
              <a:rPr lang="en-US" sz="2000" dirty="0">
                <a:solidFill>
                  <a:schemeClr val="accent2">
                    <a:lumMod val="75000"/>
                  </a:schemeClr>
                </a:solidFill>
                <a:latin typeface="Consolas" panose="020B0609020204030204" pitchFamily="49" charset="0"/>
              </a:rPr>
              <a:t>&gt;</a:t>
            </a:r>
            <a:r>
              <a:rPr lang="en-US" sz="2000" dirty="0">
                <a:latin typeface="Consolas" panose="020B0609020204030204" pitchFamily="49" charset="0"/>
              </a:rPr>
              <a:t>.</a:t>
            </a:r>
            <a:r>
              <a:rPr lang="en-US" sz="2000" dirty="0">
                <a:solidFill>
                  <a:schemeClr val="accent3">
                    <a:lumMod val="75000"/>
                  </a:schemeClr>
                </a:solidFill>
                <a:latin typeface="Consolas" panose="020B0609020204030204" pitchFamily="49" charset="0"/>
              </a:rPr>
              <a:t>&lt;method&gt;</a:t>
            </a:r>
            <a:r>
              <a:rPr lang="en-US" sz="2000" dirty="0">
                <a:latin typeface="Consolas" panose="020B0609020204030204" pitchFamily="49" charset="0"/>
              </a:rPr>
              <a:t>(…)</a:t>
            </a:r>
          </a:p>
        </p:txBody>
      </p:sp>
      <p:graphicFrame>
        <p:nvGraphicFramePr>
          <p:cNvPr id="5" name="Table 4">
            <a:extLst>
              <a:ext uri="{FF2B5EF4-FFF2-40B4-BE49-F238E27FC236}">
                <a16:creationId xmlns:a16="http://schemas.microsoft.com/office/drawing/2014/main" id="{5DE2991B-4F98-6101-A1CC-92856BDAA067}"/>
              </a:ext>
            </a:extLst>
          </p:cNvPr>
          <p:cNvGraphicFramePr>
            <a:graphicFrameLocks noGrp="1"/>
          </p:cNvGraphicFramePr>
          <p:nvPr>
            <p:extLst>
              <p:ext uri="{D42A27DB-BD31-4B8C-83A1-F6EECF244321}">
                <p14:modId xmlns:p14="http://schemas.microsoft.com/office/powerpoint/2010/main" val="1575689999"/>
              </p:ext>
            </p:extLst>
          </p:nvPr>
        </p:nvGraphicFramePr>
        <p:xfrm>
          <a:off x="838200" y="1219200"/>
          <a:ext cx="10468452" cy="4787813"/>
        </p:xfrm>
        <a:graphic>
          <a:graphicData uri="http://schemas.openxmlformats.org/drawingml/2006/table">
            <a:tbl>
              <a:tblPr firstRow="1" bandRow="1">
                <a:tableStyleId>{5C22544A-7EE6-4342-B048-85BDC9FD1C3A}</a:tableStyleId>
              </a:tblPr>
              <a:tblGrid>
                <a:gridCol w="4040275">
                  <a:extLst>
                    <a:ext uri="{9D8B030D-6E8A-4147-A177-3AD203B41FA5}">
                      <a16:colId xmlns:a16="http://schemas.microsoft.com/office/drawing/2014/main" val="3368264241"/>
                    </a:ext>
                  </a:extLst>
                </a:gridCol>
                <a:gridCol w="6428177">
                  <a:extLst>
                    <a:ext uri="{9D8B030D-6E8A-4147-A177-3AD203B41FA5}">
                      <a16:colId xmlns:a16="http://schemas.microsoft.com/office/drawing/2014/main" val="3821759083"/>
                    </a:ext>
                  </a:extLst>
                </a:gridCol>
              </a:tblGrid>
              <a:tr h="435779">
                <a:tc>
                  <a:txBody>
                    <a:bodyPr/>
                    <a:lstStyle/>
                    <a:p>
                      <a:pPr algn="ctr"/>
                      <a:r>
                        <a:rPr lang="en-US" sz="2400" b="1" dirty="0">
                          <a:latin typeface="Calibri" panose="020F0502020204030204" pitchFamily="34" charset="0"/>
                          <a:cs typeface="Calibri" panose="020F0502020204030204" pitchFamily="34" charset="0"/>
                        </a:rPr>
                        <a:t>Method</a:t>
                      </a:r>
                    </a:p>
                  </a:txBody>
                  <a:tcPr/>
                </a:tc>
                <a:tc>
                  <a:txBody>
                    <a:bodyPr/>
                    <a:lstStyle/>
                    <a:p>
                      <a:pPr algn="ctr"/>
                      <a:r>
                        <a:rPr lang="en-US" sz="2400" b="1" dirty="0">
                          <a:latin typeface="Calibri" panose="020F0502020204030204" pitchFamily="34" charset="0"/>
                          <a:cs typeface="Calibri" panose="020F0502020204030204" pitchFamily="34" charset="0"/>
                        </a:rPr>
                        <a:t>Description</a:t>
                      </a:r>
                    </a:p>
                  </a:txBody>
                  <a:tcPr/>
                </a:tc>
                <a:extLst>
                  <a:ext uri="{0D108BD9-81ED-4DB2-BD59-A6C34878D82A}">
                    <a16:rowId xmlns:a16="http://schemas.microsoft.com/office/drawing/2014/main" val="2388165557"/>
                  </a:ext>
                </a:extLst>
              </a:tr>
              <a:tr h="435779">
                <a:tc>
                  <a:txBody>
                    <a:bodyPr/>
                    <a:lstStyle/>
                    <a:p>
                      <a:r>
                        <a:rPr lang="en-US" sz="1800" dirty="0">
                          <a:latin typeface="Consolas" panose="020B0609020204030204" pitchFamily="49" charset="0"/>
                        </a:rPr>
                        <a:t>length()</a:t>
                      </a:r>
                    </a:p>
                  </a:txBody>
                  <a:tcPr anchor="ctr"/>
                </a:tc>
                <a:tc>
                  <a:txBody>
                    <a:bodyPr/>
                    <a:lstStyle/>
                    <a:p>
                      <a:r>
                        <a:rPr lang="en-US" sz="1800" dirty="0">
                          <a:latin typeface="Calibri" panose="020F0502020204030204" pitchFamily="34" charset="0"/>
                          <a:cs typeface="Calibri" panose="020F0502020204030204" pitchFamily="34" charset="0"/>
                        </a:rPr>
                        <a:t>Returns the length of the string. </a:t>
                      </a:r>
                    </a:p>
                  </a:txBody>
                  <a:tcPr/>
                </a:tc>
                <a:extLst>
                  <a:ext uri="{0D108BD9-81ED-4DB2-BD59-A6C34878D82A}">
                    <a16:rowId xmlns:a16="http://schemas.microsoft.com/office/drawing/2014/main" val="2425982990"/>
                  </a:ext>
                </a:extLst>
              </a:tr>
              <a:tr h="435779">
                <a:tc>
                  <a:txBody>
                    <a:bodyPr/>
                    <a:lstStyle/>
                    <a:p>
                      <a:r>
                        <a:rPr lang="en-US" sz="1800" dirty="0">
                          <a:latin typeface="Consolas" panose="020B0609020204030204" pitchFamily="49" charset="0"/>
                        </a:rPr>
                        <a:t>charAt(</a:t>
                      </a:r>
                      <a:r>
                        <a:rPr lang="en-US" sz="1800" i="1" dirty="0">
                          <a:latin typeface="Consolas" panose="020B0609020204030204" pitchFamily="49" charset="0"/>
                        </a:rPr>
                        <a:t>i</a:t>
                      </a:r>
                      <a:r>
                        <a:rPr lang="en-US" sz="1800" i="0" dirty="0">
                          <a:latin typeface="Consolas" panose="020B0609020204030204" pitchFamily="49" charset="0"/>
                        </a:rPr>
                        <a:t>)</a:t>
                      </a:r>
                    </a:p>
                  </a:txBody>
                  <a:tcPr anchor="ctr"/>
                </a:tc>
                <a:tc>
                  <a:txBody>
                    <a:bodyPr/>
                    <a:lstStyle/>
                    <a:p>
                      <a:r>
                        <a:rPr lang="en-US" sz="1800" dirty="0">
                          <a:latin typeface="Calibri" panose="020F0502020204030204" pitchFamily="34" charset="0"/>
                          <a:cs typeface="Calibri" panose="020F0502020204030204" pitchFamily="34" charset="0"/>
                        </a:rPr>
                        <a:t>Returns the character at index </a:t>
                      </a:r>
                      <a:r>
                        <a:rPr lang="en-US" sz="1800" i="1" dirty="0">
                          <a:latin typeface="Calibri" panose="020F0502020204030204" pitchFamily="34" charset="0"/>
                          <a:cs typeface="Calibri" panose="020F0502020204030204" pitchFamily="34" charset="0"/>
                        </a:rPr>
                        <a:t>i</a:t>
                      </a:r>
                      <a:r>
                        <a:rPr lang="en-US" sz="1800" i="0" dirty="0">
                          <a:latin typeface="Calibri" panose="020F0502020204030204" pitchFamily="34" charset="0"/>
                          <a:cs typeface="Calibri" panose="020F0502020204030204" pitchFamily="34" charset="0"/>
                        </a:rPr>
                        <a:t> of the string</a:t>
                      </a:r>
                      <a:endParaRPr lang="en-US" sz="18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795054932"/>
                  </a:ext>
                </a:extLst>
              </a:tr>
              <a:tr h="435779">
                <a:tc>
                  <a:txBody>
                    <a:bodyPr/>
                    <a:lstStyle/>
                    <a:p>
                      <a:r>
                        <a:rPr lang="en-US" sz="1800" dirty="0">
                          <a:latin typeface="Consolas" panose="020B0609020204030204" pitchFamily="49" charset="0"/>
                        </a:rPr>
                        <a:t>indexOf(</a:t>
                      </a:r>
                      <a:r>
                        <a:rPr lang="en-US" sz="1800" i="1" dirty="0">
                          <a:latin typeface="Consolas" panose="020B0609020204030204" pitchFamily="49" charset="0"/>
                        </a:rPr>
                        <a:t>s</a:t>
                      </a:r>
                      <a:r>
                        <a:rPr lang="en-US" sz="1800" i="0" dirty="0">
                          <a:latin typeface="Consolas" panose="020B0609020204030204" pitchFamily="49" charset="0"/>
                        </a:rPr>
                        <a:t>)</a:t>
                      </a:r>
                    </a:p>
                  </a:txBody>
                  <a:tcPr anchor="ctr"/>
                </a:tc>
                <a:tc>
                  <a:txBody>
                    <a:bodyPr/>
                    <a:lstStyle/>
                    <a:p>
                      <a:r>
                        <a:rPr lang="en-US" sz="1800" dirty="0">
                          <a:latin typeface="Calibri" panose="020F0502020204030204" pitchFamily="34" charset="0"/>
                          <a:cs typeface="Calibri" panose="020F0502020204030204" pitchFamily="34" charset="0"/>
                        </a:rPr>
                        <a:t>Returns the index of the first occurrence of </a:t>
                      </a:r>
                      <a:r>
                        <a:rPr lang="en-US" sz="1800" i="1" dirty="0">
                          <a:latin typeface="Calibri" panose="020F0502020204030204" pitchFamily="34" charset="0"/>
                          <a:cs typeface="Calibri" panose="020F0502020204030204" pitchFamily="34" charset="0"/>
                        </a:rPr>
                        <a:t>s</a:t>
                      </a:r>
                      <a:r>
                        <a:rPr lang="en-US" sz="1800" i="0" dirty="0">
                          <a:latin typeface="Calibri" panose="020F0502020204030204" pitchFamily="34" charset="0"/>
                          <a:cs typeface="Calibri" panose="020F0502020204030204" pitchFamily="34" charset="0"/>
                        </a:rPr>
                        <a:t> in the string; returns </a:t>
                      </a:r>
                      <a:br>
                        <a:rPr lang="en-US" sz="1800" i="0" dirty="0">
                          <a:latin typeface="Calibri" panose="020F0502020204030204" pitchFamily="34" charset="0"/>
                          <a:cs typeface="Calibri" panose="020F0502020204030204" pitchFamily="34" charset="0"/>
                        </a:rPr>
                      </a:br>
                      <a:r>
                        <a:rPr lang="en-US" sz="1800" i="0" dirty="0">
                          <a:latin typeface="Calibri" panose="020F0502020204030204" pitchFamily="34" charset="0"/>
                          <a:cs typeface="Calibri" panose="020F0502020204030204" pitchFamily="34" charset="0"/>
                        </a:rPr>
                        <a:t>-1 if </a:t>
                      </a:r>
                      <a:r>
                        <a:rPr lang="en-US" sz="1800" i="1" dirty="0">
                          <a:latin typeface="Calibri" panose="020F0502020204030204" pitchFamily="34" charset="0"/>
                          <a:cs typeface="Calibri" panose="020F0502020204030204" pitchFamily="34" charset="0"/>
                        </a:rPr>
                        <a:t>s</a:t>
                      </a:r>
                      <a:r>
                        <a:rPr lang="en-US" sz="1800" i="0" dirty="0">
                          <a:latin typeface="Calibri" panose="020F0502020204030204" pitchFamily="34" charset="0"/>
                          <a:cs typeface="Calibri" panose="020F0502020204030204" pitchFamily="34" charset="0"/>
                        </a:rPr>
                        <a:t> doesn't appear in the string</a:t>
                      </a:r>
                      <a:endParaRPr lang="en-US" sz="18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84619916"/>
                  </a:ext>
                </a:extLst>
              </a:tr>
              <a:tr h="435779">
                <a:tc>
                  <a:txBody>
                    <a:bodyPr/>
                    <a:lstStyle/>
                    <a:p>
                      <a:r>
                        <a:rPr lang="en-US" sz="1800" dirty="0">
                          <a:latin typeface="Consolas" panose="020B0609020204030204" pitchFamily="49" charset="0"/>
                        </a:rPr>
                        <a:t>substring(</a:t>
                      </a:r>
                      <a:r>
                        <a:rPr lang="en-US" sz="1800" i="1" dirty="0">
                          <a:latin typeface="Consolas" panose="020B0609020204030204" pitchFamily="49" charset="0"/>
                        </a:rPr>
                        <a:t>i</a:t>
                      </a:r>
                      <a:r>
                        <a:rPr lang="en-US" sz="1800" i="0" dirty="0">
                          <a:latin typeface="Consolas" panose="020B0609020204030204" pitchFamily="49" charset="0"/>
                        </a:rPr>
                        <a:t>, </a:t>
                      </a:r>
                      <a:r>
                        <a:rPr lang="en-US" sz="1800" i="1" dirty="0">
                          <a:latin typeface="Consolas" panose="020B0609020204030204" pitchFamily="49" charset="0"/>
                        </a:rPr>
                        <a:t>j</a:t>
                      </a:r>
                      <a:r>
                        <a:rPr lang="en-US" sz="1800" i="0" dirty="0">
                          <a:latin typeface="Consolas" panose="020B0609020204030204" pitchFamily="49" charset="0"/>
                        </a:rPr>
                        <a:t>) </a:t>
                      </a:r>
                      <a:r>
                        <a:rPr lang="en-US" sz="1800" i="0" dirty="0">
                          <a:latin typeface="Calibri" panose="020F0502020204030204" pitchFamily="34" charset="0"/>
                          <a:cs typeface="Calibri" panose="020F0502020204030204" pitchFamily="34" charset="0"/>
                        </a:rPr>
                        <a:t>or</a:t>
                      </a:r>
                      <a:r>
                        <a:rPr lang="en-US" sz="1800" i="0" dirty="0">
                          <a:latin typeface="Consolas" panose="020B0609020204030204" pitchFamily="49" charset="0"/>
                        </a:rPr>
                        <a:t> substring(</a:t>
                      </a:r>
                      <a:r>
                        <a:rPr lang="en-US" sz="1800" i="1" dirty="0">
                          <a:latin typeface="Consolas" panose="020B0609020204030204" pitchFamily="49" charset="0"/>
                        </a:rPr>
                        <a:t>i</a:t>
                      </a:r>
                      <a:r>
                        <a:rPr lang="en-US" sz="1800" i="0" dirty="0">
                          <a:latin typeface="Consolas" panose="020B0609020204030204" pitchFamily="49" charset="0"/>
                        </a:rPr>
                        <a:t>)</a:t>
                      </a:r>
                      <a:endParaRPr lang="en-US" sz="1800" dirty="0">
                        <a:latin typeface="Consolas" panose="020B0609020204030204" pitchFamily="49" charset="0"/>
                      </a:endParaRPr>
                    </a:p>
                  </a:txBody>
                  <a:tcPr anchor="ctr"/>
                </a:tc>
                <a:tc>
                  <a:txBody>
                    <a:bodyPr/>
                    <a:lstStyle/>
                    <a:p>
                      <a:r>
                        <a:rPr lang="en-US" sz="1800" dirty="0">
                          <a:latin typeface="Calibri" panose="020F0502020204030204" pitchFamily="34" charset="0"/>
                          <a:cs typeface="Calibri" panose="020F0502020204030204" pitchFamily="34" charset="0"/>
                        </a:rPr>
                        <a:t>Returns the characters in this string from </a:t>
                      </a:r>
                      <a:r>
                        <a:rPr lang="en-US" sz="1800" i="1" dirty="0">
                          <a:latin typeface="Calibri" panose="020F0502020204030204" pitchFamily="34" charset="0"/>
                          <a:cs typeface="Calibri" panose="020F0502020204030204" pitchFamily="34" charset="0"/>
                        </a:rPr>
                        <a:t>i</a:t>
                      </a:r>
                      <a:r>
                        <a:rPr lang="en-US" sz="1800" i="0" dirty="0">
                          <a:latin typeface="Calibri" panose="020F0502020204030204" pitchFamily="34" charset="0"/>
                          <a:cs typeface="Calibri" panose="020F0502020204030204" pitchFamily="34" charset="0"/>
                        </a:rPr>
                        <a:t> (inclusive) to </a:t>
                      </a:r>
                      <a:r>
                        <a:rPr lang="en-US" sz="1800" i="1" dirty="0">
                          <a:latin typeface="Calibri" panose="020F0502020204030204" pitchFamily="34" charset="0"/>
                          <a:cs typeface="Calibri" panose="020F0502020204030204" pitchFamily="34" charset="0"/>
                        </a:rPr>
                        <a:t>j</a:t>
                      </a:r>
                      <a:r>
                        <a:rPr lang="en-US" sz="1800" i="0" dirty="0">
                          <a:latin typeface="Calibri" panose="020F0502020204030204" pitchFamily="34" charset="0"/>
                          <a:cs typeface="Calibri" panose="020F0502020204030204" pitchFamily="34" charset="0"/>
                        </a:rPr>
                        <a:t> (exclusive); if </a:t>
                      </a:r>
                      <a:r>
                        <a:rPr lang="en-US" sz="1800" i="1" dirty="0">
                          <a:latin typeface="Calibri" panose="020F0502020204030204" pitchFamily="34" charset="0"/>
                          <a:cs typeface="Calibri" panose="020F0502020204030204" pitchFamily="34" charset="0"/>
                        </a:rPr>
                        <a:t>j</a:t>
                      </a:r>
                      <a:r>
                        <a:rPr lang="en-US" sz="1800" i="0" dirty="0">
                          <a:latin typeface="Calibri" panose="020F0502020204030204" pitchFamily="34" charset="0"/>
                          <a:cs typeface="Calibri" panose="020F0502020204030204" pitchFamily="34" charset="0"/>
                        </a:rPr>
                        <a:t> is omitted, goes until the end of the string</a:t>
                      </a:r>
                      <a:endParaRPr lang="en-US" sz="18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05250403"/>
                  </a:ext>
                </a:extLst>
              </a:tr>
              <a:tr h="435779">
                <a:tc>
                  <a:txBody>
                    <a:bodyPr/>
                    <a:lstStyle/>
                    <a:p>
                      <a:r>
                        <a:rPr lang="en-US" sz="1800" dirty="0">
                          <a:latin typeface="Consolas" panose="020B0609020204030204" pitchFamily="49" charset="0"/>
                        </a:rPr>
                        <a:t>contains(</a:t>
                      </a:r>
                      <a:r>
                        <a:rPr lang="en-US" sz="1800" i="1" dirty="0">
                          <a:latin typeface="Consolas" panose="020B0609020204030204" pitchFamily="49" charset="0"/>
                        </a:rPr>
                        <a:t>s</a:t>
                      </a:r>
                      <a:r>
                        <a:rPr lang="en-US" sz="1800" i="0" dirty="0">
                          <a:latin typeface="Consolas" panose="020B0609020204030204" pitchFamily="49" charset="0"/>
                        </a:rPr>
                        <a:t>)</a:t>
                      </a:r>
                      <a:endParaRPr lang="en-US" sz="1800" dirty="0">
                        <a:latin typeface="Consolas" panose="020B0609020204030204" pitchFamily="49" charset="0"/>
                      </a:endParaRPr>
                    </a:p>
                  </a:txBody>
                  <a:tcPr anchor="ctr"/>
                </a:tc>
                <a:tc>
                  <a:txBody>
                    <a:bodyPr/>
                    <a:lstStyle/>
                    <a:p>
                      <a:r>
                        <a:rPr lang="en-US" sz="1800" dirty="0">
                          <a:latin typeface="Calibri" panose="020F0502020204030204" pitchFamily="34" charset="0"/>
                          <a:cs typeface="Calibri" panose="020F0502020204030204" pitchFamily="34" charset="0"/>
                        </a:rPr>
                        <a:t>Returns whether or not the string contains </a:t>
                      </a:r>
                      <a:r>
                        <a:rPr lang="en-US" sz="1800" i="1" dirty="0">
                          <a:latin typeface="Calibri" panose="020F0502020204030204" pitchFamily="34" charset="0"/>
                          <a:cs typeface="Calibri" panose="020F0502020204030204" pitchFamily="34" charset="0"/>
                        </a:rPr>
                        <a:t>s</a:t>
                      </a:r>
                      <a:endParaRPr lang="en-US" sz="18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412671709"/>
                  </a:ext>
                </a:extLst>
              </a:tr>
              <a:tr h="435779">
                <a:tc>
                  <a:txBody>
                    <a:bodyPr/>
                    <a:lstStyle/>
                    <a:p>
                      <a:r>
                        <a:rPr lang="en-US" sz="1800" dirty="0">
                          <a:latin typeface="Consolas" panose="020B0609020204030204" pitchFamily="49" charset="0"/>
                        </a:rPr>
                        <a:t>equals(</a:t>
                      </a:r>
                      <a:r>
                        <a:rPr lang="en-US" sz="1800" i="1" dirty="0">
                          <a:latin typeface="Consolas" panose="020B0609020204030204" pitchFamily="49" charset="0"/>
                        </a:rPr>
                        <a:t>s</a:t>
                      </a:r>
                      <a:r>
                        <a:rPr lang="en-US" sz="1800" i="0" dirty="0">
                          <a:latin typeface="Consolas" panose="020B0609020204030204" pitchFamily="49" charset="0"/>
                        </a:rPr>
                        <a:t>)</a:t>
                      </a:r>
                      <a:endParaRPr lang="en-US" sz="1800" dirty="0">
                        <a:latin typeface="Consolas" panose="020B0609020204030204" pitchFamily="49" charset="0"/>
                      </a:endParaRPr>
                    </a:p>
                  </a:txBody>
                  <a:tcPr anchor="ctr"/>
                </a:tc>
                <a:tc>
                  <a:txBody>
                    <a:bodyPr/>
                    <a:lstStyle/>
                    <a:p>
                      <a:r>
                        <a:rPr lang="en-US" sz="1800" dirty="0">
                          <a:latin typeface="Calibri" panose="020F0502020204030204" pitchFamily="34" charset="0"/>
                          <a:cs typeface="Calibri" panose="020F0502020204030204" pitchFamily="34" charset="0"/>
                        </a:rPr>
                        <a:t>Returns whether or not the string is equal to </a:t>
                      </a:r>
                      <a:r>
                        <a:rPr lang="en-US" sz="1800" i="1" dirty="0">
                          <a:latin typeface="Calibri" panose="020F0502020204030204" pitchFamily="34" charset="0"/>
                          <a:cs typeface="Calibri" panose="020F0502020204030204" pitchFamily="34" charset="0"/>
                        </a:rPr>
                        <a:t>s </a:t>
                      </a:r>
                      <a:r>
                        <a:rPr lang="en-US" sz="1800" i="0" dirty="0">
                          <a:latin typeface="Calibri" panose="020F0502020204030204" pitchFamily="34" charset="0"/>
                          <a:cs typeface="Calibri" panose="020F0502020204030204" pitchFamily="34" charset="0"/>
                        </a:rPr>
                        <a:t>(case-sensitive)</a:t>
                      </a:r>
                      <a:endParaRPr lang="en-US" sz="18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413461892"/>
                  </a:ext>
                </a:extLst>
              </a:tr>
              <a:tr h="435779">
                <a:tc>
                  <a:txBody>
                    <a:bodyPr/>
                    <a:lstStyle/>
                    <a:p>
                      <a:r>
                        <a:rPr lang="en-US" sz="1800" dirty="0">
                          <a:latin typeface="Consolas" panose="020B0609020204030204" pitchFamily="49" charset="0"/>
                        </a:rPr>
                        <a:t>equalsIgnoreCase(</a:t>
                      </a:r>
                      <a:r>
                        <a:rPr lang="en-US" sz="1800" i="1" dirty="0">
                          <a:latin typeface="Consolas" panose="020B0609020204030204" pitchFamily="49" charset="0"/>
                        </a:rPr>
                        <a:t>s</a:t>
                      </a:r>
                      <a:r>
                        <a:rPr lang="en-US" sz="1800" i="0" dirty="0">
                          <a:latin typeface="Consolas" panose="020B0609020204030204" pitchFamily="49" charset="0"/>
                        </a:rPr>
                        <a:t>)</a:t>
                      </a:r>
                      <a:endParaRPr lang="en-US" sz="1800" dirty="0">
                        <a:latin typeface="Consolas" panose="020B0609020204030204" pitchFamily="49" charset="0"/>
                      </a:endParaRPr>
                    </a:p>
                  </a:txBody>
                  <a:tcPr anchor="ctr"/>
                </a:tc>
                <a:tc>
                  <a:txBody>
                    <a:bodyPr/>
                    <a:lstStyle/>
                    <a:p>
                      <a:r>
                        <a:rPr lang="en-US" sz="1800" dirty="0">
                          <a:latin typeface="Calibri" panose="020F0502020204030204" pitchFamily="34" charset="0"/>
                          <a:cs typeface="Calibri" panose="020F0502020204030204" pitchFamily="34" charset="0"/>
                        </a:rPr>
                        <a:t>Returns whether or not the string is equal to </a:t>
                      </a:r>
                      <a:r>
                        <a:rPr lang="en-US" sz="1800" i="1" dirty="0">
                          <a:latin typeface="Calibri" panose="020F0502020204030204" pitchFamily="34" charset="0"/>
                          <a:cs typeface="Calibri" panose="020F0502020204030204" pitchFamily="34" charset="0"/>
                        </a:rPr>
                        <a:t>s </a:t>
                      </a:r>
                      <a:r>
                        <a:rPr lang="en-US" sz="1800" i="0" dirty="0">
                          <a:latin typeface="Calibri" panose="020F0502020204030204" pitchFamily="34" charset="0"/>
                          <a:cs typeface="Calibri" panose="020F0502020204030204" pitchFamily="34" charset="0"/>
                        </a:rPr>
                        <a:t>ignoring case</a:t>
                      </a:r>
                      <a:endParaRPr lang="en-US" sz="18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131784282"/>
                  </a:ext>
                </a:extLst>
              </a:tr>
              <a:tr h="435779">
                <a:tc>
                  <a:txBody>
                    <a:bodyPr/>
                    <a:lstStyle/>
                    <a:p>
                      <a:r>
                        <a:rPr lang="en-US" sz="1800" dirty="0">
                          <a:latin typeface="Consolas" panose="020B0609020204030204" pitchFamily="49" charset="0"/>
                        </a:rPr>
                        <a:t>toUpperCase()</a:t>
                      </a:r>
                    </a:p>
                  </a:txBody>
                  <a:tcPr anchor="ctr"/>
                </a:tc>
                <a:tc>
                  <a:txBody>
                    <a:bodyPr/>
                    <a:lstStyle/>
                    <a:p>
                      <a:r>
                        <a:rPr lang="en-US" sz="1800" dirty="0">
                          <a:latin typeface="Calibri" panose="020F0502020204030204" pitchFamily="34" charset="0"/>
                          <a:cs typeface="Calibri" panose="020F0502020204030204" pitchFamily="34" charset="0"/>
                        </a:rPr>
                        <a:t>Returns an uppercase version of the string</a:t>
                      </a:r>
                    </a:p>
                  </a:txBody>
                  <a:tcPr/>
                </a:tc>
                <a:extLst>
                  <a:ext uri="{0D108BD9-81ED-4DB2-BD59-A6C34878D82A}">
                    <a16:rowId xmlns:a16="http://schemas.microsoft.com/office/drawing/2014/main" val="3522425595"/>
                  </a:ext>
                </a:extLst>
              </a:tr>
              <a:tr h="435779">
                <a:tc>
                  <a:txBody>
                    <a:bodyPr/>
                    <a:lstStyle/>
                    <a:p>
                      <a:r>
                        <a:rPr lang="en-US" sz="1800" dirty="0">
                          <a:latin typeface="Consolas" panose="020B0609020204030204" pitchFamily="49" charset="0"/>
                        </a:rPr>
                        <a:t>toLowerCase()</a:t>
                      </a:r>
                    </a:p>
                  </a:txBody>
                  <a:tcPr anchor="ctr"/>
                </a:tc>
                <a:tc>
                  <a:txBody>
                    <a:bodyPr/>
                    <a:lstStyle/>
                    <a:p>
                      <a:r>
                        <a:rPr lang="en-US" sz="1800" dirty="0">
                          <a:latin typeface="Calibri" panose="020F0502020204030204" pitchFamily="34" charset="0"/>
                          <a:cs typeface="Calibri" panose="020F0502020204030204" pitchFamily="34" charset="0"/>
                        </a:rPr>
                        <a:t>Returns a lowercase version of the string</a:t>
                      </a:r>
                    </a:p>
                  </a:txBody>
                  <a:tcPr/>
                </a:tc>
                <a:extLst>
                  <a:ext uri="{0D108BD9-81ED-4DB2-BD59-A6C34878D82A}">
                    <a16:rowId xmlns:a16="http://schemas.microsoft.com/office/drawing/2014/main" val="3272948306"/>
                  </a:ext>
                </a:extLst>
              </a:tr>
            </a:tbl>
          </a:graphicData>
        </a:graphic>
      </p:graphicFrame>
      <p:sp>
        <p:nvSpPr>
          <p:cNvPr id="4" name="Slide Number Placeholder 3">
            <a:extLst>
              <a:ext uri="{FF2B5EF4-FFF2-40B4-BE49-F238E27FC236}">
                <a16:creationId xmlns:a16="http://schemas.microsoft.com/office/drawing/2014/main" id="{42BD9CC9-034B-1922-2049-BC4B62C9023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19</a:t>
            </a:fld>
            <a:endParaRPr lang="en-US" dirty="0"/>
          </a:p>
        </p:txBody>
      </p:sp>
    </p:spTree>
    <p:extLst>
      <p:ext uri="{BB962C8B-B14F-4D97-AF65-F5344CB8AC3E}">
        <p14:creationId xmlns:p14="http://schemas.microsoft.com/office/powerpoint/2010/main" val="39983183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9D4AB-3253-4651-BAB2-8D3C413FBBA0}"/>
              </a:ext>
            </a:extLst>
          </p:cNvPr>
          <p:cNvSpPr>
            <a:spLocks noGrp="1"/>
          </p:cNvSpPr>
          <p:nvPr>
            <p:ph type="title"/>
          </p:nvPr>
        </p:nvSpPr>
        <p:spPr/>
        <p:txBody>
          <a:bodyPr>
            <a:normAutofit/>
          </a:bodyPr>
          <a:lstStyle/>
          <a:p>
            <a:r>
              <a:rPr lang="en-US" dirty="0"/>
              <a:t>Agenda</a:t>
            </a:r>
          </a:p>
        </p:txBody>
      </p:sp>
      <p:sp>
        <p:nvSpPr>
          <p:cNvPr id="3" name="Text Placeholder 2">
            <a:extLst>
              <a:ext uri="{FF2B5EF4-FFF2-40B4-BE49-F238E27FC236}">
                <a16:creationId xmlns:a16="http://schemas.microsoft.com/office/drawing/2014/main" id="{883F9555-B9D5-4EDE-8EF2-3335E260AC2C}"/>
              </a:ext>
            </a:extLst>
          </p:cNvPr>
          <p:cNvSpPr>
            <a:spLocks noGrp="1"/>
          </p:cNvSpPr>
          <p:nvPr>
            <p:ph type="body" idx="1"/>
          </p:nvPr>
        </p:nvSpPr>
        <p:spPr/>
        <p:txBody>
          <a:bodyPr/>
          <a:lstStyle/>
          <a:p>
            <a:r>
              <a:rPr lang="en-US" b="1" dirty="0">
                <a:solidFill>
                  <a:srgbClr val="7030A0"/>
                </a:solidFill>
              </a:rPr>
              <a:t>Announcements, Reminders</a:t>
            </a:r>
          </a:p>
          <a:p>
            <a:r>
              <a:rPr lang="en-US" dirty="0"/>
              <a:t>C0 Reflection Recap</a:t>
            </a:r>
          </a:p>
          <a:p>
            <a:r>
              <a:rPr lang="en-US" dirty="0"/>
              <a:t>Casting, More Variables and Operators! </a:t>
            </a:r>
          </a:p>
          <a:p>
            <a:r>
              <a:rPr lang="en-US" dirty="0">
                <a:solidFill>
                  <a:schemeClr val="tx1"/>
                </a:solidFill>
              </a:rPr>
              <a:t>Strings and Characters Review</a:t>
            </a:r>
          </a:p>
          <a:p>
            <a:pPr lvl="1"/>
            <a:r>
              <a:rPr lang="en-US" dirty="0"/>
              <a:t>code example! </a:t>
            </a:r>
          </a:p>
          <a:p>
            <a:endParaRPr lang="en-US" dirty="0"/>
          </a:p>
        </p:txBody>
      </p:sp>
      <p:sp>
        <p:nvSpPr>
          <p:cNvPr id="4" name="Slide Number Placeholder 3">
            <a:extLst>
              <a:ext uri="{FF2B5EF4-FFF2-40B4-BE49-F238E27FC236}">
                <a16:creationId xmlns:a16="http://schemas.microsoft.com/office/drawing/2014/main" id="{E9ECE2E6-5043-4AF0-8171-A4B436DD599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a:t>
            </a:fld>
            <a:endParaRPr lang="en-US" dirty="0"/>
          </a:p>
        </p:txBody>
      </p:sp>
    </p:spTree>
    <p:extLst>
      <p:ext uri="{BB962C8B-B14F-4D97-AF65-F5344CB8AC3E}">
        <p14:creationId xmlns:p14="http://schemas.microsoft.com/office/powerpoint/2010/main" val="11962725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220494-5579-FC89-533B-ED93BA7DB1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DFA5E3-1471-D4AF-D21D-AB7DA0491102}"/>
              </a:ext>
            </a:extLst>
          </p:cNvPr>
          <p:cNvSpPr>
            <a:spLocks noGrp="1"/>
          </p:cNvSpPr>
          <p:nvPr>
            <p:ph type="title"/>
          </p:nvPr>
        </p:nvSpPr>
        <p:spPr>
          <a:xfrm>
            <a:off x="980439" y="-826815"/>
            <a:ext cx="10515601" cy="762636"/>
          </a:xfrm>
        </p:spPr>
        <p:txBody>
          <a:bodyPr>
            <a:normAutofit/>
          </a:bodyPr>
          <a:lstStyle/>
          <a:p>
            <a:r>
              <a:rPr kumimoji="0" lang="en-US" sz="4400" b="1" i="0" u="none" strike="noStrike" kern="0" cap="none" spc="0" normalizeH="0" baseline="0" noProof="0" dirty="0">
                <a:ln>
                  <a:noFill/>
                </a:ln>
                <a:solidFill>
                  <a:srgbClr val="000000"/>
                </a:solidFill>
                <a:effectLst/>
                <a:uLnTx/>
                <a:uFillTx/>
                <a:latin typeface="Calibri"/>
                <a:ea typeface="Calibri"/>
                <a:cs typeface="Calibri"/>
                <a:sym typeface="Calibri"/>
              </a:rPr>
              <a:t>Think Pair Share: </a:t>
            </a:r>
            <a:r>
              <a:rPr lang="en-US" dirty="0"/>
              <a:t>A, B, C Variables</a:t>
            </a:r>
            <a:r>
              <a:rPr kumimoji="0" lang="en-US" sz="4400" b="1" i="0" u="none" strike="noStrike" kern="0" cap="none" spc="0" normalizeH="0" baseline="0" noProof="0" dirty="0">
                <a:ln>
                  <a:noFill/>
                </a:ln>
                <a:solidFill>
                  <a:srgbClr val="000000"/>
                </a:solidFill>
                <a:effectLst/>
                <a:uLnTx/>
                <a:uFillTx/>
                <a:latin typeface="Calibri"/>
                <a:ea typeface="Calibri"/>
                <a:cs typeface="Calibri"/>
                <a:sym typeface="Calibri"/>
              </a:rPr>
              <a:t> (Think)</a:t>
            </a:r>
            <a:endParaRPr lang="en-US" dirty="0"/>
          </a:p>
        </p:txBody>
      </p:sp>
      <p:sp>
        <p:nvSpPr>
          <p:cNvPr id="5" name="Rectangle 4">
            <a:extLst>
              <a:ext uri="{FF2B5EF4-FFF2-40B4-BE49-F238E27FC236}">
                <a16:creationId xmlns:a16="http://schemas.microsoft.com/office/drawing/2014/main" id="{4FCADA86-8081-038D-C0A3-7BB789F85737}"/>
              </a:ext>
            </a:extLst>
          </p:cNvPr>
          <p:cNvSpPr/>
          <p:nvPr/>
        </p:nvSpPr>
        <p:spPr>
          <a:xfrm>
            <a:off x="371475" y="1408133"/>
            <a:ext cx="11010900" cy="1292662"/>
          </a:xfrm>
          <a:prstGeom prst="rect">
            <a:avLst/>
          </a:prstGeom>
        </p:spPr>
        <p:txBody>
          <a:bodyPr wrap="square">
            <a:spAutoFit/>
          </a:bodyPr>
          <a:lstStyle/>
          <a:p>
            <a:r>
              <a:rPr lang="en-US" sz="2600" dirty="0">
                <a:solidFill>
                  <a:schemeClr val="tx1"/>
                </a:solidFill>
                <a:latin typeface="Calibri" panose="020F0502020204030204" pitchFamily="34" charset="0"/>
                <a:cs typeface="Calibri" panose="020F0502020204030204" pitchFamily="34" charset="0"/>
              </a:rPr>
              <a:t>Suppose </a:t>
            </a:r>
            <a:r>
              <a:rPr lang="en-US" sz="2600" dirty="0">
                <a:solidFill>
                  <a:schemeClr val="tx1"/>
                </a:solidFill>
                <a:latin typeface="Consolas" panose="020B0609020204030204" pitchFamily="49" charset="0"/>
                <a:cs typeface="Calibri" panose="020F0502020204030204" pitchFamily="34" charset="0"/>
              </a:rPr>
              <a:t>s</a:t>
            </a:r>
            <a:r>
              <a:rPr lang="en-US" sz="2600" dirty="0">
                <a:solidFill>
                  <a:schemeClr val="tx1"/>
                </a:solidFill>
                <a:latin typeface="Calibri" panose="020F0502020204030204" pitchFamily="34" charset="0"/>
                <a:cs typeface="Calibri" panose="020F0502020204030204" pitchFamily="34" charset="0"/>
              </a:rPr>
              <a:t> contains the String </a:t>
            </a:r>
            <a:r>
              <a:rPr lang="en-US" sz="2600" dirty="0">
                <a:solidFill>
                  <a:schemeClr val="tx1"/>
                </a:solidFill>
                <a:latin typeface="Consolas" panose="020B0609020204030204" pitchFamily="49" charset="0"/>
                <a:cs typeface="Calibri" panose="020F0502020204030204" pitchFamily="34" charset="0"/>
              </a:rPr>
              <a:t>"bubble gum"</a:t>
            </a:r>
            <a:r>
              <a:rPr lang="en-US" sz="2600" dirty="0">
                <a:solidFill>
                  <a:schemeClr val="tx1"/>
                </a:solidFill>
                <a:latin typeface="Calibri" panose="020F0502020204030204" pitchFamily="34" charset="0"/>
                <a:cs typeface="Calibri" panose="020F0502020204030204" pitchFamily="34" charset="0"/>
              </a:rPr>
              <a:t>. </a:t>
            </a:r>
            <a:br>
              <a:rPr lang="en-US" sz="2600" dirty="0">
                <a:solidFill>
                  <a:schemeClr val="tx1"/>
                </a:solidFill>
                <a:latin typeface="Calibri" panose="020F0502020204030204" pitchFamily="34" charset="0"/>
                <a:cs typeface="Calibri" panose="020F0502020204030204" pitchFamily="34" charset="0"/>
              </a:rPr>
            </a:br>
            <a:br>
              <a:rPr lang="en-US" sz="2600" dirty="0">
                <a:solidFill>
                  <a:schemeClr val="tx1"/>
                </a:solidFill>
                <a:latin typeface="Calibri" panose="020F0502020204030204" pitchFamily="34" charset="0"/>
                <a:cs typeface="Calibri" panose="020F0502020204030204" pitchFamily="34" charset="0"/>
              </a:rPr>
            </a:br>
            <a:r>
              <a:rPr lang="en-US" sz="2600" dirty="0">
                <a:solidFill>
                  <a:schemeClr val="tx1"/>
                </a:solidFill>
                <a:latin typeface="Calibri" panose="020F0502020204030204" pitchFamily="34" charset="0"/>
                <a:cs typeface="Calibri" panose="020F0502020204030204" pitchFamily="34" charset="0"/>
              </a:rPr>
              <a:t>Which statement would result in </a:t>
            </a:r>
            <a:r>
              <a:rPr lang="en-US" sz="2600" dirty="0">
                <a:solidFill>
                  <a:schemeClr val="tx1"/>
                </a:solidFill>
                <a:latin typeface="Consolas" panose="020B0609020204030204" pitchFamily="49" charset="0"/>
                <a:cs typeface="Calibri" panose="020F0502020204030204" pitchFamily="34" charset="0"/>
              </a:rPr>
              <a:t>s</a:t>
            </a:r>
            <a:r>
              <a:rPr lang="en-US" sz="2600" dirty="0">
                <a:solidFill>
                  <a:schemeClr val="tx1"/>
                </a:solidFill>
                <a:latin typeface="Calibri" panose="020F0502020204030204" pitchFamily="34" charset="0"/>
                <a:cs typeface="Calibri" panose="020F0502020204030204" pitchFamily="34" charset="0"/>
              </a:rPr>
              <a:t> containing </a:t>
            </a:r>
            <a:r>
              <a:rPr lang="en-US" sz="2600" dirty="0">
                <a:solidFill>
                  <a:schemeClr val="tx1"/>
                </a:solidFill>
                <a:latin typeface="Consolas" panose="020B0609020204030204" pitchFamily="49" charset="0"/>
                <a:cs typeface="Calibri" panose="020F0502020204030204" pitchFamily="34" charset="0"/>
              </a:rPr>
              <a:t>"Gumball"</a:t>
            </a:r>
            <a:r>
              <a:rPr lang="en-US" sz="2600" dirty="0">
                <a:solidFill>
                  <a:schemeClr val="tx1"/>
                </a:solidFill>
                <a:latin typeface="Calibri" panose="020F0502020204030204" pitchFamily="34" charset="0"/>
                <a:cs typeface="Calibri" panose="020F0502020204030204" pitchFamily="34" charset="0"/>
              </a:rPr>
              <a:t> instead? </a:t>
            </a:r>
          </a:p>
        </p:txBody>
      </p:sp>
      <p:graphicFrame>
        <p:nvGraphicFramePr>
          <p:cNvPr id="7" name="Table 6">
            <a:extLst>
              <a:ext uri="{FF2B5EF4-FFF2-40B4-BE49-F238E27FC236}">
                <a16:creationId xmlns:a16="http://schemas.microsoft.com/office/drawing/2014/main" id="{844CD7B3-0430-D760-CCA1-906088E3D999}"/>
              </a:ext>
            </a:extLst>
          </p:cNvPr>
          <p:cNvGraphicFramePr>
            <a:graphicFrameLocks noGrp="1"/>
          </p:cNvGraphicFramePr>
          <p:nvPr>
            <p:extLst>
              <p:ext uri="{D42A27DB-BD31-4B8C-83A1-F6EECF244321}">
                <p14:modId xmlns:p14="http://schemas.microsoft.com/office/powerpoint/2010/main" val="893993985"/>
              </p:ext>
            </p:extLst>
          </p:nvPr>
        </p:nvGraphicFramePr>
        <p:xfrm>
          <a:off x="371475" y="4005055"/>
          <a:ext cx="5453550" cy="1000805"/>
        </p:xfrm>
        <a:graphic>
          <a:graphicData uri="http://schemas.openxmlformats.org/drawingml/2006/table">
            <a:tbl>
              <a:tblPr firstRow="1" bandRow="1">
                <a:tableStyleId>{5940675A-B579-460E-94D1-54222C63F5DA}</a:tableStyleId>
              </a:tblPr>
              <a:tblGrid>
                <a:gridCol w="545355">
                  <a:extLst>
                    <a:ext uri="{9D8B030D-6E8A-4147-A177-3AD203B41FA5}">
                      <a16:colId xmlns:a16="http://schemas.microsoft.com/office/drawing/2014/main" val="3874129439"/>
                    </a:ext>
                  </a:extLst>
                </a:gridCol>
                <a:gridCol w="545355">
                  <a:extLst>
                    <a:ext uri="{9D8B030D-6E8A-4147-A177-3AD203B41FA5}">
                      <a16:colId xmlns:a16="http://schemas.microsoft.com/office/drawing/2014/main" val="903776653"/>
                    </a:ext>
                  </a:extLst>
                </a:gridCol>
                <a:gridCol w="545355">
                  <a:extLst>
                    <a:ext uri="{9D8B030D-6E8A-4147-A177-3AD203B41FA5}">
                      <a16:colId xmlns:a16="http://schemas.microsoft.com/office/drawing/2014/main" val="3107311372"/>
                    </a:ext>
                  </a:extLst>
                </a:gridCol>
                <a:gridCol w="545355">
                  <a:extLst>
                    <a:ext uri="{9D8B030D-6E8A-4147-A177-3AD203B41FA5}">
                      <a16:colId xmlns:a16="http://schemas.microsoft.com/office/drawing/2014/main" val="4208589544"/>
                    </a:ext>
                  </a:extLst>
                </a:gridCol>
                <a:gridCol w="545355">
                  <a:extLst>
                    <a:ext uri="{9D8B030D-6E8A-4147-A177-3AD203B41FA5}">
                      <a16:colId xmlns:a16="http://schemas.microsoft.com/office/drawing/2014/main" val="473933153"/>
                    </a:ext>
                  </a:extLst>
                </a:gridCol>
                <a:gridCol w="545355">
                  <a:extLst>
                    <a:ext uri="{9D8B030D-6E8A-4147-A177-3AD203B41FA5}">
                      <a16:colId xmlns:a16="http://schemas.microsoft.com/office/drawing/2014/main" val="3043576983"/>
                    </a:ext>
                  </a:extLst>
                </a:gridCol>
                <a:gridCol w="545355">
                  <a:extLst>
                    <a:ext uri="{9D8B030D-6E8A-4147-A177-3AD203B41FA5}">
                      <a16:colId xmlns:a16="http://schemas.microsoft.com/office/drawing/2014/main" val="731264172"/>
                    </a:ext>
                  </a:extLst>
                </a:gridCol>
                <a:gridCol w="545355">
                  <a:extLst>
                    <a:ext uri="{9D8B030D-6E8A-4147-A177-3AD203B41FA5}">
                      <a16:colId xmlns:a16="http://schemas.microsoft.com/office/drawing/2014/main" val="2397371736"/>
                    </a:ext>
                  </a:extLst>
                </a:gridCol>
                <a:gridCol w="545355">
                  <a:extLst>
                    <a:ext uri="{9D8B030D-6E8A-4147-A177-3AD203B41FA5}">
                      <a16:colId xmlns:a16="http://schemas.microsoft.com/office/drawing/2014/main" val="3143654077"/>
                    </a:ext>
                  </a:extLst>
                </a:gridCol>
                <a:gridCol w="545355">
                  <a:extLst>
                    <a:ext uri="{9D8B030D-6E8A-4147-A177-3AD203B41FA5}">
                      <a16:colId xmlns:a16="http://schemas.microsoft.com/office/drawing/2014/main" val="3808435129"/>
                    </a:ext>
                  </a:extLst>
                </a:gridCol>
              </a:tblGrid>
              <a:tr h="544967">
                <a:tc>
                  <a:txBody>
                    <a:bodyPr/>
                    <a:lstStyle/>
                    <a:p>
                      <a:pPr algn="ctr"/>
                      <a:r>
                        <a:rPr lang="en-US" sz="3200" dirty="0">
                          <a:solidFill>
                            <a:srgbClr val="002060"/>
                          </a:solidFill>
                          <a:latin typeface="Consolas" panose="020B0609020204030204" pitchFamily="49" charset="0"/>
                        </a:rPr>
                        <a: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algn="ctr"/>
                      <a:r>
                        <a:rPr lang="en-US" sz="3200" dirty="0">
                          <a:solidFill>
                            <a:srgbClr val="002060"/>
                          </a:solidFill>
                          <a:latin typeface="Consolas" panose="020B0609020204030204" pitchFamily="49" charset="0"/>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algn="ctr"/>
                      <a:r>
                        <a:rPr lang="en-US" sz="3200" dirty="0">
                          <a:solidFill>
                            <a:srgbClr val="002060"/>
                          </a:solidFill>
                          <a:latin typeface="Consolas" panose="020B0609020204030204" pitchFamily="49" charset="0"/>
                        </a:rPr>
                        <a: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algn="ctr"/>
                      <a:r>
                        <a:rPr lang="en-US" sz="3200" dirty="0">
                          <a:solidFill>
                            <a:srgbClr val="002060"/>
                          </a:solidFill>
                          <a:latin typeface="Consolas" panose="020B0609020204030204" pitchFamily="49" charset="0"/>
                        </a:rPr>
                        <a: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algn="ctr"/>
                      <a:r>
                        <a:rPr lang="en-US" sz="3200" dirty="0">
                          <a:solidFill>
                            <a:srgbClr val="002060"/>
                          </a:solidFill>
                          <a:latin typeface="Consolas" panose="020B0609020204030204" pitchFamily="49" charset="0"/>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algn="ctr"/>
                      <a:r>
                        <a:rPr lang="en-US" sz="3200" dirty="0">
                          <a:solidFill>
                            <a:srgbClr val="002060"/>
                          </a:solidFill>
                          <a:latin typeface="Consolas" panose="020B0609020204030204" pitchFamily="49" charset="0"/>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algn="ctr"/>
                      <a:endParaRPr lang="en-US" sz="3200" dirty="0">
                        <a:solidFill>
                          <a:srgbClr val="002060"/>
                        </a:solidFill>
                        <a:latin typeface="Consolas" panose="020B0609020204030204" pitchFamily="49"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algn="ctr"/>
                      <a:r>
                        <a:rPr lang="en-US" sz="3200" dirty="0">
                          <a:solidFill>
                            <a:srgbClr val="002060"/>
                          </a:solidFill>
                          <a:latin typeface="Consolas" panose="020B0609020204030204" pitchFamily="49" charset="0"/>
                        </a:rPr>
                        <a:t>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algn="ctr"/>
                      <a:r>
                        <a:rPr lang="en-US" sz="3200" dirty="0">
                          <a:solidFill>
                            <a:srgbClr val="002060"/>
                          </a:solidFill>
                          <a:latin typeface="Consolas" panose="020B0609020204030204" pitchFamily="49" charset="0"/>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algn="ctr"/>
                      <a:r>
                        <a:rPr lang="en-US" sz="3200" dirty="0">
                          <a:solidFill>
                            <a:srgbClr val="002060"/>
                          </a:solidFill>
                          <a:latin typeface="Consolas" panose="020B0609020204030204" pitchFamily="49" charset="0"/>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extLst>
                  <a:ext uri="{0D108BD9-81ED-4DB2-BD59-A6C34878D82A}">
                    <a16:rowId xmlns:a16="http://schemas.microsoft.com/office/drawing/2014/main" val="202240276"/>
                  </a:ext>
                </a:extLst>
              </a:tr>
              <a:tr h="421685">
                <a:tc>
                  <a:txBody>
                    <a:bodyPr/>
                    <a:lstStyle/>
                    <a:p>
                      <a:pPr algn="ctr"/>
                      <a:r>
                        <a:rPr lang="en-US" sz="1800" dirty="0">
                          <a:solidFill>
                            <a:srgbClr val="990033"/>
                          </a:solidFill>
                          <a:latin typeface="Consolas" panose="020B0609020204030204" pitchFamily="49" charset="0"/>
                        </a:rPr>
                        <a:t>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dirty="0">
                          <a:solidFill>
                            <a:srgbClr val="990033"/>
                          </a:solidFill>
                          <a:latin typeface="Consolas" panose="020B0609020204030204" pitchFamily="49" charset="0"/>
                        </a:rPr>
                        <a:t>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dirty="0">
                          <a:solidFill>
                            <a:srgbClr val="990033"/>
                          </a:solidFill>
                          <a:latin typeface="Consolas" panose="020B0609020204030204" pitchFamily="49" charset="0"/>
                        </a:rPr>
                        <a:t>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dirty="0">
                          <a:solidFill>
                            <a:srgbClr val="990033"/>
                          </a:solidFill>
                          <a:latin typeface="Consolas" panose="020B0609020204030204" pitchFamily="49" charset="0"/>
                        </a:rPr>
                        <a:t>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dirty="0">
                          <a:solidFill>
                            <a:srgbClr val="990033"/>
                          </a:solidFill>
                          <a:latin typeface="Consolas" panose="020B0609020204030204" pitchFamily="49" charset="0"/>
                        </a:rPr>
                        <a:t>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dirty="0">
                          <a:solidFill>
                            <a:srgbClr val="990033"/>
                          </a:solidFill>
                          <a:latin typeface="Consolas" panose="020B0609020204030204" pitchFamily="49" charset="0"/>
                        </a:rPr>
                        <a:t>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dirty="0">
                          <a:solidFill>
                            <a:srgbClr val="990033"/>
                          </a:solidFill>
                          <a:latin typeface="Consolas" panose="020B0609020204030204" pitchFamily="49" charset="0"/>
                        </a:rPr>
                        <a:t>6</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dirty="0">
                          <a:solidFill>
                            <a:srgbClr val="990033"/>
                          </a:solidFill>
                          <a:latin typeface="Consolas" panose="020B0609020204030204" pitchFamily="49" charset="0"/>
                        </a:rPr>
                        <a:t>7</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dirty="0">
                          <a:solidFill>
                            <a:srgbClr val="990033"/>
                          </a:solidFill>
                          <a:latin typeface="Consolas" panose="020B0609020204030204" pitchFamily="49" charset="0"/>
                        </a:rPr>
                        <a:t>8</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dirty="0">
                          <a:solidFill>
                            <a:srgbClr val="990033"/>
                          </a:solidFill>
                          <a:latin typeface="Consolas" panose="020B0609020204030204" pitchFamily="49" charset="0"/>
                        </a:rPr>
                        <a:t>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87851079"/>
                  </a:ext>
                </a:extLst>
              </a:tr>
            </a:tbl>
          </a:graphicData>
        </a:graphic>
      </p:graphicFrame>
      <p:sp>
        <p:nvSpPr>
          <p:cNvPr id="8" name="TextBox 7">
            <a:extLst>
              <a:ext uri="{FF2B5EF4-FFF2-40B4-BE49-F238E27FC236}">
                <a16:creationId xmlns:a16="http://schemas.microsoft.com/office/drawing/2014/main" id="{DBE924DC-D08D-D5A7-0379-6C92C5526C69}"/>
              </a:ext>
            </a:extLst>
          </p:cNvPr>
          <p:cNvSpPr txBox="1"/>
          <p:nvPr/>
        </p:nvSpPr>
        <p:spPr>
          <a:xfrm>
            <a:off x="5915026" y="3212797"/>
            <a:ext cx="6124576" cy="2585323"/>
          </a:xfrm>
          <a:prstGeom prst="rect">
            <a:avLst/>
          </a:prstGeom>
          <a:noFill/>
        </p:spPr>
        <p:txBody>
          <a:bodyPr wrap="square" rtlCol="0">
            <a:spAutoFit/>
          </a:bodyPr>
          <a:lstStyle/>
          <a:p>
            <a:pPr marL="342900" indent="-342900">
              <a:spcAft>
                <a:spcPts val="1200"/>
              </a:spcAft>
              <a:buClr>
                <a:srgbClr val="7030A0"/>
              </a:buClr>
              <a:buFont typeface="+mj-lt"/>
              <a:buAutoNum type="alphaUcPeriod"/>
            </a:pPr>
            <a:r>
              <a:rPr lang="en-US" sz="2200" dirty="0" err="1">
                <a:latin typeface="Consolas" panose="020B0609020204030204" pitchFamily="49" charset="0"/>
                <a:cs typeface="Calibri" panose="020F0502020204030204" pitchFamily="34" charset="0"/>
              </a:rPr>
              <a:t>s.substring</a:t>
            </a:r>
            <a:r>
              <a:rPr lang="en-US" sz="2200" dirty="0">
                <a:latin typeface="Consolas" panose="020B0609020204030204" pitchFamily="49" charset="0"/>
                <a:cs typeface="Calibri" panose="020F0502020204030204" pitchFamily="34" charset="0"/>
              </a:rPr>
              <a:t>(7) + "ball";</a:t>
            </a:r>
          </a:p>
          <a:p>
            <a:pPr marL="342900" indent="-342900">
              <a:spcAft>
                <a:spcPts val="1200"/>
              </a:spcAft>
              <a:buClr>
                <a:srgbClr val="7030A0"/>
              </a:buClr>
              <a:buFont typeface="+mj-lt"/>
              <a:buAutoNum type="alphaUcPeriod"/>
            </a:pPr>
            <a:r>
              <a:rPr lang="en-US" sz="2200" dirty="0">
                <a:latin typeface="Consolas" panose="020B0609020204030204" pitchFamily="49" charset="0"/>
                <a:cs typeface="Calibri" panose="020F0502020204030204" pitchFamily="34" charset="0"/>
              </a:rPr>
              <a:t>s = </a:t>
            </a:r>
            <a:r>
              <a:rPr lang="en-US" sz="2200" dirty="0" err="1">
                <a:latin typeface="Consolas" panose="020B0609020204030204" pitchFamily="49" charset="0"/>
                <a:cs typeface="Calibri" panose="020F0502020204030204" pitchFamily="34" charset="0"/>
              </a:rPr>
              <a:t>s.substring</a:t>
            </a:r>
            <a:r>
              <a:rPr lang="en-US" sz="2200" dirty="0">
                <a:latin typeface="Consolas" panose="020B0609020204030204" pitchFamily="49" charset="0"/>
                <a:cs typeface="Calibri" panose="020F0502020204030204" pitchFamily="34" charset="0"/>
              </a:rPr>
              <a:t>(7, 9) + "ball";</a:t>
            </a:r>
          </a:p>
          <a:p>
            <a:pPr marL="342900" indent="-342900">
              <a:spcAft>
                <a:spcPts val="1200"/>
              </a:spcAft>
              <a:buClr>
                <a:srgbClr val="7030A0"/>
              </a:buClr>
              <a:buFont typeface="+mj-lt"/>
              <a:buAutoNum type="alphaUcPeriod"/>
            </a:pPr>
            <a:r>
              <a:rPr lang="en-US" sz="2200" dirty="0">
                <a:latin typeface="Consolas" panose="020B0609020204030204" pitchFamily="49" charset="0"/>
                <a:cs typeface="Calibri" panose="020F0502020204030204" pitchFamily="34" charset="0"/>
              </a:rPr>
              <a:t>s = </a:t>
            </a:r>
            <a:r>
              <a:rPr lang="en-US" sz="2200" dirty="0" err="1">
                <a:latin typeface="Consolas" panose="020B0609020204030204" pitchFamily="49" charset="0"/>
                <a:cs typeface="Calibri" panose="020F0502020204030204" pitchFamily="34" charset="0"/>
              </a:rPr>
              <a:t>s.charAt</a:t>
            </a:r>
            <a:r>
              <a:rPr lang="en-US" sz="2200" dirty="0">
                <a:latin typeface="Consolas" panose="020B0609020204030204" pitchFamily="49" charset="0"/>
                <a:cs typeface="Calibri" panose="020F0502020204030204" pitchFamily="34" charset="0"/>
              </a:rPr>
              <a:t>(7).</a:t>
            </a:r>
            <a:r>
              <a:rPr lang="en-US" sz="2200" dirty="0" err="1">
                <a:latin typeface="Consolas" panose="020B0609020204030204" pitchFamily="49" charset="0"/>
                <a:cs typeface="Calibri" panose="020F0502020204030204" pitchFamily="34" charset="0"/>
              </a:rPr>
              <a:t>toUpperCase</a:t>
            </a:r>
            <a:r>
              <a:rPr lang="en-US" sz="2200" dirty="0">
                <a:latin typeface="Consolas" panose="020B0609020204030204" pitchFamily="49" charset="0"/>
                <a:cs typeface="Calibri" panose="020F0502020204030204" pitchFamily="34" charset="0"/>
              </a:rPr>
              <a:t>() + "ball";</a:t>
            </a:r>
          </a:p>
          <a:p>
            <a:pPr marL="342900" indent="-342900">
              <a:spcAft>
                <a:spcPts val="1200"/>
              </a:spcAft>
              <a:buClr>
                <a:srgbClr val="7030A0"/>
              </a:buClr>
              <a:buFont typeface="+mj-lt"/>
              <a:buAutoNum type="alphaUcPeriod"/>
            </a:pPr>
            <a:r>
              <a:rPr lang="en-US" sz="2200" dirty="0">
                <a:latin typeface="Consolas" panose="020B0609020204030204" pitchFamily="49" charset="0"/>
                <a:cs typeface="Calibri" panose="020F0502020204030204" pitchFamily="34" charset="0"/>
              </a:rPr>
              <a:t>s = </a:t>
            </a:r>
            <a:r>
              <a:rPr lang="en-US" sz="2200" dirty="0" err="1">
                <a:latin typeface="Consolas" panose="020B0609020204030204" pitchFamily="49" charset="0"/>
                <a:cs typeface="Calibri" panose="020F0502020204030204" pitchFamily="34" charset="0"/>
              </a:rPr>
              <a:t>s.substring</a:t>
            </a:r>
            <a:r>
              <a:rPr lang="en-US" sz="2200" dirty="0">
                <a:latin typeface="Consolas" panose="020B0609020204030204" pitchFamily="49" charset="0"/>
                <a:cs typeface="Calibri" panose="020F0502020204030204" pitchFamily="34" charset="0"/>
              </a:rPr>
              <a:t>(7, 8).</a:t>
            </a:r>
            <a:r>
              <a:rPr lang="en-US" sz="2200" dirty="0" err="1">
                <a:latin typeface="Consolas" panose="020B0609020204030204" pitchFamily="49" charset="0"/>
                <a:cs typeface="Calibri" panose="020F0502020204030204" pitchFamily="34" charset="0"/>
              </a:rPr>
              <a:t>toUpperCase</a:t>
            </a:r>
            <a:r>
              <a:rPr lang="en-US" sz="2200" dirty="0">
                <a:latin typeface="Consolas" panose="020B0609020204030204" pitchFamily="49" charset="0"/>
                <a:cs typeface="Calibri" panose="020F0502020204030204" pitchFamily="34" charset="0"/>
              </a:rPr>
              <a:t>()    </a:t>
            </a:r>
            <a:br>
              <a:rPr lang="en-US" sz="2200" dirty="0">
                <a:latin typeface="Consolas" panose="020B0609020204030204" pitchFamily="49" charset="0"/>
                <a:cs typeface="Calibri" panose="020F0502020204030204" pitchFamily="34" charset="0"/>
              </a:rPr>
            </a:br>
            <a:r>
              <a:rPr lang="en-US" sz="2200" dirty="0">
                <a:latin typeface="Consolas" panose="020B0609020204030204" pitchFamily="49" charset="0"/>
                <a:cs typeface="Calibri" panose="020F0502020204030204" pitchFamily="34" charset="0"/>
              </a:rPr>
              <a:t>    + </a:t>
            </a:r>
            <a:r>
              <a:rPr lang="en-US" sz="2200" dirty="0" err="1">
                <a:latin typeface="Consolas" panose="020B0609020204030204" pitchFamily="49" charset="0"/>
                <a:cs typeface="Calibri" panose="020F0502020204030204" pitchFamily="34" charset="0"/>
              </a:rPr>
              <a:t>s.substring</a:t>
            </a:r>
            <a:r>
              <a:rPr lang="en-US" sz="2200" dirty="0">
                <a:latin typeface="Consolas" panose="020B0609020204030204" pitchFamily="49" charset="0"/>
                <a:cs typeface="Calibri" panose="020F0502020204030204" pitchFamily="34" charset="0"/>
              </a:rPr>
              <a:t>(8) + "ball";</a:t>
            </a:r>
          </a:p>
        </p:txBody>
      </p:sp>
      <p:pic>
        <p:nvPicPr>
          <p:cNvPr id="9" name="Picture 8" descr="qr code for https://app.sli.do/event/7h9PHWgW2knduK9m9jfKen">
            <a:extLst>
              <a:ext uri="{FF2B5EF4-FFF2-40B4-BE49-F238E27FC236}">
                <a16:creationId xmlns:a16="http://schemas.microsoft.com/office/drawing/2014/main" id="{9864659A-1534-4228-87AF-68AEE859D80B}"/>
              </a:ext>
            </a:extLst>
          </p:cNvPr>
          <p:cNvPicPr>
            <a:picLocks noChangeAspect="1"/>
          </p:cNvPicPr>
          <p:nvPr/>
        </p:nvPicPr>
        <p:blipFill>
          <a:blip r:embed="rId2"/>
          <a:stretch>
            <a:fillRect/>
          </a:stretch>
        </p:blipFill>
        <p:spPr>
          <a:xfrm>
            <a:off x="7161812" y="208410"/>
            <a:ext cx="777240" cy="777240"/>
          </a:xfrm>
          <a:prstGeom prst="rect">
            <a:avLst/>
          </a:prstGeom>
        </p:spPr>
      </p:pic>
      <p:sp>
        <p:nvSpPr>
          <p:cNvPr id="3" name="Slide Number Placeholder 2">
            <a:extLst>
              <a:ext uri="{FF2B5EF4-FFF2-40B4-BE49-F238E27FC236}">
                <a16:creationId xmlns:a16="http://schemas.microsoft.com/office/drawing/2014/main" id="{991ABAF1-DC9F-301C-EB84-9F3F3AF10EF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20</a:t>
            </a:fld>
            <a:endParaRPr lang="en-US"/>
          </a:p>
        </p:txBody>
      </p:sp>
    </p:spTree>
    <p:extLst>
      <p:ext uri="{BB962C8B-B14F-4D97-AF65-F5344CB8AC3E}">
        <p14:creationId xmlns:p14="http://schemas.microsoft.com/office/powerpoint/2010/main" val="38520777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9FDA9E0-10EE-BF96-58A0-A09CB243F93E}"/>
              </a:ext>
            </a:extLst>
          </p:cNvPr>
          <p:cNvSpPr>
            <a:spLocks noGrp="1"/>
          </p:cNvSpPr>
          <p:nvPr>
            <p:ph type="title"/>
          </p:nvPr>
        </p:nvSpPr>
        <p:spPr>
          <a:xfrm>
            <a:off x="980439" y="-826815"/>
            <a:ext cx="10515601" cy="762636"/>
          </a:xfrm>
        </p:spPr>
        <p:txBody>
          <a:bodyPr>
            <a:normAutofit/>
          </a:bodyPr>
          <a:lstStyle/>
          <a:p>
            <a:r>
              <a:rPr kumimoji="0" lang="en-US" sz="4400" b="1" i="0" u="none" strike="noStrike" kern="0" cap="none" spc="0" normalizeH="0" baseline="0" noProof="0" dirty="0">
                <a:ln>
                  <a:noFill/>
                </a:ln>
                <a:solidFill>
                  <a:srgbClr val="000000"/>
                </a:solidFill>
                <a:effectLst/>
                <a:uLnTx/>
                <a:uFillTx/>
                <a:latin typeface="Calibri"/>
                <a:ea typeface="Calibri"/>
                <a:cs typeface="Calibri"/>
                <a:sym typeface="Calibri"/>
              </a:rPr>
              <a:t>Think Pair Share: </a:t>
            </a:r>
            <a:r>
              <a:rPr lang="en-US" dirty="0"/>
              <a:t>A, B, C Variables</a:t>
            </a:r>
            <a:r>
              <a:rPr kumimoji="0" lang="en-US" sz="4400" b="1" i="0" u="none" strike="noStrike" kern="0" cap="none" spc="0" normalizeH="0" baseline="0" noProof="0" dirty="0">
                <a:ln>
                  <a:noFill/>
                </a:ln>
                <a:solidFill>
                  <a:srgbClr val="000000"/>
                </a:solidFill>
                <a:effectLst/>
                <a:uLnTx/>
                <a:uFillTx/>
                <a:latin typeface="Calibri"/>
                <a:ea typeface="Calibri"/>
                <a:cs typeface="Calibri"/>
                <a:sym typeface="Calibri"/>
              </a:rPr>
              <a:t> (Pair)</a:t>
            </a:r>
            <a:endParaRPr lang="en-US" dirty="0"/>
          </a:p>
        </p:txBody>
      </p:sp>
      <p:sp>
        <p:nvSpPr>
          <p:cNvPr id="4" name="Rectangle 3">
            <a:extLst>
              <a:ext uri="{FF2B5EF4-FFF2-40B4-BE49-F238E27FC236}">
                <a16:creationId xmlns:a16="http://schemas.microsoft.com/office/drawing/2014/main" id="{DF128380-3EBE-58D5-8630-BB732F53B1BC}"/>
              </a:ext>
            </a:extLst>
          </p:cNvPr>
          <p:cNvSpPr/>
          <p:nvPr/>
        </p:nvSpPr>
        <p:spPr>
          <a:xfrm>
            <a:off x="371475" y="1408133"/>
            <a:ext cx="11010900" cy="1292662"/>
          </a:xfrm>
          <a:prstGeom prst="rect">
            <a:avLst/>
          </a:prstGeom>
        </p:spPr>
        <p:txBody>
          <a:bodyPr wrap="square">
            <a:spAutoFit/>
          </a:bodyPr>
          <a:lstStyle/>
          <a:p>
            <a:r>
              <a:rPr lang="en-US" sz="2600" dirty="0">
                <a:solidFill>
                  <a:schemeClr val="tx1"/>
                </a:solidFill>
                <a:latin typeface="Calibri" panose="020F0502020204030204" pitchFamily="34" charset="0"/>
                <a:cs typeface="Calibri" panose="020F0502020204030204" pitchFamily="34" charset="0"/>
              </a:rPr>
              <a:t>Suppose </a:t>
            </a:r>
            <a:r>
              <a:rPr lang="en-US" sz="2600" dirty="0">
                <a:solidFill>
                  <a:schemeClr val="tx1"/>
                </a:solidFill>
                <a:latin typeface="Consolas" panose="020B0609020204030204" pitchFamily="49" charset="0"/>
                <a:cs typeface="Calibri" panose="020F0502020204030204" pitchFamily="34" charset="0"/>
              </a:rPr>
              <a:t>s</a:t>
            </a:r>
            <a:r>
              <a:rPr lang="en-US" sz="2600" dirty="0">
                <a:solidFill>
                  <a:schemeClr val="tx1"/>
                </a:solidFill>
                <a:latin typeface="Calibri" panose="020F0502020204030204" pitchFamily="34" charset="0"/>
                <a:cs typeface="Calibri" panose="020F0502020204030204" pitchFamily="34" charset="0"/>
              </a:rPr>
              <a:t> contains the String </a:t>
            </a:r>
            <a:r>
              <a:rPr lang="en-US" sz="2600" dirty="0">
                <a:solidFill>
                  <a:schemeClr val="tx1"/>
                </a:solidFill>
                <a:latin typeface="Consolas" panose="020B0609020204030204" pitchFamily="49" charset="0"/>
                <a:cs typeface="Calibri" panose="020F0502020204030204" pitchFamily="34" charset="0"/>
              </a:rPr>
              <a:t>"bubble gum"</a:t>
            </a:r>
            <a:r>
              <a:rPr lang="en-US" sz="2600" dirty="0">
                <a:solidFill>
                  <a:schemeClr val="tx1"/>
                </a:solidFill>
                <a:latin typeface="Calibri" panose="020F0502020204030204" pitchFamily="34" charset="0"/>
                <a:cs typeface="Calibri" panose="020F0502020204030204" pitchFamily="34" charset="0"/>
              </a:rPr>
              <a:t>. </a:t>
            </a:r>
            <a:br>
              <a:rPr lang="en-US" sz="2600" dirty="0">
                <a:solidFill>
                  <a:schemeClr val="tx1"/>
                </a:solidFill>
                <a:latin typeface="Calibri" panose="020F0502020204030204" pitchFamily="34" charset="0"/>
                <a:cs typeface="Calibri" panose="020F0502020204030204" pitchFamily="34" charset="0"/>
              </a:rPr>
            </a:br>
            <a:br>
              <a:rPr lang="en-US" sz="2600" dirty="0">
                <a:solidFill>
                  <a:schemeClr val="tx1"/>
                </a:solidFill>
                <a:latin typeface="Calibri" panose="020F0502020204030204" pitchFamily="34" charset="0"/>
                <a:cs typeface="Calibri" panose="020F0502020204030204" pitchFamily="34" charset="0"/>
              </a:rPr>
            </a:br>
            <a:r>
              <a:rPr lang="en-US" sz="2600" dirty="0">
                <a:solidFill>
                  <a:schemeClr val="tx1"/>
                </a:solidFill>
                <a:latin typeface="Calibri" panose="020F0502020204030204" pitchFamily="34" charset="0"/>
                <a:cs typeface="Calibri" panose="020F0502020204030204" pitchFamily="34" charset="0"/>
              </a:rPr>
              <a:t>Which statement would result in </a:t>
            </a:r>
            <a:r>
              <a:rPr lang="en-US" sz="2600" dirty="0">
                <a:solidFill>
                  <a:schemeClr val="tx1"/>
                </a:solidFill>
                <a:latin typeface="Consolas" panose="020B0609020204030204" pitchFamily="49" charset="0"/>
                <a:cs typeface="Calibri" panose="020F0502020204030204" pitchFamily="34" charset="0"/>
              </a:rPr>
              <a:t>s</a:t>
            </a:r>
            <a:r>
              <a:rPr lang="en-US" sz="2600" dirty="0">
                <a:solidFill>
                  <a:schemeClr val="tx1"/>
                </a:solidFill>
                <a:latin typeface="Calibri" panose="020F0502020204030204" pitchFamily="34" charset="0"/>
                <a:cs typeface="Calibri" panose="020F0502020204030204" pitchFamily="34" charset="0"/>
              </a:rPr>
              <a:t> containing </a:t>
            </a:r>
            <a:r>
              <a:rPr lang="en-US" sz="2600" dirty="0">
                <a:solidFill>
                  <a:schemeClr val="tx1"/>
                </a:solidFill>
                <a:latin typeface="Consolas" panose="020B0609020204030204" pitchFamily="49" charset="0"/>
                <a:cs typeface="Calibri" panose="020F0502020204030204" pitchFamily="34" charset="0"/>
              </a:rPr>
              <a:t>"Gumball"</a:t>
            </a:r>
            <a:r>
              <a:rPr lang="en-US" sz="2600" dirty="0">
                <a:solidFill>
                  <a:schemeClr val="tx1"/>
                </a:solidFill>
                <a:latin typeface="Calibri" panose="020F0502020204030204" pitchFamily="34" charset="0"/>
                <a:cs typeface="Calibri" panose="020F0502020204030204" pitchFamily="34" charset="0"/>
              </a:rPr>
              <a:t> instead? </a:t>
            </a:r>
          </a:p>
        </p:txBody>
      </p:sp>
      <p:graphicFrame>
        <p:nvGraphicFramePr>
          <p:cNvPr id="5" name="Table 4">
            <a:extLst>
              <a:ext uri="{FF2B5EF4-FFF2-40B4-BE49-F238E27FC236}">
                <a16:creationId xmlns:a16="http://schemas.microsoft.com/office/drawing/2014/main" id="{9E40DDBE-2AA1-C8C1-9A1D-F822C9AFFBFE}"/>
              </a:ext>
            </a:extLst>
          </p:cNvPr>
          <p:cNvGraphicFramePr>
            <a:graphicFrameLocks noGrp="1"/>
          </p:cNvGraphicFramePr>
          <p:nvPr>
            <p:extLst>
              <p:ext uri="{D42A27DB-BD31-4B8C-83A1-F6EECF244321}">
                <p14:modId xmlns:p14="http://schemas.microsoft.com/office/powerpoint/2010/main" val="3098661054"/>
              </p:ext>
            </p:extLst>
          </p:nvPr>
        </p:nvGraphicFramePr>
        <p:xfrm>
          <a:off x="371475" y="4005055"/>
          <a:ext cx="5453550" cy="1000805"/>
        </p:xfrm>
        <a:graphic>
          <a:graphicData uri="http://schemas.openxmlformats.org/drawingml/2006/table">
            <a:tbl>
              <a:tblPr firstRow="1" bandRow="1">
                <a:tableStyleId>{5940675A-B579-460E-94D1-54222C63F5DA}</a:tableStyleId>
              </a:tblPr>
              <a:tblGrid>
                <a:gridCol w="545355">
                  <a:extLst>
                    <a:ext uri="{9D8B030D-6E8A-4147-A177-3AD203B41FA5}">
                      <a16:colId xmlns:a16="http://schemas.microsoft.com/office/drawing/2014/main" val="3874129439"/>
                    </a:ext>
                  </a:extLst>
                </a:gridCol>
                <a:gridCol w="545355">
                  <a:extLst>
                    <a:ext uri="{9D8B030D-6E8A-4147-A177-3AD203B41FA5}">
                      <a16:colId xmlns:a16="http://schemas.microsoft.com/office/drawing/2014/main" val="903776653"/>
                    </a:ext>
                  </a:extLst>
                </a:gridCol>
                <a:gridCol w="545355">
                  <a:extLst>
                    <a:ext uri="{9D8B030D-6E8A-4147-A177-3AD203B41FA5}">
                      <a16:colId xmlns:a16="http://schemas.microsoft.com/office/drawing/2014/main" val="3107311372"/>
                    </a:ext>
                  </a:extLst>
                </a:gridCol>
                <a:gridCol w="545355">
                  <a:extLst>
                    <a:ext uri="{9D8B030D-6E8A-4147-A177-3AD203B41FA5}">
                      <a16:colId xmlns:a16="http://schemas.microsoft.com/office/drawing/2014/main" val="4208589544"/>
                    </a:ext>
                  </a:extLst>
                </a:gridCol>
                <a:gridCol w="545355">
                  <a:extLst>
                    <a:ext uri="{9D8B030D-6E8A-4147-A177-3AD203B41FA5}">
                      <a16:colId xmlns:a16="http://schemas.microsoft.com/office/drawing/2014/main" val="473933153"/>
                    </a:ext>
                  </a:extLst>
                </a:gridCol>
                <a:gridCol w="545355">
                  <a:extLst>
                    <a:ext uri="{9D8B030D-6E8A-4147-A177-3AD203B41FA5}">
                      <a16:colId xmlns:a16="http://schemas.microsoft.com/office/drawing/2014/main" val="3043576983"/>
                    </a:ext>
                  </a:extLst>
                </a:gridCol>
                <a:gridCol w="545355">
                  <a:extLst>
                    <a:ext uri="{9D8B030D-6E8A-4147-A177-3AD203B41FA5}">
                      <a16:colId xmlns:a16="http://schemas.microsoft.com/office/drawing/2014/main" val="731264172"/>
                    </a:ext>
                  </a:extLst>
                </a:gridCol>
                <a:gridCol w="545355">
                  <a:extLst>
                    <a:ext uri="{9D8B030D-6E8A-4147-A177-3AD203B41FA5}">
                      <a16:colId xmlns:a16="http://schemas.microsoft.com/office/drawing/2014/main" val="2397371736"/>
                    </a:ext>
                  </a:extLst>
                </a:gridCol>
                <a:gridCol w="545355">
                  <a:extLst>
                    <a:ext uri="{9D8B030D-6E8A-4147-A177-3AD203B41FA5}">
                      <a16:colId xmlns:a16="http://schemas.microsoft.com/office/drawing/2014/main" val="3143654077"/>
                    </a:ext>
                  </a:extLst>
                </a:gridCol>
                <a:gridCol w="545355">
                  <a:extLst>
                    <a:ext uri="{9D8B030D-6E8A-4147-A177-3AD203B41FA5}">
                      <a16:colId xmlns:a16="http://schemas.microsoft.com/office/drawing/2014/main" val="3808435129"/>
                    </a:ext>
                  </a:extLst>
                </a:gridCol>
              </a:tblGrid>
              <a:tr h="544967">
                <a:tc>
                  <a:txBody>
                    <a:bodyPr/>
                    <a:lstStyle/>
                    <a:p>
                      <a:pPr algn="ctr"/>
                      <a:r>
                        <a:rPr lang="en-US" sz="3200" dirty="0">
                          <a:solidFill>
                            <a:srgbClr val="002060"/>
                          </a:solidFill>
                          <a:latin typeface="Consolas" panose="020B0609020204030204" pitchFamily="49" charset="0"/>
                        </a:rPr>
                        <a: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algn="ctr"/>
                      <a:r>
                        <a:rPr lang="en-US" sz="3200" dirty="0">
                          <a:solidFill>
                            <a:srgbClr val="002060"/>
                          </a:solidFill>
                          <a:latin typeface="Consolas" panose="020B0609020204030204" pitchFamily="49" charset="0"/>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algn="ctr"/>
                      <a:r>
                        <a:rPr lang="en-US" sz="3200" dirty="0">
                          <a:solidFill>
                            <a:srgbClr val="002060"/>
                          </a:solidFill>
                          <a:latin typeface="Consolas" panose="020B0609020204030204" pitchFamily="49" charset="0"/>
                        </a:rPr>
                        <a: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algn="ctr"/>
                      <a:r>
                        <a:rPr lang="en-US" sz="3200" dirty="0">
                          <a:solidFill>
                            <a:srgbClr val="002060"/>
                          </a:solidFill>
                          <a:latin typeface="Consolas" panose="020B0609020204030204" pitchFamily="49" charset="0"/>
                        </a:rPr>
                        <a: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algn="ctr"/>
                      <a:r>
                        <a:rPr lang="en-US" sz="3200" dirty="0">
                          <a:solidFill>
                            <a:srgbClr val="002060"/>
                          </a:solidFill>
                          <a:latin typeface="Consolas" panose="020B0609020204030204" pitchFamily="49" charset="0"/>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algn="ctr"/>
                      <a:r>
                        <a:rPr lang="en-US" sz="3200" dirty="0">
                          <a:solidFill>
                            <a:srgbClr val="002060"/>
                          </a:solidFill>
                          <a:latin typeface="Consolas" panose="020B0609020204030204" pitchFamily="49" charset="0"/>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algn="ctr"/>
                      <a:endParaRPr lang="en-US" sz="3200" dirty="0">
                        <a:solidFill>
                          <a:srgbClr val="002060"/>
                        </a:solidFill>
                        <a:latin typeface="Consolas" panose="020B0609020204030204" pitchFamily="49"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algn="ctr"/>
                      <a:r>
                        <a:rPr lang="en-US" sz="3200" dirty="0">
                          <a:solidFill>
                            <a:srgbClr val="002060"/>
                          </a:solidFill>
                          <a:latin typeface="Consolas" panose="020B0609020204030204" pitchFamily="49" charset="0"/>
                        </a:rPr>
                        <a:t>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algn="ctr"/>
                      <a:r>
                        <a:rPr lang="en-US" sz="3200" dirty="0">
                          <a:solidFill>
                            <a:srgbClr val="002060"/>
                          </a:solidFill>
                          <a:latin typeface="Consolas" panose="020B0609020204030204" pitchFamily="49" charset="0"/>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algn="ctr"/>
                      <a:r>
                        <a:rPr lang="en-US" sz="3200" dirty="0">
                          <a:solidFill>
                            <a:srgbClr val="002060"/>
                          </a:solidFill>
                          <a:latin typeface="Consolas" panose="020B0609020204030204" pitchFamily="49" charset="0"/>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extLst>
                  <a:ext uri="{0D108BD9-81ED-4DB2-BD59-A6C34878D82A}">
                    <a16:rowId xmlns:a16="http://schemas.microsoft.com/office/drawing/2014/main" val="202240276"/>
                  </a:ext>
                </a:extLst>
              </a:tr>
              <a:tr h="421685">
                <a:tc>
                  <a:txBody>
                    <a:bodyPr/>
                    <a:lstStyle/>
                    <a:p>
                      <a:pPr algn="ctr"/>
                      <a:r>
                        <a:rPr lang="en-US" sz="1800" dirty="0">
                          <a:solidFill>
                            <a:srgbClr val="990033"/>
                          </a:solidFill>
                          <a:latin typeface="Consolas" panose="020B0609020204030204" pitchFamily="49" charset="0"/>
                        </a:rPr>
                        <a:t>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dirty="0">
                          <a:solidFill>
                            <a:srgbClr val="990033"/>
                          </a:solidFill>
                          <a:latin typeface="Consolas" panose="020B0609020204030204" pitchFamily="49" charset="0"/>
                        </a:rPr>
                        <a:t>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dirty="0">
                          <a:solidFill>
                            <a:srgbClr val="990033"/>
                          </a:solidFill>
                          <a:latin typeface="Consolas" panose="020B0609020204030204" pitchFamily="49" charset="0"/>
                        </a:rPr>
                        <a:t>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dirty="0">
                          <a:solidFill>
                            <a:srgbClr val="990033"/>
                          </a:solidFill>
                          <a:latin typeface="Consolas" panose="020B0609020204030204" pitchFamily="49" charset="0"/>
                        </a:rPr>
                        <a:t>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dirty="0">
                          <a:solidFill>
                            <a:srgbClr val="990033"/>
                          </a:solidFill>
                          <a:latin typeface="Consolas" panose="020B0609020204030204" pitchFamily="49" charset="0"/>
                        </a:rPr>
                        <a:t>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dirty="0">
                          <a:solidFill>
                            <a:srgbClr val="990033"/>
                          </a:solidFill>
                          <a:latin typeface="Consolas" panose="020B0609020204030204" pitchFamily="49" charset="0"/>
                        </a:rPr>
                        <a:t>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dirty="0">
                          <a:solidFill>
                            <a:srgbClr val="990033"/>
                          </a:solidFill>
                          <a:latin typeface="Consolas" panose="020B0609020204030204" pitchFamily="49" charset="0"/>
                        </a:rPr>
                        <a:t>6</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dirty="0">
                          <a:solidFill>
                            <a:srgbClr val="990033"/>
                          </a:solidFill>
                          <a:latin typeface="Consolas" panose="020B0609020204030204" pitchFamily="49" charset="0"/>
                        </a:rPr>
                        <a:t>7</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dirty="0">
                          <a:solidFill>
                            <a:srgbClr val="990033"/>
                          </a:solidFill>
                          <a:latin typeface="Consolas" panose="020B0609020204030204" pitchFamily="49" charset="0"/>
                        </a:rPr>
                        <a:t>8</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dirty="0">
                          <a:solidFill>
                            <a:srgbClr val="990033"/>
                          </a:solidFill>
                          <a:latin typeface="Consolas" panose="020B0609020204030204" pitchFamily="49" charset="0"/>
                        </a:rPr>
                        <a:t>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87851079"/>
                  </a:ext>
                </a:extLst>
              </a:tr>
            </a:tbl>
          </a:graphicData>
        </a:graphic>
      </p:graphicFrame>
      <p:sp>
        <p:nvSpPr>
          <p:cNvPr id="6" name="TextBox 5">
            <a:extLst>
              <a:ext uri="{FF2B5EF4-FFF2-40B4-BE49-F238E27FC236}">
                <a16:creationId xmlns:a16="http://schemas.microsoft.com/office/drawing/2014/main" id="{DEF56AD9-FB32-F915-25FB-8499339D5B42}"/>
              </a:ext>
            </a:extLst>
          </p:cNvPr>
          <p:cNvSpPr txBox="1"/>
          <p:nvPr/>
        </p:nvSpPr>
        <p:spPr>
          <a:xfrm>
            <a:off x="5915026" y="3212797"/>
            <a:ext cx="6124576" cy="2585323"/>
          </a:xfrm>
          <a:prstGeom prst="rect">
            <a:avLst/>
          </a:prstGeom>
          <a:noFill/>
        </p:spPr>
        <p:txBody>
          <a:bodyPr wrap="square" rtlCol="0">
            <a:spAutoFit/>
          </a:bodyPr>
          <a:lstStyle/>
          <a:p>
            <a:pPr marL="342900" indent="-342900">
              <a:spcAft>
                <a:spcPts val="1200"/>
              </a:spcAft>
              <a:buClr>
                <a:srgbClr val="7030A0"/>
              </a:buClr>
              <a:buFont typeface="+mj-lt"/>
              <a:buAutoNum type="alphaUcPeriod"/>
            </a:pPr>
            <a:r>
              <a:rPr lang="en-US" sz="2200" dirty="0" err="1">
                <a:latin typeface="Consolas" panose="020B0609020204030204" pitchFamily="49" charset="0"/>
                <a:cs typeface="Calibri" panose="020F0502020204030204" pitchFamily="34" charset="0"/>
              </a:rPr>
              <a:t>s.substring</a:t>
            </a:r>
            <a:r>
              <a:rPr lang="en-US" sz="2200" dirty="0">
                <a:latin typeface="Consolas" panose="020B0609020204030204" pitchFamily="49" charset="0"/>
                <a:cs typeface="Calibri" panose="020F0502020204030204" pitchFamily="34" charset="0"/>
              </a:rPr>
              <a:t>(7) + "ball";</a:t>
            </a:r>
          </a:p>
          <a:p>
            <a:pPr marL="342900" indent="-342900">
              <a:spcAft>
                <a:spcPts val="1200"/>
              </a:spcAft>
              <a:buClr>
                <a:srgbClr val="7030A0"/>
              </a:buClr>
              <a:buFont typeface="+mj-lt"/>
              <a:buAutoNum type="alphaUcPeriod"/>
            </a:pPr>
            <a:r>
              <a:rPr lang="en-US" sz="2200" dirty="0">
                <a:latin typeface="Consolas" panose="020B0609020204030204" pitchFamily="49" charset="0"/>
                <a:cs typeface="Calibri" panose="020F0502020204030204" pitchFamily="34" charset="0"/>
              </a:rPr>
              <a:t>s = </a:t>
            </a:r>
            <a:r>
              <a:rPr lang="en-US" sz="2200" dirty="0" err="1">
                <a:latin typeface="Consolas" panose="020B0609020204030204" pitchFamily="49" charset="0"/>
                <a:cs typeface="Calibri" panose="020F0502020204030204" pitchFamily="34" charset="0"/>
              </a:rPr>
              <a:t>s.substring</a:t>
            </a:r>
            <a:r>
              <a:rPr lang="en-US" sz="2200" dirty="0">
                <a:latin typeface="Consolas" panose="020B0609020204030204" pitchFamily="49" charset="0"/>
                <a:cs typeface="Calibri" panose="020F0502020204030204" pitchFamily="34" charset="0"/>
              </a:rPr>
              <a:t>(7, 9) + "ball";</a:t>
            </a:r>
          </a:p>
          <a:p>
            <a:pPr marL="342900" indent="-342900">
              <a:spcAft>
                <a:spcPts val="1200"/>
              </a:spcAft>
              <a:buClr>
                <a:srgbClr val="7030A0"/>
              </a:buClr>
              <a:buFont typeface="+mj-lt"/>
              <a:buAutoNum type="alphaUcPeriod"/>
            </a:pPr>
            <a:r>
              <a:rPr lang="en-US" sz="2200" dirty="0">
                <a:latin typeface="Consolas" panose="020B0609020204030204" pitchFamily="49" charset="0"/>
                <a:cs typeface="Calibri" panose="020F0502020204030204" pitchFamily="34" charset="0"/>
              </a:rPr>
              <a:t>s = </a:t>
            </a:r>
            <a:r>
              <a:rPr lang="en-US" sz="2200" dirty="0" err="1">
                <a:latin typeface="Consolas" panose="020B0609020204030204" pitchFamily="49" charset="0"/>
                <a:cs typeface="Calibri" panose="020F0502020204030204" pitchFamily="34" charset="0"/>
              </a:rPr>
              <a:t>s.charAt</a:t>
            </a:r>
            <a:r>
              <a:rPr lang="en-US" sz="2200" dirty="0">
                <a:latin typeface="Consolas" panose="020B0609020204030204" pitchFamily="49" charset="0"/>
                <a:cs typeface="Calibri" panose="020F0502020204030204" pitchFamily="34" charset="0"/>
              </a:rPr>
              <a:t>(7).</a:t>
            </a:r>
            <a:r>
              <a:rPr lang="en-US" sz="2200" dirty="0" err="1">
                <a:latin typeface="Consolas" panose="020B0609020204030204" pitchFamily="49" charset="0"/>
                <a:cs typeface="Calibri" panose="020F0502020204030204" pitchFamily="34" charset="0"/>
              </a:rPr>
              <a:t>toUpperCase</a:t>
            </a:r>
            <a:r>
              <a:rPr lang="en-US" sz="2200" dirty="0">
                <a:latin typeface="Consolas" panose="020B0609020204030204" pitchFamily="49" charset="0"/>
                <a:cs typeface="Calibri" panose="020F0502020204030204" pitchFamily="34" charset="0"/>
              </a:rPr>
              <a:t>() + "ball";</a:t>
            </a:r>
          </a:p>
          <a:p>
            <a:pPr marL="342900" indent="-342900">
              <a:spcAft>
                <a:spcPts val="1200"/>
              </a:spcAft>
              <a:buClr>
                <a:srgbClr val="7030A0"/>
              </a:buClr>
              <a:buFont typeface="+mj-lt"/>
              <a:buAutoNum type="alphaUcPeriod"/>
            </a:pPr>
            <a:r>
              <a:rPr lang="en-US" sz="2200" dirty="0">
                <a:latin typeface="Consolas" panose="020B0609020204030204" pitchFamily="49" charset="0"/>
                <a:cs typeface="Calibri" panose="020F0502020204030204" pitchFamily="34" charset="0"/>
              </a:rPr>
              <a:t>s = </a:t>
            </a:r>
            <a:r>
              <a:rPr lang="en-US" sz="2200" dirty="0" err="1">
                <a:latin typeface="Consolas" panose="020B0609020204030204" pitchFamily="49" charset="0"/>
                <a:cs typeface="Calibri" panose="020F0502020204030204" pitchFamily="34" charset="0"/>
              </a:rPr>
              <a:t>s.substring</a:t>
            </a:r>
            <a:r>
              <a:rPr lang="en-US" sz="2200" dirty="0">
                <a:latin typeface="Consolas" panose="020B0609020204030204" pitchFamily="49" charset="0"/>
                <a:cs typeface="Calibri" panose="020F0502020204030204" pitchFamily="34" charset="0"/>
              </a:rPr>
              <a:t>(7, 8).</a:t>
            </a:r>
            <a:r>
              <a:rPr lang="en-US" sz="2200" dirty="0" err="1">
                <a:latin typeface="Consolas" panose="020B0609020204030204" pitchFamily="49" charset="0"/>
                <a:cs typeface="Calibri" panose="020F0502020204030204" pitchFamily="34" charset="0"/>
              </a:rPr>
              <a:t>toUpperCase</a:t>
            </a:r>
            <a:r>
              <a:rPr lang="en-US" sz="2200" dirty="0">
                <a:latin typeface="Consolas" panose="020B0609020204030204" pitchFamily="49" charset="0"/>
                <a:cs typeface="Calibri" panose="020F0502020204030204" pitchFamily="34" charset="0"/>
              </a:rPr>
              <a:t>()    </a:t>
            </a:r>
            <a:br>
              <a:rPr lang="en-US" sz="2200" dirty="0">
                <a:latin typeface="Consolas" panose="020B0609020204030204" pitchFamily="49" charset="0"/>
                <a:cs typeface="Calibri" panose="020F0502020204030204" pitchFamily="34" charset="0"/>
              </a:rPr>
            </a:br>
            <a:r>
              <a:rPr lang="en-US" sz="2200" dirty="0">
                <a:latin typeface="Consolas" panose="020B0609020204030204" pitchFamily="49" charset="0"/>
                <a:cs typeface="Calibri" panose="020F0502020204030204" pitchFamily="34" charset="0"/>
              </a:rPr>
              <a:t>    + </a:t>
            </a:r>
            <a:r>
              <a:rPr lang="en-US" sz="2200" dirty="0" err="1">
                <a:latin typeface="Consolas" panose="020B0609020204030204" pitchFamily="49" charset="0"/>
                <a:cs typeface="Calibri" panose="020F0502020204030204" pitchFamily="34" charset="0"/>
              </a:rPr>
              <a:t>s.substring</a:t>
            </a:r>
            <a:r>
              <a:rPr lang="en-US" sz="2200" dirty="0">
                <a:latin typeface="Consolas" panose="020B0609020204030204" pitchFamily="49" charset="0"/>
                <a:cs typeface="Calibri" panose="020F0502020204030204" pitchFamily="34" charset="0"/>
              </a:rPr>
              <a:t>(8) + "ball";</a:t>
            </a:r>
          </a:p>
        </p:txBody>
      </p:sp>
      <p:pic>
        <p:nvPicPr>
          <p:cNvPr id="9" name="Picture 8" descr="qr code for https://app.sli.do/event/7h9PHWgW2knduK9m9jfKen">
            <a:extLst>
              <a:ext uri="{FF2B5EF4-FFF2-40B4-BE49-F238E27FC236}">
                <a16:creationId xmlns:a16="http://schemas.microsoft.com/office/drawing/2014/main" id="{D1AB1CCB-779C-4354-AD7D-6D3A36EDBB6F}"/>
              </a:ext>
            </a:extLst>
          </p:cNvPr>
          <p:cNvPicPr>
            <a:picLocks noChangeAspect="1"/>
          </p:cNvPicPr>
          <p:nvPr/>
        </p:nvPicPr>
        <p:blipFill>
          <a:blip r:embed="rId2"/>
          <a:stretch>
            <a:fillRect/>
          </a:stretch>
        </p:blipFill>
        <p:spPr>
          <a:xfrm>
            <a:off x="7161812" y="208410"/>
            <a:ext cx="777240" cy="777240"/>
          </a:xfrm>
          <a:prstGeom prst="rect">
            <a:avLst/>
          </a:prstGeom>
        </p:spPr>
      </p:pic>
      <p:sp>
        <p:nvSpPr>
          <p:cNvPr id="3" name="Slide Number Placeholder 2">
            <a:extLst>
              <a:ext uri="{FF2B5EF4-FFF2-40B4-BE49-F238E27FC236}">
                <a16:creationId xmlns:a16="http://schemas.microsoft.com/office/drawing/2014/main" id="{263BCCF5-EDAC-32B9-3002-03CC58AA432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21</a:t>
            </a:fld>
            <a:endParaRPr lang="en-US"/>
          </a:p>
        </p:txBody>
      </p:sp>
    </p:spTree>
    <p:extLst>
      <p:ext uri="{BB962C8B-B14F-4D97-AF65-F5344CB8AC3E}">
        <p14:creationId xmlns:p14="http://schemas.microsoft.com/office/powerpoint/2010/main" val="40866105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E0CCE-4595-5A12-442C-15723227BA76}"/>
              </a:ext>
            </a:extLst>
          </p:cNvPr>
          <p:cNvSpPr>
            <a:spLocks noGrp="1"/>
          </p:cNvSpPr>
          <p:nvPr>
            <p:ph type="title"/>
          </p:nvPr>
        </p:nvSpPr>
        <p:spPr/>
        <p:txBody>
          <a:bodyPr/>
          <a:lstStyle/>
          <a:p>
            <a:r>
              <a:rPr lang="en-US" dirty="0"/>
              <a:t>Aside: </a:t>
            </a:r>
            <a:r>
              <a:rPr lang="en-US" dirty="0">
                <a:solidFill>
                  <a:schemeClr val="accent2">
                    <a:lumMod val="75000"/>
                  </a:schemeClr>
                </a:solidFill>
                <a:hlinkClick r:id="rId2">
                  <a:extLst>
                    <a:ext uri="{A12FA001-AC4F-418D-AE19-62706E023703}">
                      <ahyp:hlinkClr xmlns:ahyp="http://schemas.microsoft.com/office/drawing/2018/hyperlinkcolor" val="tx"/>
                    </a:ext>
                  </a:extLst>
                </a:hlinkClick>
              </a:rPr>
              <a:t>Gumball</a:t>
            </a:r>
            <a:endParaRPr lang="en-US" dirty="0">
              <a:solidFill>
                <a:schemeClr val="accent2">
                  <a:lumMod val="75000"/>
                </a:schemeClr>
              </a:solidFill>
            </a:endParaRPr>
          </a:p>
        </p:txBody>
      </p:sp>
      <p:pic>
        <p:nvPicPr>
          <p:cNvPr id="5" name="Picture 2" descr="Miya's corgi, Gumball, lying down belly-up on a soft-looking rug">
            <a:extLst>
              <a:ext uri="{FF2B5EF4-FFF2-40B4-BE49-F238E27FC236}">
                <a16:creationId xmlns:a16="http://schemas.microsoft.com/office/drawing/2014/main" id="{EC0C2099-4CC9-F020-9807-E2F2E29D46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2034" y="4210596"/>
            <a:ext cx="3827929" cy="193190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Miya's corgi, Gumball, looking a little tired/grumpy">
            <a:extLst>
              <a:ext uri="{FF2B5EF4-FFF2-40B4-BE49-F238E27FC236}">
                <a16:creationId xmlns:a16="http://schemas.microsoft.com/office/drawing/2014/main" id="{AE860638-606E-B75A-C49E-146A0424D4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82035" y="1339649"/>
            <a:ext cx="3827929" cy="287094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Miya's gorgeous corgi, Gumball, with a rainbow scarf on a tennis court; his tongue is sticking out and he's smiling!">
            <a:extLst>
              <a:ext uri="{FF2B5EF4-FFF2-40B4-BE49-F238E27FC236}">
                <a16:creationId xmlns:a16="http://schemas.microsoft.com/office/drawing/2014/main" id="{7068294D-B76B-A4B2-3687-70F44B0974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894" y="1339650"/>
            <a:ext cx="3602141" cy="480285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Miya's corgi, Gumball, smiling with a Pumpkin scarf">
            <a:extLst>
              <a:ext uri="{FF2B5EF4-FFF2-40B4-BE49-F238E27FC236}">
                <a16:creationId xmlns:a16="http://schemas.microsoft.com/office/drawing/2014/main" id="{F62124C3-9AEF-54A7-C69C-ED677FEAAF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95682" y="1339649"/>
            <a:ext cx="3602141" cy="4802855"/>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38318301-9506-DEBE-72BF-4E286A92290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22</a:t>
            </a:fld>
            <a:endParaRPr lang="en-US" dirty="0"/>
          </a:p>
        </p:txBody>
      </p:sp>
    </p:spTree>
    <p:extLst>
      <p:ext uri="{BB962C8B-B14F-4D97-AF65-F5344CB8AC3E}">
        <p14:creationId xmlns:p14="http://schemas.microsoft.com/office/powerpoint/2010/main" val="15158795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A61FA-EEB3-422B-7DB0-3E80089AAEA2}"/>
              </a:ext>
            </a:extLst>
          </p:cNvPr>
          <p:cNvSpPr>
            <a:spLocks noGrp="1"/>
          </p:cNvSpPr>
          <p:nvPr>
            <p:ph type="title"/>
          </p:nvPr>
        </p:nvSpPr>
        <p:spPr/>
        <p:txBody>
          <a:bodyPr/>
          <a:lstStyle/>
          <a:p>
            <a:r>
              <a:rPr lang="en-US" dirty="0"/>
              <a:t>Announcements, Reminders</a:t>
            </a:r>
          </a:p>
        </p:txBody>
      </p:sp>
      <p:sp>
        <p:nvSpPr>
          <p:cNvPr id="3" name="Text Placeholder 2">
            <a:extLst>
              <a:ext uri="{FF2B5EF4-FFF2-40B4-BE49-F238E27FC236}">
                <a16:creationId xmlns:a16="http://schemas.microsoft.com/office/drawing/2014/main" id="{C54B5108-D326-A3E1-1010-648875F9D1F7}"/>
              </a:ext>
            </a:extLst>
          </p:cNvPr>
          <p:cNvSpPr>
            <a:spLocks noGrp="1"/>
          </p:cNvSpPr>
          <p:nvPr>
            <p:ph type="body" idx="1"/>
          </p:nvPr>
        </p:nvSpPr>
        <p:spPr>
          <a:xfrm>
            <a:off x="838200" y="1371600"/>
            <a:ext cx="8901223" cy="4805363"/>
          </a:xfrm>
        </p:spPr>
        <p:txBody>
          <a:bodyPr>
            <a:normAutofit/>
          </a:bodyPr>
          <a:lstStyle/>
          <a:p>
            <a:r>
              <a:rPr lang="en-US" b="1" dirty="0"/>
              <a:t>P0: </a:t>
            </a:r>
            <a:r>
              <a:rPr lang="en-US" b="1" dirty="0" err="1"/>
              <a:t>Cornbear’s</a:t>
            </a:r>
            <a:r>
              <a:rPr lang="en-US" b="1" dirty="0"/>
              <a:t> Café released!</a:t>
            </a:r>
          </a:p>
          <a:p>
            <a:pPr lvl="1"/>
            <a:r>
              <a:rPr lang="en-US" dirty="0"/>
              <a:t>due Tuesday, January 20</a:t>
            </a:r>
            <a:r>
              <a:rPr lang="en-US" baseline="30000" dirty="0"/>
              <a:t>th</a:t>
            </a:r>
          </a:p>
          <a:p>
            <a:r>
              <a:rPr lang="en-US" dirty="0"/>
              <a:t>Expect C0 grades ~ 1 week from submission (we’ll announce on Ed)</a:t>
            </a:r>
          </a:p>
          <a:p>
            <a:pPr lvl="1"/>
            <a:r>
              <a:rPr lang="en-US" dirty="0"/>
              <a:t>shortly after, your first </a:t>
            </a:r>
            <a:r>
              <a:rPr lang="en-US" b="1" i="1" dirty="0">
                <a:hlinkClick r:id="rId2"/>
              </a:rPr>
              <a:t>resubmission</a:t>
            </a:r>
            <a:r>
              <a:rPr lang="en-US" dirty="0"/>
              <a:t> cycle will open! </a:t>
            </a:r>
          </a:p>
        </p:txBody>
      </p:sp>
      <p:pic>
        <p:nvPicPr>
          <p:cNvPr id="1026" name="Picture 2" descr="Corn bear, the unofficial 12X mascot. They are wearing a corn hat and are dancing and smiling.">
            <a:extLst>
              <a:ext uri="{FF2B5EF4-FFF2-40B4-BE49-F238E27FC236}">
                <a16:creationId xmlns:a16="http://schemas.microsoft.com/office/drawing/2014/main" id="{F892199C-065E-CCDB-C49A-6B963088B6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39423" y="837882"/>
            <a:ext cx="1714500" cy="25400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D6586EBE-4008-0E4A-A533-90A58C2BAA7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a:t>
            </a:fld>
            <a:endParaRPr lang="en-US" dirty="0"/>
          </a:p>
        </p:txBody>
      </p:sp>
    </p:spTree>
    <p:extLst>
      <p:ext uri="{BB962C8B-B14F-4D97-AF65-F5344CB8AC3E}">
        <p14:creationId xmlns:p14="http://schemas.microsoft.com/office/powerpoint/2010/main" val="36218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9D4AB-3253-4651-BAB2-8D3C413FBBA0}"/>
              </a:ext>
            </a:extLst>
          </p:cNvPr>
          <p:cNvSpPr>
            <a:spLocks noGrp="1"/>
          </p:cNvSpPr>
          <p:nvPr>
            <p:ph type="title"/>
          </p:nvPr>
        </p:nvSpPr>
        <p:spPr/>
        <p:txBody>
          <a:bodyPr>
            <a:normAutofit/>
          </a:bodyPr>
          <a:lstStyle/>
          <a:p>
            <a:r>
              <a:rPr lang="en-US" dirty="0"/>
              <a:t>Agenda</a:t>
            </a:r>
          </a:p>
        </p:txBody>
      </p:sp>
      <p:sp>
        <p:nvSpPr>
          <p:cNvPr id="3" name="Text Placeholder 2">
            <a:extLst>
              <a:ext uri="{FF2B5EF4-FFF2-40B4-BE49-F238E27FC236}">
                <a16:creationId xmlns:a16="http://schemas.microsoft.com/office/drawing/2014/main" id="{883F9555-B9D5-4EDE-8EF2-3335E260AC2C}"/>
              </a:ext>
            </a:extLst>
          </p:cNvPr>
          <p:cNvSpPr>
            <a:spLocks noGrp="1"/>
          </p:cNvSpPr>
          <p:nvPr>
            <p:ph type="body" idx="1"/>
          </p:nvPr>
        </p:nvSpPr>
        <p:spPr/>
        <p:txBody>
          <a:bodyPr/>
          <a:lstStyle/>
          <a:p>
            <a:r>
              <a:rPr lang="en-US" dirty="0">
                <a:solidFill>
                  <a:schemeClr val="tx1"/>
                </a:solidFill>
              </a:rPr>
              <a:t>Announcements, Reminders</a:t>
            </a:r>
          </a:p>
          <a:p>
            <a:r>
              <a:rPr lang="en-US" b="1" dirty="0">
                <a:solidFill>
                  <a:srgbClr val="7030A0"/>
                </a:solidFill>
              </a:rPr>
              <a:t>C0 Reflection Recap</a:t>
            </a:r>
          </a:p>
          <a:p>
            <a:r>
              <a:rPr lang="en-US" dirty="0"/>
              <a:t>Casting, More Variables and Operators! </a:t>
            </a:r>
          </a:p>
          <a:p>
            <a:r>
              <a:rPr lang="en-US" dirty="0">
                <a:solidFill>
                  <a:schemeClr val="tx1"/>
                </a:solidFill>
              </a:rPr>
              <a:t>Strings and Characters Review</a:t>
            </a:r>
          </a:p>
          <a:p>
            <a:pPr lvl="1"/>
            <a:r>
              <a:rPr lang="en-US" dirty="0"/>
              <a:t>code example! </a:t>
            </a:r>
          </a:p>
          <a:p>
            <a:endParaRPr lang="en-US" dirty="0"/>
          </a:p>
        </p:txBody>
      </p:sp>
      <p:sp>
        <p:nvSpPr>
          <p:cNvPr id="4" name="Slide Number Placeholder 3">
            <a:extLst>
              <a:ext uri="{FF2B5EF4-FFF2-40B4-BE49-F238E27FC236}">
                <a16:creationId xmlns:a16="http://schemas.microsoft.com/office/drawing/2014/main" id="{E9ECE2E6-5043-4AF0-8171-A4B436DD599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a:t>
            </a:fld>
            <a:endParaRPr lang="en-US" dirty="0"/>
          </a:p>
        </p:txBody>
      </p:sp>
    </p:spTree>
    <p:extLst>
      <p:ext uri="{BB962C8B-B14F-4D97-AF65-F5344CB8AC3E}">
        <p14:creationId xmlns:p14="http://schemas.microsoft.com/office/powerpoint/2010/main" val="4618875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2B999-31C2-DD1F-0612-32DB4F2D1004}"/>
              </a:ext>
            </a:extLst>
          </p:cNvPr>
          <p:cNvSpPr>
            <a:spLocks noGrp="1"/>
          </p:cNvSpPr>
          <p:nvPr>
            <p:ph type="title"/>
          </p:nvPr>
        </p:nvSpPr>
        <p:spPr/>
        <p:txBody>
          <a:bodyPr/>
          <a:lstStyle/>
          <a:p>
            <a:r>
              <a:rPr lang="en-US" dirty="0"/>
              <a:t>On Accessibility…</a:t>
            </a:r>
          </a:p>
        </p:txBody>
      </p:sp>
      <p:sp>
        <p:nvSpPr>
          <p:cNvPr id="3" name="Text Placeholder 2">
            <a:extLst>
              <a:ext uri="{FF2B5EF4-FFF2-40B4-BE49-F238E27FC236}">
                <a16:creationId xmlns:a16="http://schemas.microsoft.com/office/drawing/2014/main" id="{AEBE5F6C-3100-3315-CFF4-499C1BFF9842}"/>
              </a:ext>
            </a:extLst>
          </p:cNvPr>
          <p:cNvSpPr>
            <a:spLocks noGrp="1"/>
          </p:cNvSpPr>
          <p:nvPr>
            <p:ph type="body" idx="1"/>
          </p:nvPr>
        </p:nvSpPr>
        <p:spPr>
          <a:xfrm>
            <a:off x="838200" y="1371600"/>
            <a:ext cx="10515600" cy="5268596"/>
          </a:xfrm>
        </p:spPr>
        <p:txBody>
          <a:bodyPr>
            <a:normAutofit fontScale="92500" lnSpcReduction="20000"/>
          </a:bodyPr>
          <a:lstStyle/>
          <a:p>
            <a:pPr marL="114300" indent="0">
              <a:buNone/>
            </a:pPr>
            <a:r>
              <a:rPr lang="en-US" b="1" dirty="0"/>
              <a:t>Great engagement</a:t>
            </a:r>
            <a:r>
              <a:rPr lang="en-US" dirty="0"/>
              <a:t> with the C0 reflection! Some themes:</a:t>
            </a:r>
          </a:p>
          <a:p>
            <a:pPr marL="114300" indent="0">
              <a:buNone/>
            </a:pPr>
            <a:endParaRPr lang="en-US" dirty="0"/>
          </a:p>
          <a:p>
            <a:r>
              <a:rPr lang="en-US" dirty="0"/>
              <a:t>It was inspiring and eye-opening to learn how blind programmers code</a:t>
            </a:r>
          </a:p>
          <a:p>
            <a:pPr lvl="1"/>
            <a:r>
              <a:rPr lang="en-US" dirty="0"/>
              <a:t>“I was impressed throughout the video at his pace with the </a:t>
            </a:r>
            <a:r>
              <a:rPr lang="en-US" dirty="0" err="1"/>
              <a:t>screenreader</a:t>
            </a:r>
            <a:r>
              <a:rPr lang="en-US" dirty="0"/>
              <a:t>. When he talked about certain window changes making a world of difference for his productivity, it gave me pause.”</a:t>
            </a:r>
          </a:p>
          <a:p>
            <a:r>
              <a:rPr lang="en-US" dirty="0"/>
              <a:t>Little ‘quality of life’ changes can make a big difference!</a:t>
            </a:r>
          </a:p>
          <a:p>
            <a:pPr lvl="1"/>
            <a:r>
              <a:rPr lang="en-US" dirty="0"/>
              <a:t>"how a small change in making the debugger’s local window readable by the screen reader allowed her to change how she worked independently. It shows that accessibility isn’t about limiting capability, but also the fact that you can remove unnecessary barriers."</a:t>
            </a:r>
          </a:p>
          <a:p>
            <a:r>
              <a:rPr lang="en-US" dirty="0"/>
              <a:t>Accessibility matters because…</a:t>
            </a:r>
          </a:p>
          <a:p>
            <a:pPr lvl="1"/>
            <a:r>
              <a:rPr lang="en-US" dirty="0"/>
              <a:t>“technology shapes who is able to learn, work, and [participate] in creating digital tools. Technology should be served to everyone.”</a:t>
            </a:r>
          </a:p>
        </p:txBody>
      </p:sp>
      <p:sp>
        <p:nvSpPr>
          <p:cNvPr id="4" name="Slide Number Placeholder 3">
            <a:extLst>
              <a:ext uri="{FF2B5EF4-FFF2-40B4-BE49-F238E27FC236}">
                <a16:creationId xmlns:a16="http://schemas.microsoft.com/office/drawing/2014/main" id="{3979B086-3595-9C8D-E7CA-46F3E764AE4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a:t>
            </a:fld>
            <a:endParaRPr lang="en-US" dirty="0"/>
          </a:p>
        </p:txBody>
      </p:sp>
    </p:spTree>
    <p:extLst>
      <p:ext uri="{BB962C8B-B14F-4D97-AF65-F5344CB8AC3E}">
        <p14:creationId xmlns:p14="http://schemas.microsoft.com/office/powerpoint/2010/main" val="4087230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849C06-7D3C-90BD-D62F-3487FABB00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868BC4-2048-1506-7CC0-EAE9E390D932}"/>
              </a:ext>
            </a:extLst>
          </p:cNvPr>
          <p:cNvSpPr>
            <a:spLocks noGrp="1"/>
          </p:cNvSpPr>
          <p:nvPr>
            <p:ph type="title"/>
          </p:nvPr>
        </p:nvSpPr>
        <p:spPr/>
        <p:txBody>
          <a:bodyPr/>
          <a:lstStyle/>
          <a:p>
            <a:r>
              <a:rPr lang="en-US" dirty="0"/>
              <a:t>Is C0 Accessible?</a:t>
            </a:r>
          </a:p>
        </p:txBody>
      </p:sp>
      <p:sp>
        <p:nvSpPr>
          <p:cNvPr id="3" name="Text Placeholder 2">
            <a:extLst>
              <a:ext uri="{FF2B5EF4-FFF2-40B4-BE49-F238E27FC236}">
                <a16:creationId xmlns:a16="http://schemas.microsoft.com/office/drawing/2014/main" id="{2092667A-010E-F00C-5894-2CDA88C7B880}"/>
              </a:ext>
            </a:extLst>
          </p:cNvPr>
          <p:cNvSpPr>
            <a:spLocks noGrp="1"/>
          </p:cNvSpPr>
          <p:nvPr>
            <p:ph type="body" idx="1"/>
          </p:nvPr>
        </p:nvSpPr>
        <p:spPr>
          <a:xfrm>
            <a:off x="838200" y="1371600"/>
            <a:ext cx="10515600" cy="5268596"/>
          </a:xfrm>
        </p:spPr>
        <p:txBody>
          <a:bodyPr>
            <a:normAutofit fontScale="85000" lnSpcReduction="20000"/>
          </a:bodyPr>
          <a:lstStyle/>
          <a:p>
            <a:pPr marL="114300" indent="0">
              <a:buNone/>
            </a:pPr>
            <a:r>
              <a:rPr lang="en-US" b="1" dirty="0"/>
              <a:t>Probably not…</a:t>
            </a:r>
            <a:r>
              <a:rPr lang="en-US" dirty="0"/>
              <a:t>or at least </a:t>
            </a:r>
            <a:r>
              <a:rPr lang="en-US" b="1" dirty="0"/>
              <a:t>not </a:t>
            </a:r>
            <a:r>
              <a:rPr lang="en-US" b="1" i="1" dirty="0"/>
              <a:t>yet</a:t>
            </a:r>
            <a:r>
              <a:rPr lang="en-US" dirty="0"/>
              <a:t>.</a:t>
            </a:r>
          </a:p>
          <a:p>
            <a:pPr marL="114300" indent="0">
              <a:buNone/>
            </a:pPr>
            <a:endParaRPr lang="en-US" dirty="0"/>
          </a:p>
          <a:p>
            <a:pPr marL="114300" indent="0">
              <a:buNone/>
            </a:pPr>
            <a:r>
              <a:rPr lang="en-US" dirty="0"/>
              <a:t>When </a:t>
            </a:r>
            <a:r>
              <a:rPr lang="en-US" i="1" dirty="0"/>
              <a:t>looking</a:t>
            </a:r>
            <a:r>
              <a:rPr lang="en-US" dirty="0"/>
              <a:t> at ASCII art:</a:t>
            </a:r>
          </a:p>
          <a:p>
            <a:r>
              <a:rPr lang="en-US" dirty="0"/>
              <a:t>"Hearing the characters read line by line would not communicate the intended image or creativity. This project helped me realize that just because something is “text” does not automatically make it accessible."</a:t>
            </a:r>
          </a:p>
          <a:p>
            <a:r>
              <a:rPr lang="en-US" dirty="0"/>
              <a:t>"No, because in my experience, this assignment involved lots of trial and error with writing a line, seeing how it looked after the code was run, and seeing that the art was off"</a:t>
            </a:r>
          </a:p>
          <a:p>
            <a:r>
              <a:rPr lang="en-US" dirty="0"/>
              <a:t>"Even though we included a caption at the end to make it more accessible, it does not provide enough information."</a:t>
            </a:r>
          </a:p>
          <a:p>
            <a:pPr marL="114300" indent="0">
              <a:buNone/>
            </a:pPr>
            <a:endParaRPr lang="en-US" dirty="0"/>
          </a:p>
          <a:p>
            <a:pPr marL="114300" indent="0">
              <a:buNone/>
            </a:pPr>
            <a:r>
              <a:rPr lang="en-US" dirty="0"/>
              <a:t>Some ideas for improvement:</a:t>
            </a:r>
          </a:p>
          <a:p>
            <a:r>
              <a:rPr lang="en-US" dirty="0"/>
              <a:t>Incorporating auditory elements</a:t>
            </a:r>
          </a:p>
          <a:p>
            <a:r>
              <a:rPr lang="en-US" dirty="0"/>
              <a:t>Making a tactile version of the ASCII art</a:t>
            </a:r>
          </a:p>
        </p:txBody>
      </p:sp>
      <p:sp>
        <p:nvSpPr>
          <p:cNvPr id="4" name="Slide Number Placeholder 3">
            <a:extLst>
              <a:ext uri="{FF2B5EF4-FFF2-40B4-BE49-F238E27FC236}">
                <a16:creationId xmlns:a16="http://schemas.microsoft.com/office/drawing/2014/main" id="{75CE3538-06B2-E64F-ACE9-DD6C7AAC874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6</a:t>
            </a:fld>
            <a:endParaRPr lang="en-US" dirty="0"/>
          </a:p>
        </p:txBody>
      </p:sp>
    </p:spTree>
    <p:extLst>
      <p:ext uri="{BB962C8B-B14F-4D97-AF65-F5344CB8AC3E}">
        <p14:creationId xmlns:p14="http://schemas.microsoft.com/office/powerpoint/2010/main" val="2719377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19A58-2C8F-9265-EED1-5ECEF74D5190}"/>
              </a:ext>
            </a:extLst>
          </p:cNvPr>
          <p:cNvSpPr>
            <a:spLocks noGrp="1"/>
          </p:cNvSpPr>
          <p:nvPr>
            <p:ph type="title"/>
          </p:nvPr>
        </p:nvSpPr>
        <p:spPr/>
        <p:txBody>
          <a:bodyPr/>
          <a:lstStyle/>
          <a:p>
            <a:r>
              <a:rPr lang="en-US" dirty="0"/>
              <a:t>So, What?</a:t>
            </a:r>
          </a:p>
        </p:txBody>
      </p:sp>
      <p:sp>
        <p:nvSpPr>
          <p:cNvPr id="3" name="Text Placeholder 2">
            <a:extLst>
              <a:ext uri="{FF2B5EF4-FFF2-40B4-BE49-F238E27FC236}">
                <a16:creationId xmlns:a16="http://schemas.microsoft.com/office/drawing/2014/main" id="{268C7AE2-2DD9-040F-A9EF-0C02F4BC81DC}"/>
              </a:ext>
            </a:extLst>
          </p:cNvPr>
          <p:cNvSpPr>
            <a:spLocks noGrp="1"/>
          </p:cNvSpPr>
          <p:nvPr>
            <p:ph type="body" idx="1"/>
          </p:nvPr>
        </p:nvSpPr>
        <p:spPr>
          <a:xfrm>
            <a:off x="838200" y="1371600"/>
            <a:ext cx="10515600" cy="5012055"/>
          </a:xfrm>
        </p:spPr>
        <p:txBody>
          <a:bodyPr>
            <a:normAutofit fontScale="92500" lnSpcReduction="10000"/>
          </a:bodyPr>
          <a:lstStyle/>
          <a:p>
            <a:pPr marL="114300" indent="0">
              <a:buNone/>
            </a:pPr>
            <a:r>
              <a:rPr lang="en-US" i="0" dirty="0"/>
              <a:t>Broadly speaking: the </a:t>
            </a:r>
            <a:r>
              <a:rPr lang="en-US" b="1" i="0" dirty="0"/>
              <a:t>digital world is inaccessible</a:t>
            </a:r>
            <a:endParaRPr lang="en-US" i="0" dirty="0"/>
          </a:p>
          <a:p>
            <a:r>
              <a:rPr lang="en-US" i="0" dirty="0"/>
              <a:t>but that’s changing! </a:t>
            </a:r>
          </a:p>
          <a:p>
            <a:r>
              <a:rPr lang="en-US" dirty="0"/>
              <a:t>and </a:t>
            </a:r>
            <a:r>
              <a:rPr lang="en-US" b="1" dirty="0"/>
              <a:t>we</a:t>
            </a:r>
            <a:r>
              <a:rPr lang="en-US" dirty="0"/>
              <a:t> have the power to change it!</a:t>
            </a:r>
          </a:p>
          <a:p>
            <a:pPr marL="114300" indent="0">
              <a:buNone/>
            </a:pPr>
            <a:endParaRPr lang="en-US" i="0" dirty="0"/>
          </a:p>
          <a:p>
            <a:pPr marL="114300" indent="0">
              <a:buNone/>
            </a:pPr>
            <a:r>
              <a:rPr lang="en-US" i="0" dirty="0"/>
              <a:t>In CSE 121, we don’t have the full knowledge yet to make accessible ASCII art (or Java programs, applications, video games, websites, …)</a:t>
            </a:r>
          </a:p>
          <a:p>
            <a:pPr marL="114300" indent="0">
              <a:buNone/>
            </a:pPr>
            <a:endParaRPr lang="en-US" dirty="0"/>
          </a:p>
          <a:p>
            <a:pPr marL="114300" indent="0">
              <a:buNone/>
            </a:pPr>
            <a:r>
              <a:rPr lang="en-US" i="0" dirty="0"/>
              <a:t>However, we encourage you to:</a:t>
            </a:r>
          </a:p>
          <a:p>
            <a:pPr marL="685800" indent="-457200"/>
            <a:r>
              <a:rPr lang="en-US" i="0" dirty="0"/>
              <a:t>think about accessibility when you make things with computers</a:t>
            </a:r>
          </a:p>
          <a:p>
            <a:pPr marL="685800" indent="-457200"/>
            <a:r>
              <a:rPr lang="en-US" i="0" dirty="0"/>
              <a:t>keep on learning more! UW is a </a:t>
            </a:r>
            <a:r>
              <a:rPr lang="en-US" b="1" i="0" u="sng" dirty="0"/>
              <a:t>global leader</a:t>
            </a:r>
            <a:r>
              <a:rPr lang="en-US" i="0" dirty="0"/>
              <a:t> in digital accessibility</a:t>
            </a:r>
          </a:p>
          <a:p>
            <a:pPr marL="685800" indent="-457200"/>
            <a:r>
              <a:rPr lang="en-US" dirty="0"/>
              <a:t>e.g. at UW: </a:t>
            </a:r>
            <a:r>
              <a:rPr lang="en-US" dirty="0">
                <a:hlinkClick r:id="rId2"/>
              </a:rPr>
              <a:t>CSE 493E: Accessibility</a:t>
            </a:r>
            <a:r>
              <a:rPr lang="en-US" dirty="0"/>
              <a:t>, </a:t>
            </a:r>
            <a:r>
              <a:rPr lang="en-US" dirty="0">
                <a:hlinkClick r:id="rId3"/>
              </a:rPr>
              <a:t>CREATE</a:t>
            </a:r>
            <a:r>
              <a:rPr lang="en-US" dirty="0"/>
              <a:t>, </a:t>
            </a:r>
            <a:r>
              <a:rPr lang="en-US" dirty="0">
                <a:hlinkClick r:id="rId4"/>
              </a:rPr>
              <a:t>AccessComputing</a:t>
            </a:r>
            <a:endParaRPr lang="en-US" i="0" dirty="0"/>
          </a:p>
        </p:txBody>
      </p:sp>
      <p:sp>
        <p:nvSpPr>
          <p:cNvPr id="4" name="Slide Number Placeholder 3">
            <a:extLst>
              <a:ext uri="{FF2B5EF4-FFF2-40B4-BE49-F238E27FC236}">
                <a16:creationId xmlns:a16="http://schemas.microsoft.com/office/drawing/2014/main" id="{7620C7B5-D08E-58AB-696A-882996F2343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7</a:t>
            </a:fld>
            <a:endParaRPr lang="en-US" dirty="0"/>
          </a:p>
        </p:txBody>
      </p:sp>
    </p:spTree>
    <p:extLst>
      <p:ext uri="{BB962C8B-B14F-4D97-AF65-F5344CB8AC3E}">
        <p14:creationId xmlns:p14="http://schemas.microsoft.com/office/powerpoint/2010/main" val="2963308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9D4AB-3253-4651-BAB2-8D3C413FBBA0}"/>
              </a:ext>
            </a:extLst>
          </p:cNvPr>
          <p:cNvSpPr>
            <a:spLocks noGrp="1"/>
          </p:cNvSpPr>
          <p:nvPr>
            <p:ph type="title"/>
          </p:nvPr>
        </p:nvSpPr>
        <p:spPr/>
        <p:txBody>
          <a:bodyPr>
            <a:normAutofit/>
          </a:bodyPr>
          <a:lstStyle/>
          <a:p>
            <a:r>
              <a:rPr lang="en-US" dirty="0"/>
              <a:t>Agenda</a:t>
            </a:r>
          </a:p>
        </p:txBody>
      </p:sp>
      <p:sp>
        <p:nvSpPr>
          <p:cNvPr id="3" name="Text Placeholder 2">
            <a:extLst>
              <a:ext uri="{FF2B5EF4-FFF2-40B4-BE49-F238E27FC236}">
                <a16:creationId xmlns:a16="http://schemas.microsoft.com/office/drawing/2014/main" id="{883F9555-B9D5-4EDE-8EF2-3335E260AC2C}"/>
              </a:ext>
            </a:extLst>
          </p:cNvPr>
          <p:cNvSpPr>
            <a:spLocks noGrp="1"/>
          </p:cNvSpPr>
          <p:nvPr>
            <p:ph type="body" idx="1"/>
          </p:nvPr>
        </p:nvSpPr>
        <p:spPr/>
        <p:txBody>
          <a:bodyPr/>
          <a:lstStyle/>
          <a:p>
            <a:r>
              <a:rPr lang="en-US" dirty="0">
                <a:solidFill>
                  <a:schemeClr val="tx1"/>
                </a:solidFill>
              </a:rPr>
              <a:t>Announcements, Reminders</a:t>
            </a:r>
          </a:p>
          <a:p>
            <a:r>
              <a:rPr lang="en-US" dirty="0"/>
              <a:t>C0 Reflection Recap</a:t>
            </a:r>
          </a:p>
          <a:p>
            <a:r>
              <a:rPr lang="en-US" b="1" dirty="0">
                <a:solidFill>
                  <a:srgbClr val="7030A0"/>
                </a:solidFill>
              </a:rPr>
              <a:t>Casting, More Variables and Operators! </a:t>
            </a:r>
          </a:p>
          <a:p>
            <a:r>
              <a:rPr lang="en-US" dirty="0">
                <a:solidFill>
                  <a:schemeClr val="tx1"/>
                </a:solidFill>
              </a:rPr>
              <a:t>Strings and Characters Review</a:t>
            </a:r>
          </a:p>
          <a:p>
            <a:pPr lvl="1"/>
            <a:r>
              <a:rPr lang="en-US" dirty="0"/>
              <a:t>code example! </a:t>
            </a:r>
          </a:p>
          <a:p>
            <a:endParaRPr lang="en-US" dirty="0"/>
          </a:p>
        </p:txBody>
      </p:sp>
      <p:sp>
        <p:nvSpPr>
          <p:cNvPr id="4" name="Slide Number Placeholder 3">
            <a:extLst>
              <a:ext uri="{FF2B5EF4-FFF2-40B4-BE49-F238E27FC236}">
                <a16:creationId xmlns:a16="http://schemas.microsoft.com/office/drawing/2014/main" id="{E9ECE2E6-5043-4AF0-8171-A4B436DD599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8</a:t>
            </a:fld>
            <a:endParaRPr lang="en-US" dirty="0"/>
          </a:p>
        </p:txBody>
      </p:sp>
    </p:spTree>
    <p:extLst>
      <p:ext uri="{BB962C8B-B14F-4D97-AF65-F5344CB8AC3E}">
        <p14:creationId xmlns:p14="http://schemas.microsoft.com/office/powerpoint/2010/main" val="33409002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C40F6-8D70-4458-B7B7-EFDCAA52200E}"/>
              </a:ext>
            </a:extLst>
          </p:cNvPr>
          <p:cNvSpPr>
            <a:spLocks noGrp="1"/>
          </p:cNvSpPr>
          <p:nvPr>
            <p:ph type="title"/>
          </p:nvPr>
        </p:nvSpPr>
        <p:spPr/>
        <p:txBody>
          <a:bodyPr/>
          <a:lstStyle/>
          <a:p>
            <a:r>
              <a:rPr lang="en-US" dirty="0">
                <a:solidFill>
                  <a:schemeClr val="accent3">
                    <a:lumMod val="75000"/>
                  </a:schemeClr>
                </a:solidFill>
              </a:rPr>
              <a:t>PCM: </a:t>
            </a:r>
            <a:r>
              <a:rPr lang="en-US" dirty="0"/>
              <a:t>Variables</a:t>
            </a:r>
          </a:p>
        </p:txBody>
      </p:sp>
      <p:sp>
        <p:nvSpPr>
          <p:cNvPr id="3" name="Text Placeholder 2">
            <a:extLst>
              <a:ext uri="{FF2B5EF4-FFF2-40B4-BE49-F238E27FC236}">
                <a16:creationId xmlns:a16="http://schemas.microsoft.com/office/drawing/2014/main" id="{1152D450-ED3A-41E8-9835-49E16C216CE7}"/>
              </a:ext>
            </a:extLst>
          </p:cNvPr>
          <p:cNvSpPr>
            <a:spLocks noGrp="1"/>
          </p:cNvSpPr>
          <p:nvPr>
            <p:ph type="body" idx="1"/>
          </p:nvPr>
        </p:nvSpPr>
        <p:spPr/>
        <p:txBody>
          <a:bodyPr/>
          <a:lstStyle/>
          <a:p>
            <a:r>
              <a:rPr lang="en-US" dirty="0"/>
              <a:t>Recall: Variables allow us to give a name to a specific value</a:t>
            </a:r>
          </a:p>
          <a:p>
            <a:pPr lvl="1"/>
            <a:r>
              <a:rPr lang="en-US" dirty="0"/>
              <a:t>3 parts: declaration, initialization, usage</a:t>
            </a:r>
          </a:p>
          <a:p>
            <a:pPr lvl="1"/>
            <a:r>
              <a:rPr lang="en-US" dirty="0"/>
              <a:t>Example:</a:t>
            </a:r>
          </a:p>
          <a:p>
            <a:endParaRPr lang="en-US" dirty="0"/>
          </a:p>
          <a:p>
            <a:r>
              <a:rPr lang="en-US" dirty="0"/>
              <a:t>Declaration: 		</a:t>
            </a:r>
            <a:r>
              <a:rPr lang="en-US" dirty="0">
                <a:solidFill>
                  <a:schemeClr val="accent5">
                    <a:lumMod val="50000"/>
                  </a:schemeClr>
                </a:solidFill>
                <a:latin typeface="Consolas" panose="020B0609020204030204" pitchFamily="49" charset="0"/>
              </a:rPr>
              <a:t>int x;</a:t>
            </a:r>
          </a:p>
          <a:p>
            <a:r>
              <a:rPr lang="en-US" dirty="0"/>
              <a:t>Initialization: 		</a:t>
            </a:r>
            <a:r>
              <a:rPr lang="en-US" dirty="0">
                <a:solidFill>
                  <a:schemeClr val="accent5">
                    <a:lumMod val="50000"/>
                  </a:schemeClr>
                </a:solidFill>
                <a:latin typeface="Consolas" panose="020B0609020204030204" pitchFamily="49" charset="0"/>
              </a:rPr>
              <a:t>x = 30;</a:t>
            </a:r>
          </a:p>
          <a:p>
            <a:r>
              <a:rPr lang="en-US" dirty="0"/>
              <a:t>Or all in one line:	</a:t>
            </a:r>
            <a:r>
              <a:rPr lang="en-US" dirty="0">
                <a:solidFill>
                  <a:schemeClr val="accent5">
                    <a:lumMod val="50000"/>
                  </a:schemeClr>
                </a:solidFill>
                <a:latin typeface="Consolas" panose="020B0609020204030204" pitchFamily="49" charset="0"/>
              </a:rPr>
              <a:t>int x = 30;</a:t>
            </a:r>
          </a:p>
        </p:txBody>
      </p:sp>
      <p:sp>
        <p:nvSpPr>
          <p:cNvPr id="4" name="Slide Number Placeholder 3">
            <a:extLst>
              <a:ext uri="{FF2B5EF4-FFF2-40B4-BE49-F238E27FC236}">
                <a16:creationId xmlns:a16="http://schemas.microsoft.com/office/drawing/2014/main" id="{B1E2AEF6-A624-43F4-8795-7DF1C53737D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9</a:t>
            </a:fld>
            <a:endParaRPr lang="en-US" dirty="0"/>
          </a:p>
        </p:txBody>
      </p:sp>
      <p:sp>
        <p:nvSpPr>
          <p:cNvPr id="5" name="TextBox 4">
            <a:extLst>
              <a:ext uri="{FF2B5EF4-FFF2-40B4-BE49-F238E27FC236}">
                <a16:creationId xmlns:a16="http://schemas.microsoft.com/office/drawing/2014/main" id="{B868E159-A99B-432D-B0DB-BF94645A0CBD}"/>
              </a:ext>
            </a:extLst>
          </p:cNvPr>
          <p:cNvSpPr txBox="1"/>
          <p:nvPr/>
        </p:nvSpPr>
        <p:spPr>
          <a:xfrm>
            <a:off x="3903518" y="2614055"/>
            <a:ext cx="4603173" cy="70788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000" dirty="0">
                <a:latin typeface="Consolas" panose="020B0609020204030204" pitchFamily="49" charset="0"/>
              </a:rPr>
              <a:t>String </a:t>
            </a:r>
            <a:r>
              <a:rPr lang="en-US" sz="2000" dirty="0" err="1">
                <a:latin typeface="Consolas" panose="020B0609020204030204" pitchFamily="49" charset="0"/>
              </a:rPr>
              <a:t>bestBoy</a:t>
            </a:r>
            <a:r>
              <a:rPr lang="en-US" sz="2000" dirty="0">
                <a:latin typeface="Consolas" panose="020B0609020204030204" pitchFamily="49" charset="0"/>
              </a:rPr>
              <a:t> = </a:t>
            </a:r>
            <a:r>
              <a:rPr lang="en-US" sz="2000" dirty="0">
                <a:solidFill>
                  <a:srgbClr val="C00000"/>
                </a:solidFill>
                <a:latin typeface="Consolas" panose="020B0609020204030204" pitchFamily="49" charset="0"/>
              </a:rPr>
              <a:t>"gumball"</a:t>
            </a:r>
            <a:r>
              <a:rPr lang="en-US" sz="2000" dirty="0">
                <a:latin typeface="Consolas" panose="020B0609020204030204" pitchFamily="49" charset="0"/>
              </a:rPr>
              <a:t>;</a:t>
            </a:r>
          </a:p>
          <a:p>
            <a:r>
              <a:rPr lang="en-US" sz="2000" dirty="0" err="1">
                <a:latin typeface="Consolas" panose="020B0609020204030204" pitchFamily="49" charset="0"/>
              </a:rPr>
              <a:t>System.out.println</a:t>
            </a:r>
            <a:r>
              <a:rPr lang="en-US" sz="2000" dirty="0">
                <a:latin typeface="Consolas" panose="020B0609020204030204" pitchFamily="49" charset="0"/>
              </a:rPr>
              <a:t>(</a:t>
            </a:r>
            <a:r>
              <a:rPr lang="en-US" sz="2000" dirty="0" err="1">
                <a:latin typeface="Consolas" panose="020B0609020204030204" pitchFamily="49" charset="0"/>
              </a:rPr>
              <a:t>bestBoy</a:t>
            </a:r>
            <a:r>
              <a:rPr lang="en-US" sz="2000" dirty="0">
                <a:latin typeface="Consolas" panose="020B0609020204030204" pitchFamily="49" charset="0"/>
              </a:rPr>
              <a:t>);</a:t>
            </a:r>
          </a:p>
        </p:txBody>
      </p:sp>
    </p:spTree>
    <p:extLst>
      <p:ext uri="{BB962C8B-B14F-4D97-AF65-F5344CB8AC3E}">
        <p14:creationId xmlns:p14="http://schemas.microsoft.com/office/powerpoint/2010/main" val="2933235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2_CSE 12X (adopted from CSE 373)">
  <a:themeElements>
    <a:clrScheme name="Custom 1">
      <a:dk1>
        <a:srgbClr val="222222"/>
      </a:dk1>
      <a:lt1>
        <a:srgbClr val="FFFFFF"/>
      </a:lt1>
      <a:dk2>
        <a:srgbClr val="A7A7A7"/>
      </a:dk2>
      <a:lt2>
        <a:srgbClr val="535353"/>
      </a:lt2>
      <a:accent1>
        <a:srgbClr val="2E235D"/>
      </a:accent1>
      <a:accent2>
        <a:srgbClr val="E83C60"/>
      </a:accent2>
      <a:accent3>
        <a:srgbClr val="2699A9"/>
      </a:accent3>
      <a:accent4>
        <a:srgbClr val="FFC000"/>
      </a:accent4>
      <a:accent5>
        <a:srgbClr val="EE8A64"/>
      </a:accent5>
      <a:accent6>
        <a:srgbClr val="09A98A"/>
      </a:accent6>
      <a:hlink>
        <a:srgbClr val="2699A9"/>
      </a:hlink>
      <a:folHlink>
        <a:srgbClr val="2699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SE 373 Summer 2020">
  <a:themeElements>
    <a:clrScheme name="CSE 373 Summer 2020">
      <a:dk1>
        <a:srgbClr val="000000"/>
      </a:dk1>
      <a:lt1>
        <a:srgbClr val="FFFFFF"/>
      </a:lt1>
      <a:dk2>
        <a:srgbClr val="A7A7A7"/>
      </a:dk2>
      <a:lt2>
        <a:srgbClr val="535353"/>
      </a:lt2>
      <a:accent1>
        <a:srgbClr val="2E235D"/>
      </a:accent1>
      <a:accent2>
        <a:srgbClr val="E83C60"/>
      </a:accent2>
      <a:accent3>
        <a:srgbClr val="2699A9"/>
      </a:accent3>
      <a:accent4>
        <a:srgbClr val="FFC000"/>
      </a:accent4>
      <a:accent5>
        <a:srgbClr val="EE8A64"/>
      </a:accent5>
      <a:accent6>
        <a:srgbClr val="09A98A"/>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6713</TotalTime>
  <Words>1551</Words>
  <Application>Microsoft Office PowerPoint</Application>
  <PresentationFormat>Widescreen</PresentationFormat>
  <Paragraphs>286</Paragraphs>
  <Slides>22</Slides>
  <Notes>2</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Consolas</vt:lpstr>
      <vt:lpstr>Montserrat</vt:lpstr>
      <vt:lpstr>Montserrat ExtraBold</vt:lpstr>
      <vt:lpstr>Montserrat SemiBold</vt:lpstr>
      <vt:lpstr>Arial</vt:lpstr>
      <vt:lpstr>Calibri</vt:lpstr>
      <vt:lpstr>2_CSE 12X (adopted from CSE 373)</vt:lpstr>
      <vt:lpstr>Strings, char, and Variables</vt:lpstr>
      <vt:lpstr>Agenda</vt:lpstr>
      <vt:lpstr>Announcements, Reminders</vt:lpstr>
      <vt:lpstr>Agenda</vt:lpstr>
      <vt:lpstr>On Accessibility…</vt:lpstr>
      <vt:lpstr>Is C0 Accessible?</vt:lpstr>
      <vt:lpstr>So, What?</vt:lpstr>
      <vt:lpstr>Agenda</vt:lpstr>
      <vt:lpstr>PCM: Variables</vt:lpstr>
      <vt:lpstr>PCM: Casting</vt:lpstr>
      <vt:lpstr>New: Manipulating Variables</vt:lpstr>
      <vt:lpstr>New Operator: +=</vt:lpstr>
      <vt:lpstr>More Shorthand Operators</vt:lpstr>
      <vt:lpstr>Even Shorter Shorthands</vt:lpstr>
      <vt:lpstr>Think Pair Share: A, B, C Variables (Think)</vt:lpstr>
      <vt:lpstr>Think Pair Share: A, B, C Variables (Pair)</vt:lpstr>
      <vt:lpstr>Agenda</vt:lpstr>
      <vt:lpstr>PCM: Strings &amp; chars</vt:lpstr>
      <vt:lpstr>PCM: String Methods</vt:lpstr>
      <vt:lpstr>Think Pair Share: A, B, C Variables (Think)</vt:lpstr>
      <vt:lpstr>Think Pair Share: A, B, C Variables (Pair)</vt:lpstr>
      <vt:lpstr>Aside: Gumball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dc:title>
  <cp:lastModifiedBy>mnats</cp:lastModifiedBy>
  <cp:revision>286</cp:revision>
  <dcterms:modified xsi:type="dcterms:W3CDTF">2026-01-16T16:08:48Z</dcterms:modified>
</cp:coreProperties>
</file>