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30"/>
  </p:notesMasterIdLst>
  <p:handoutMasterIdLst>
    <p:handoutMasterId r:id="rId31"/>
  </p:handoutMasterIdLst>
  <p:sldIdLst>
    <p:sldId id="395" r:id="rId2"/>
    <p:sldId id="386" r:id="rId3"/>
    <p:sldId id="356" r:id="rId4"/>
    <p:sldId id="387" r:id="rId5"/>
    <p:sldId id="371" r:id="rId6"/>
    <p:sldId id="396" r:id="rId7"/>
    <p:sldId id="389" r:id="rId8"/>
    <p:sldId id="372" r:id="rId9"/>
    <p:sldId id="373" r:id="rId10"/>
    <p:sldId id="374" r:id="rId11"/>
    <p:sldId id="375" r:id="rId12"/>
    <p:sldId id="376" r:id="rId13"/>
    <p:sldId id="377" r:id="rId14"/>
    <p:sldId id="397" r:id="rId15"/>
    <p:sldId id="398" r:id="rId16"/>
    <p:sldId id="393" r:id="rId17"/>
    <p:sldId id="390" r:id="rId18"/>
    <p:sldId id="378" r:id="rId19"/>
    <p:sldId id="391" r:id="rId20"/>
    <p:sldId id="380" r:id="rId21"/>
    <p:sldId id="379" r:id="rId22"/>
    <p:sldId id="392" r:id="rId23"/>
    <p:sldId id="381" r:id="rId24"/>
    <p:sldId id="384" r:id="rId25"/>
    <p:sldId id="394" r:id="rId26"/>
    <p:sldId id="382" r:id="rId27"/>
    <p:sldId id="367" r:id="rId28"/>
    <p:sldId id="368" r:id="rId29"/>
  </p:sldIdLst>
  <p:sldSz cx="12192000" cy="6858000"/>
  <p:notesSz cx="6986588" cy="92837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onsolas" panose="020B0609020204030204" pitchFamily="49" charset="0"/>
      <p:regular r:id="rId36"/>
      <p:bold r:id="rId37"/>
      <p:italic r:id="rId38"/>
      <p:boldItalic r:id="rId39"/>
    </p:embeddedFont>
    <p:embeddedFont>
      <p:font typeface="Montserrat" panose="00000500000000000000" pitchFamily="2" charset="0"/>
      <p:regular r:id="rId40"/>
      <p:bold r:id="rId41"/>
      <p:italic r:id="rId42"/>
      <p:boldItalic r:id="rId43"/>
    </p:embeddedFont>
    <p:embeddedFont>
      <p:font typeface="Montserrat ExtraBold" panose="00000900000000000000" pitchFamily="2" charset="0"/>
      <p:bold r:id="rId44"/>
      <p:italic r:id="rId45"/>
      <p:boldItalic r:id="rId46"/>
    </p:embeddedFont>
    <p:embeddedFont>
      <p:font typeface="Montserrat SemiBold" panose="00000700000000000000" pitchFamily="2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8C8"/>
    <a:srgbClr val="F7D57E"/>
    <a:srgbClr val="C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91" autoAdjust="0"/>
    <p:restoredTop sz="84366" autoAdjust="0"/>
  </p:normalViewPr>
  <p:slideViewPr>
    <p:cSldViewPr snapToGrid="0">
      <p:cViewPr varScale="1">
        <p:scale>
          <a:sx n="71" d="100"/>
          <a:sy n="71" d="100"/>
        </p:scale>
        <p:origin x="66" y="309"/>
      </p:cViewPr>
      <p:guideLst/>
    </p:cSldViewPr>
  </p:slideViewPr>
  <p:outlineViewPr>
    <p:cViewPr>
      <p:scale>
        <a:sx n="33" d="100"/>
        <a:sy n="33" d="100"/>
      </p:scale>
      <p:origin x="0" y="-71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890"/>
    </p:cViewPr>
  </p:sorter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customschemas.google.com/relationships/presentationmetadata" Target="meta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521" cy="465797"/>
          </a:xfrm>
          <a:prstGeom prst="rect">
            <a:avLst/>
          </a:prstGeom>
        </p:spPr>
        <p:txBody>
          <a:bodyPr vert="horz" lIns="92963" tIns="46482" rIns="92963" bIns="46482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7450" y="0"/>
            <a:ext cx="3027521" cy="465797"/>
          </a:xfrm>
          <a:prstGeom prst="rect">
            <a:avLst/>
          </a:prstGeom>
        </p:spPr>
        <p:txBody>
          <a:bodyPr vert="horz" lIns="92963" tIns="46482" rIns="92963" bIns="46482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1/14/2026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7905"/>
            <a:ext cx="3027521" cy="465796"/>
          </a:xfrm>
          <a:prstGeom prst="rect">
            <a:avLst/>
          </a:prstGeom>
        </p:spPr>
        <p:txBody>
          <a:bodyPr vert="horz" lIns="92963" tIns="46482" rIns="92963" bIns="46482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7450" y="8817905"/>
            <a:ext cx="3027521" cy="465796"/>
          </a:xfrm>
          <a:prstGeom prst="rect">
            <a:avLst/>
          </a:prstGeom>
        </p:spPr>
        <p:txBody>
          <a:bodyPr vert="horz" lIns="92963" tIns="46482" rIns="92963" bIns="46482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95325"/>
            <a:ext cx="6186488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31545" y="4409758"/>
            <a:ext cx="5123498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8" tIns="46461" rIns="92948" bIns="46461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31545" y="4409758"/>
            <a:ext cx="5123498" cy="4177665"/>
          </a:xfrm>
          <a:prstGeom prst="rect">
            <a:avLst/>
          </a:prstGeom>
        </p:spPr>
        <p:txBody>
          <a:bodyPr spcFirstLastPara="1" wrap="square" lIns="92948" tIns="46461" rIns="92948" bIns="4646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95325"/>
            <a:ext cx="6186488" cy="3481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695325"/>
            <a:ext cx="6186488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301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695325"/>
            <a:ext cx="6186488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231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0050" y="695325"/>
            <a:ext cx="6186488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664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02: Datatypes and Expressions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42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;p28">
            <a:extLst>
              <a:ext uri="{FF2B5EF4-FFF2-40B4-BE49-F238E27FC236}">
                <a16:creationId xmlns:a16="http://schemas.microsoft.com/office/drawing/2014/main" id="{2E135F4C-1184-DB49-11BC-17D3DD7D7704}"/>
              </a:ext>
            </a:extLst>
          </p:cNvPr>
          <p:cNvSpPr txBox="1"/>
          <p:nvPr userDrawn="1"/>
        </p:nvSpPr>
        <p:spPr>
          <a:xfrm>
            <a:off x="3046095" y="-8015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02: Datatypes and Expressions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5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;p28">
            <a:extLst>
              <a:ext uri="{FF2B5EF4-FFF2-40B4-BE49-F238E27FC236}">
                <a16:creationId xmlns:a16="http://schemas.microsoft.com/office/drawing/2014/main" id="{95158E54-A95C-E8E6-0B1D-599D9C08D200}"/>
              </a:ext>
            </a:extLst>
          </p:cNvPr>
          <p:cNvSpPr txBox="1"/>
          <p:nvPr userDrawn="1"/>
        </p:nvSpPr>
        <p:spPr>
          <a:xfrm>
            <a:off x="3046095" y="-8015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02: Datatypes and Expressions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546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;p28">
            <a:extLst>
              <a:ext uri="{FF2B5EF4-FFF2-40B4-BE49-F238E27FC236}">
                <a16:creationId xmlns:a16="http://schemas.microsoft.com/office/drawing/2014/main" id="{95158E54-A95C-E8E6-0B1D-599D9C08D200}"/>
              </a:ext>
            </a:extLst>
          </p:cNvPr>
          <p:cNvSpPr txBox="1"/>
          <p:nvPr userDrawn="1"/>
        </p:nvSpPr>
        <p:spPr>
          <a:xfrm>
            <a:off x="3046095" y="-8015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02: Datatypes and Expressions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497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;p28">
            <a:extLst>
              <a:ext uri="{FF2B5EF4-FFF2-40B4-BE49-F238E27FC236}">
                <a16:creationId xmlns:a16="http://schemas.microsoft.com/office/drawing/2014/main" id="{DAFF863B-277F-2C70-5D6B-9607A5E1F4D7}"/>
              </a:ext>
            </a:extLst>
          </p:cNvPr>
          <p:cNvSpPr txBox="1"/>
          <p:nvPr userDrawn="1"/>
        </p:nvSpPr>
        <p:spPr>
          <a:xfrm>
            <a:off x="3046095" y="-8015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02: Datatypes and Expressions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952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;p28">
            <a:extLst>
              <a:ext uri="{FF2B5EF4-FFF2-40B4-BE49-F238E27FC236}">
                <a16:creationId xmlns:a16="http://schemas.microsoft.com/office/drawing/2014/main" id="{2C80FCF8-E90F-DABA-76C4-C941D7CB7F2B}"/>
              </a:ext>
            </a:extLst>
          </p:cNvPr>
          <p:cNvSpPr txBox="1"/>
          <p:nvPr userDrawn="1"/>
        </p:nvSpPr>
        <p:spPr>
          <a:xfrm>
            <a:off x="3046095" y="-8015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02: Datatypes and Expressions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88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9;p28"/>
          <p:cNvSpPr txBox="1"/>
          <p:nvPr/>
        </p:nvSpPr>
        <p:spPr>
          <a:xfrm>
            <a:off x="3046095" y="-8015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02: Datatypes and Expressions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44693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KIkJ83Gf4QYWc0FbyAPHz?si=jjYPKR2nR9-QUhFR0jjes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lzumeus.com/2010/06/17/falsehoods-programmers-believe-about-name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21/26wi/getting_hel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stem.org/us/courses/90025/discussion/7508644" TargetMode="External"/><Relationship Id="rId4" Type="http://schemas.openxmlformats.org/officeDocument/2006/relationships/hyperlink" Target="https://cs.uw.edu/12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02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0" y="3084513"/>
            <a:ext cx="6211888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0000"/>
          </a:bodyPr>
          <a:lstStyle/>
          <a:p>
            <a:pPr lvl="0">
              <a:buClr>
                <a:srgbClr val="F0F0F0"/>
              </a:buClr>
              <a:buSzPts val="6000"/>
            </a:pPr>
            <a:r>
              <a:rPr lang="en-US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Datatypes and Expressions</a:t>
            </a:r>
            <a:endParaRPr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7087221" y="1451178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What’s your favorite song right now?</a:t>
            </a: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404040"/>
              </a:buClr>
              <a:buSzPts val="2200"/>
            </a:pPr>
            <a:r>
              <a:rPr lang="en-US" sz="2200" b="1" dirty="0">
                <a:solidFill>
                  <a:schemeClr val="accent6"/>
                </a:solidFill>
                <a:latin typeface="Calibri"/>
                <a:cs typeface="Calibri"/>
                <a:sym typeface="Calibri"/>
              </a:rPr>
              <a:t>Respond on sli.do!</a:t>
            </a:r>
            <a:endParaRPr lang="en-US" sz="22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95;p1">
            <a:extLst>
              <a:ext uri="{FF2B5EF4-FFF2-40B4-BE49-F238E27FC236}">
                <a16:creationId xmlns:a16="http://schemas.microsoft.com/office/drawing/2014/main" id="{2FF794AE-C34E-4056-8147-8F35030F56F5}"/>
              </a:ext>
            </a:extLst>
          </p:cNvPr>
          <p:cNvSpPr txBox="1"/>
          <p:nvPr/>
        </p:nvSpPr>
        <p:spPr>
          <a:xfrm>
            <a:off x="7157403" y="3493967"/>
            <a:ext cx="476198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>
              <a:buClr>
                <a:srgbClr val="404040"/>
              </a:buClr>
              <a:buSzPts val="2200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 </a:t>
            </a:r>
            <a:r>
              <a:rPr lang="fr-FR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❄️ CSE 121 26wi Lecture Tunes ❄️</a:t>
            </a: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96;p1">
            <a:extLst>
              <a:ext uri="{FF2B5EF4-FFF2-40B4-BE49-F238E27FC236}">
                <a16:creationId xmlns:a16="http://schemas.microsoft.com/office/drawing/2014/main" id="{FC5E92D9-C259-4653-8380-09A54617B171}"/>
              </a:ext>
            </a:extLst>
          </p:cNvPr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4" name="Google Shape;98;p1">
            <a:extLst>
              <a:ext uri="{FF2B5EF4-FFF2-40B4-BE49-F238E27FC236}">
                <a16:creationId xmlns:a16="http://schemas.microsoft.com/office/drawing/2014/main" id="{A8EB31DA-9A85-48E5-8DE0-7CFBC546093A}"/>
              </a:ext>
            </a:extLst>
          </p:cNvPr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dirty="0" err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" name="Google Shape;97;p1">
            <a:extLst>
              <a:ext uri="{FF2B5EF4-FFF2-40B4-BE49-F238E27FC236}">
                <a16:creationId xmlns:a16="http://schemas.microsoft.com/office/drawing/2014/main" id="{3C25AADA-42DD-466F-BA69-BA71C1EA9064}"/>
              </a:ext>
            </a:extLst>
          </p:cNvPr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E07A02-14FD-4BB6-84BD-817E55EDB484}"/>
              </a:ext>
            </a:extLst>
          </p:cNvPr>
          <p:cNvSpPr txBox="1"/>
          <p:nvPr/>
        </p:nvSpPr>
        <p:spPr>
          <a:xfrm>
            <a:off x="8100278" y="4357971"/>
            <a:ext cx="3671627" cy="1246495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Amogh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William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Johnathan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Anant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Reese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Hayden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Aki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Spencer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Anum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Abdul</a:t>
            </a: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Janvi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Navya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Ruslana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Ethan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Jessica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Paul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Carson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Shayna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Minh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</p:txBody>
      </p:sp>
      <p:pic>
        <p:nvPicPr>
          <p:cNvPr id="3" name="Picture 2" descr="qr code for https://app.sli.do/event/99LpceRQzy4t8R146cPkmS">
            <a:extLst>
              <a:ext uri="{FF2B5EF4-FFF2-40B4-BE49-F238E27FC236}">
                <a16:creationId xmlns:a16="http://schemas.microsoft.com/office/drawing/2014/main" id="{869BCFB3-9719-4770-AFAE-A4038A8A4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6926" y="5554756"/>
            <a:ext cx="1005840" cy="10058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E36C9-2731-C9A1-0101-F7A869BE7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3BC0-D189-4377-D4B4-4BF87DCC8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PCM:</a:t>
            </a:r>
            <a:r>
              <a:rPr lang="en-US" dirty="0"/>
              <a:t> Precedence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72924-90AF-6E39-CB79-8FC9388AF9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Operators have precedence (an order of operations).</a:t>
            </a:r>
          </a:p>
          <a:p>
            <a:pPr marL="114300" indent="0">
              <a:buNone/>
            </a:pPr>
            <a:r>
              <a:rPr lang="en-US" dirty="0"/>
              <a:t>In Math:</a:t>
            </a:r>
          </a:p>
          <a:p>
            <a:pPr marL="628650" indent="-514350">
              <a:buFont typeface="+mj-lt"/>
              <a:buAutoNum type="arabicPeriod"/>
            </a:pPr>
            <a:r>
              <a:rPr lang="en-US" b="1" dirty="0"/>
              <a:t>P</a:t>
            </a:r>
            <a:r>
              <a:rPr lang="en-US" dirty="0"/>
              <a:t>arentheses</a:t>
            </a:r>
          </a:p>
          <a:p>
            <a:pPr marL="628650" indent="-514350">
              <a:buFont typeface="+mj-lt"/>
              <a:buAutoNum type="arabicPeriod"/>
            </a:pPr>
            <a:r>
              <a:rPr lang="en-US" b="1" dirty="0"/>
              <a:t>E</a:t>
            </a:r>
            <a:r>
              <a:rPr lang="en-US" dirty="0"/>
              <a:t>xponent</a:t>
            </a:r>
          </a:p>
          <a:p>
            <a:pPr marL="628650" indent="-514350">
              <a:buFont typeface="+mj-lt"/>
              <a:buAutoNum type="arabicPeriod"/>
            </a:pPr>
            <a:r>
              <a:rPr lang="en-US" b="1" dirty="0"/>
              <a:t>M</a:t>
            </a:r>
            <a:r>
              <a:rPr lang="en-US" dirty="0"/>
              <a:t>ultiplication</a:t>
            </a:r>
          </a:p>
          <a:p>
            <a:pPr marL="628650" indent="-514350">
              <a:buFont typeface="+mj-lt"/>
              <a:buAutoNum type="arabicPeriod"/>
            </a:pPr>
            <a:r>
              <a:rPr lang="en-US" b="1" dirty="0"/>
              <a:t>D</a:t>
            </a:r>
            <a:r>
              <a:rPr lang="en-US" dirty="0"/>
              <a:t>ivision</a:t>
            </a:r>
          </a:p>
          <a:p>
            <a:pPr marL="628650" indent="-514350">
              <a:buFont typeface="+mj-lt"/>
              <a:buAutoNum type="arabicPeriod"/>
            </a:pPr>
            <a:r>
              <a:rPr lang="en-US" b="1" dirty="0"/>
              <a:t>A</a:t>
            </a:r>
            <a:r>
              <a:rPr lang="en-US" dirty="0"/>
              <a:t>ddition</a:t>
            </a:r>
          </a:p>
          <a:p>
            <a:pPr marL="628650" indent="-514350">
              <a:buFont typeface="+mj-lt"/>
              <a:buAutoNum type="arabicPeriod"/>
            </a:pPr>
            <a:r>
              <a:rPr lang="en-US" b="1" dirty="0"/>
              <a:t>S</a:t>
            </a:r>
            <a:r>
              <a:rPr lang="en-US" dirty="0"/>
              <a:t>ubtraction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8E40D-A86F-AB32-45B3-46A021119C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2A8C521-5DB3-3A35-EDF5-63020A579DA5}"/>
              </a:ext>
            </a:extLst>
          </p:cNvPr>
          <p:cNvSpPr txBox="1">
            <a:spLocks/>
          </p:cNvSpPr>
          <p:nvPr/>
        </p:nvSpPr>
        <p:spPr>
          <a:xfrm>
            <a:off x="4203700" y="2133600"/>
            <a:ext cx="7590150" cy="45065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45700" tIns="45700" rIns="45700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/>
              <a:t>In Java: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Parentheses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Logical not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Multiplication, Modulo, Division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Addition (and concatenation), Subtraction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Relational operators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Equality operators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Logical AND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Logical OR</a:t>
            </a:r>
          </a:p>
          <a:p>
            <a:pPr marL="11430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902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5170C-1A54-EACC-5823-08C59F0AF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Expressions in “little steps”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605B7C-59B4-51A2-C491-C9D17140E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3002280" cy="2807335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5 + 2 *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DE5A0-2F69-C456-9CD5-DFD286827E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Right Bracket 5" descr="subexpression '2 * 4'">
            <a:extLst>
              <a:ext uri="{FF2B5EF4-FFF2-40B4-BE49-F238E27FC236}">
                <a16:creationId xmlns:a16="http://schemas.microsoft.com/office/drawing/2014/main" id="{811B0188-46AA-C2B4-D246-6F6C637B5632}"/>
              </a:ext>
            </a:extLst>
          </p:cNvPr>
          <p:cNvSpPr/>
          <p:nvPr/>
        </p:nvSpPr>
        <p:spPr>
          <a:xfrm rot="5400000">
            <a:off x="2804160" y="2052688"/>
            <a:ext cx="259080" cy="10210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1CA3CF-00E0-F2B6-FC10-1E9CFE572067}"/>
              </a:ext>
            </a:extLst>
          </p:cNvPr>
          <p:cNvSpPr txBox="1"/>
          <p:nvPr/>
        </p:nvSpPr>
        <p:spPr>
          <a:xfrm>
            <a:off x="2586990" y="2692768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8</a:t>
            </a:r>
            <a:endParaRPr lang="en-US" sz="3600" dirty="0"/>
          </a:p>
        </p:txBody>
      </p:sp>
      <p:sp>
        <p:nvSpPr>
          <p:cNvPr id="8" name="Right Bracket 7" descr="subexpression '5 + 8'">
            <a:extLst>
              <a:ext uri="{FF2B5EF4-FFF2-40B4-BE49-F238E27FC236}">
                <a16:creationId xmlns:a16="http://schemas.microsoft.com/office/drawing/2014/main" id="{473C7D34-AEA1-ED14-CEEE-629B6E85EC3D}"/>
              </a:ext>
            </a:extLst>
          </p:cNvPr>
          <p:cNvSpPr/>
          <p:nvPr/>
        </p:nvSpPr>
        <p:spPr>
          <a:xfrm rot="5400000">
            <a:off x="2065020" y="2691231"/>
            <a:ext cx="259080" cy="14782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BCC071-FFAB-20B0-C0D2-40086C3AFACB}"/>
              </a:ext>
            </a:extLst>
          </p:cNvPr>
          <p:cNvSpPr txBox="1"/>
          <p:nvPr/>
        </p:nvSpPr>
        <p:spPr>
          <a:xfrm>
            <a:off x="1847850" y="3645003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13</a:t>
            </a:r>
            <a:endParaRPr lang="en-US" sz="36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2ED5D65-C203-8F39-530F-A7013D5A137F}"/>
              </a:ext>
            </a:extLst>
          </p:cNvPr>
          <p:cNvSpPr txBox="1">
            <a:spLocks/>
          </p:cNvSpPr>
          <p:nvPr/>
        </p:nvSpPr>
        <p:spPr>
          <a:xfrm>
            <a:off x="4594860" y="1825625"/>
            <a:ext cx="3002280" cy="280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1 + 2 / 3</a:t>
            </a:r>
          </a:p>
        </p:txBody>
      </p:sp>
      <p:sp>
        <p:nvSpPr>
          <p:cNvPr id="11" name="Right Bracket 10" descr="subexpression '2 / 3'">
            <a:extLst>
              <a:ext uri="{FF2B5EF4-FFF2-40B4-BE49-F238E27FC236}">
                <a16:creationId xmlns:a16="http://schemas.microsoft.com/office/drawing/2014/main" id="{0D06F896-B41F-6AF4-C3FC-15F243E5C354}"/>
              </a:ext>
            </a:extLst>
          </p:cNvPr>
          <p:cNvSpPr/>
          <p:nvPr/>
        </p:nvSpPr>
        <p:spPr>
          <a:xfrm rot="5400000">
            <a:off x="6477000" y="2041843"/>
            <a:ext cx="259080" cy="10210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2E7F8A-4591-30E8-B071-A84A44083DFE}"/>
              </a:ext>
            </a:extLst>
          </p:cNvPr>
          <p:cNvSpPr txBox="1"/>
          <p:nvPr/>
        </p:nvSpPr>
        <p:spPr>
          <a:xfrm>
            <a:off x="6297930" y="2692768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0</a:t>
            </a:r>
            <a:endParaRPr lang="en-US" sz="3600" dirty="0"/>
          </a:p>
        </p:txBody>
      </p:sp>
      <p:sp>
        <p:nvSpPr>
          <p:cNvPr id="13" name="Right Bracket 12" descr="subexpression '1 + 0'">
            <a:extLst>
              <a:ext uri="{FF2B5EF4-FFF2-40B4-BE49-F238E27FC236}">
                <a16:creationId xmlns:a16="http://schemas.microsoft.com/office/drawing/2014/main" id="{F9E364AC-4361-A71D-E196-8F98B0FFF514}"/>
              </a:ext>
            </a:extLst>
          </p:cNvPr>
          <p:cNvSpPr/>
          <p:nvPr/>
        </p:nvSpPr>
        <p:spPr>
          <a:xfrm rot="5400000">
            <a:off x="5760720" y="2691232"/>
            <a:ext cx="259080" cy="14782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72A8D4-F5B0-075F-A9D4-70A102D46FED}"/>
              </a:ext>
            </a:extLst>
          </p:cNvPr>
          <p:cNvSpPr txBox="1"/>
          <p:nvPr/>
        </p:nvSpPr>
        <p:spPr>
          <a:xfrm>
            <a:off x="5604510" y="3645003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1</a:t>
            </a:r>
            <a:endParaRPr lang="en-US" sz="360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71237A9-08A5-201F-3536-70D3521A617A}"/>
              </a:ext>
            </a:extLst>
          </p:cNvPr>
          <p:cNvSpPr txBox="1">
            <a:spLocks/>
          </p:cNvSpPr>
          <p:nvPr/>
        </p:nvSpPr>
        <p:spPr>
          <a:xfrm>
            <a:off x="8351520" y="1897163"/>
            <a:ext cx="3002280" cy="280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6 * 5 % 7</a:t>
            </a:r>
          </a:p>
        </p:txBody>
      </p:sp>
      <p:sp>
        <p:nvSpPr>
          <p:cNvPr id="16" name="Right Bracket 15" descr="subexpression '6 * 5'">
            <a:extLst>
              <a:ext uri="{FF2B5EF4-FFF2-40B4-BE49-F238E27FC236}">
                <a16:creationId xmlns:a16="http://schemas.microsoft.com/office/drawing/2014/main" id="{35BCAB46-5DB9-ED26-41AA-E30C2EEC0A24}"/>
              </a:ext>
            </a:extLst>
          </p:cNvPr>
          <p:cNvSpPr/>
          <p:nvPr/>
        </p:nvSpPr>
        <p:spPr>
          <a:xfrm rot="5400000">
            <a:off x="9288780" y="2137123"/>
            <a:ext cx="259080" cy="10210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D62D06-EF7B-C71D-0B88-D90A711231E1}"/>
              </a:ext>
            </a:extLst>
          </p:cNvPr>
          <p:cNvSpPr txBox="1"/>
          <p:nvPr/>
        </p:nvSpPr>
        <p:spPr>
          <a:xfrm>
            <a:off x="9071610" y="2751832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30</a:t>
            </a:r>
            <a:endParaRPr lang="en-US" sz="3600" dirty="0"/>
          </a:p>
        </p:txBody>
      </p:sp>
      <p:sp>
        <p:nvSpPr>
          <p:cNvPr id="18" name="Right Bracket 17" descr="subexpression '30 % 7'">
            <a:extLst>
              <a:ext uri="{FF2B5EF4-FFF2-40B4-BE49-F238E27FC236}">
                <a16:creationId xmlns:a16="http://schemas.microsoft.com/office/drawing/2014/main" id="{4D1D0BA8-5905-855F-78D3-B9AE9C0ED6AA}"/>
              </a:ext>
            </a:extLst>
          </p:cNvPr>
          <p:cNvSpPr/>
          <p:nvPr/>
        </p:nvSpPr>
        <p:spPr>
          <a:xfrm rot="5400000">
            <a:off x="10027920" y="2730981"/>
            <a:ext cx="259080" cy="14782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A9B4A0-8BA7-15D6-D608-55C06B56D7A4}"/>
              </a:ext>
            </a:extLst>
          </p:cNvPr>
          <p:cNvSpPr txBox="1"/>
          <p:nvPr/>
        </p:nvSpPr>
        <p:spPr>
          <a:xfrm>
            <a:off x="9852660" y="3649656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9642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/>
      <p:bldP spid="11" grpId="0" animBg="1"/>
      <p:bldP spid="12" grpId="0"/>
      <p:bldP spid="13" grpId="0" animBg="1"/>
      <p:bldP spid="14" grpId="0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463FF-8666-F5AD-F519-8A1CAF309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PCM:</a:t>
            </a:r>
            <a:r>
              <a:rPr lang="en-US" dirty="0"/>
              <a:t> Conversions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2F374-B384-DB97-4ADD-6F6791142B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When mixing types in an expression, Java will </a:t>
            </a:r>
            <a:r>
              <a:rPr lang="en-US" u="sng" dirty="0"/>
              <a:t>convert</a:t>
            </a:r>
            <a:r>
              <a:rPr lang="en-US" dirty="0"/>
              <a:t> one type to the other and then perform the operation “normally”.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Some conversions are straightforward:</a:t>
            </a:r>
          </a:p>
          <a:p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800" dirty="0" err="1"/>
              <a:t>s</a:t>
            </a:r>
            <a:r>
              <a:rPr lang="en-US" sz="2800" dirty="0"/>
              <a:t> can be converted to 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2800" dirty="0"/>
              <a:t>s (add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.0</a:t>
            </a:r>
            <a:r>
              <a:rPr lang="en-US" sz="2800" dirty="0"/>
              <a:t>)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800" dirty="0" err="1"/>
              <a:t>s</a:t>
            </a:r>
            <a:r>
              <a:rPr lang="en-US" sz="2800" dirty="0"/>
              <a:t> and 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2800" dirty="0"/>
              <a:t>s can be converted to 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lang="en-US" sz="2800" dirty="0"/>
              <a:t>s (add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""</a:t>
            </a:r>
            <a:r>
              <a:rPr lang="en-US" sz="2800" dirty="0"/>
              <a:t>)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sz="2800" dirty="0"/>
              <a:t>So, Java does these for you! (is this good? controversial!)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CFFA7-1E25-D6B9-6252-71ABF4E690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5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4CB80-9765-8318-0C4F-BA765CFBD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8DBAE-1057-D173-6831-474FE266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New:</a:t>
            </a:r>
            <a:r>
              <a:rPr lang="en-US" dirty="0"/>
              <a:t> Conversions (Gone Wrong!!)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00CE3-B4CD-B27F-35B0-4575D3A760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Other conversions are “lossy”, because you </a:t>
            </a:r>
            <a:r>
              <a:rPr lang="en-US" sz="2800" u="sng" dirty="0"/>
              <a:t>lose</a:t>
            </a:r>
            <a:r>
              <a:rPr lang="en-US" sz="2800" dirty="0"/>
              <a:t> data.</a:t>
            </a:r>
            <a:endParaRPr lang="en-US" dirty="0"/>
          </a:p>
          <a:p>
            <a:r>
              <a:rPr lang="en-US" dirty="0"/>
              <a:t>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.g. to make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3.14</a:t>
            </a:r>
            <a:r>
              <a:rPr lang="en-US" sz="2800" dirty="0"/>
              <a:t> an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dirty="0"/>
              <a:t>, you’d probably pick either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800" dirty="0"/>
              <a:t> or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800" dirty="0"/>
              <a:t> – but either one loses data</a:t>
            </a:r>
          </a:p>
          <a:p>
            <a:r>
              <a:rPr lang="en-US" sz="2800" dirty="0"/>
              <a:t>Java won’t do this automatically for you – you need to “ask”.</a:t>
            </a:r>
          </a:p>
          <a:p>
            <a:pPr lvl="1"/>
            <a:r>
              <a:rPr lang="en-US" dirty="0"/>
              <a:t>called a </a:t>
            </a:r>
            <a:r>
              <a:rPr lang="en-US" b="1" dirty="0"/>
              <a:t>type cast</a:t>
            </a:r>
            <a:r>
              <a:rPr lang="en-US" dirty="0"/>
              <a:t>: you’ll see this in Friday’s PCM + in P0</a:t>
            </a:r>
          </a:p>
          <a:p>
            <a:pPr lvl="1"/>
            <a:endParaRPr lang="en-US" dirty="0"/>
          </a:p>
          <a:p>
            <a:pPr marL="114300" indent="0">
              <a:buNone/>
            </a:pPr>
            <a:r>
              <a:rPr lang="en-US" sz="2800" dirty="0"/>
              <a:t>Some conversions don’t make sense.</a:t>
            </a:r>
          </a:p>
          <a:p>
            <a:r>
              <a:rPr lang="en-US" sz="2800" dirty="0"/>
              <a:t>how would you convert "Beyoncé" to an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dirty="0"/>
              <a:t>?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2800" dirty="0"/>
              <a:t>?</a:t>
            </a:r>
          </a:p>
          <a:p>
            <a:r>
              <a:rPr lang="en-US" sz="2800" dirty="0"/>
              <a:t>Java really doesn’t let you do these…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0C58B-6C13-4451-8027-3FBD5E9A08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7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415F37-BD95-3343-734E-AE66858F8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4"/>
            <a:ext cx="10515601" cy="4995591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What does this expression evaluate to?</a:t>
            </a:r>
            <a:br>
              <a:rPr lang="en-US" i="1" dirty="0"/>
            </a:br>
            <a:br>
              <a:rPr lang="en-US" i="1" dirty="0"/>
            </a:br>
            <a:r>
              <a:rPr lang="en-US" dirty="0">
                <a:latin typeface="Consolas" panose="020B0609020204030204" pitchFamily="49" charset="0"/>
              </a:rPr>
              <a:t>2 + 2 + "hello" + 3 * 5 + 10</a:t>
            </a:r>
            <a:br>
              <a:rPr lang="en-US" dirty="0">
                <a:latin typeface="Consolas" panose="020B0609020204030204" pitchFamily="49" charset="0"/>
              </a:rPr>
            </a:b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</a:t>
            </a:r>
            <a:r>
              <a:rPr lang="en-US" dirty="0">
                <a:latin typeface="Consolas" panose="020B0609020204030204" pitchFamily="49" charset="0"/>
              </a:rPr>
              <a:t> "22hello3510"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</a:t>
            </a:r>
            <a:r>
              <a:rPr lang="en-US" dirty="0">
                <a:latin typeface="Consolas" panose="020B0609020204030204" pitchFamily="49" charset="0"/>
              </a:rPr>
              <a:t> "22hello1510"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</a:t>
            </a:r>
            <a:r>
              <a:rPr lang="en-US" dirty="0">
                <a:latin typeface="Consolas" panose="020B0609020204030204" pitchFamily="49" charset="0"/>
              </a:rPr>
              <a:t> "4hello1510"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</a:t>
            </a:r>
            <a:r>
              <a:rPr lang="en-US" dirty="0">
                <a:latin typeface="Consolas" panose="020B0609020204030204" pitchFamily="49" charset="0"/>
              </a:rPr>
              <a:t> "4hello25"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This will cause an error</a:t>
            </a:r>
            <a:endParaRPr lang="en-US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qr code for https://app.sli.do/event/99LpceRQzy4t8R146cPkmS">
            <a:extLst>
              <a:ext uri="{FF2B5EF4-FFF2-40B4-BE49-F238E27FC236}">
                <a16:creationId xmlns:a16="http://schemas.microsoft.com/office/drawing/2014/main" id="{60AE0D42-5ABD-43A4-BCC9-7BB8A257B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198" y="227683"/>
            <a:ext cx="731520" cy="7315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10EC1-9B2A-F751-3570-08839B21AF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06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50C67-571D-4E69-5758-47C42F84B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D1AB15-8F76-DDE9-747A-15F6580EE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4"/>
            <a:ext cx="10515601" cy="4995591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What does this expression evaluate to?</a:t>
            </a:r>
            <a:br>
              <a:rPr lang="en-US" i="1" dirty="0"/>
            </a:br>
            <a:br>
              <a:rPr lang="en-US" i="1" dirty="0"/>
            </a:br>
            <a:r>
              <a:rPr lang="en-US" dirty="0">
                <a:latin typeface="Consolas" panose="020B0609020204030204" pitchFamily="49" charset="0"/>
              </a:rPr>
              <a:t>2 + 2 + "hello" + 3 * 5 + 10</a:t>
            </a:r>
            <a:br>
              <a:rPr lang="en-US" dirty="0">
                <a:latin typeface="Consolas" panose="020B0609020204030204" pitchFamily="49" charset="0"/>
              </a:rPr>
            </a:b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</a:t>
            </a:r>
            <a:r>
              <a:rPr lang="en-US" dirty="0">
                <a:latin typeface="Consolas" panose="020B0609020204030204" pitchFamily="49" charset="0"/>
              </a:rPr>
              <a:t> "22hello3510"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</a:t>
            </a:r>
            <a:r>
              <a:rPr lang="en-US" dirty="0">
                <a:latin typeface="Consolas" panose="020B0609020204030204" pitchFamily="49" charset="0"/>
              </a:rPr>
              <a:t> "22hello1510"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</a:t>
            </a:r>
            <a:r>
              <a:rPr lang="en-US" dirty="0">
                <a:latin typeface="Consolas" panose="020B0609020204030204" pitchFamily="49" charset="0"/>
              </a:rPr>
              <a:t> "4hello1510"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</a:t>
            </a:r>
            <a:r>
              <a:rPr lang="en-US" dirty="0">
                <a:latin typeface="Consolas" panose="020B0609020204030204" pitchFamily="49" charset="0"/>
              </a:rPr>
              <a:t> "4hello25"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This will cause an error</a:t>
            </a:r>
            <a:endParaRPr lang="en-US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qr code for https://app.sli.do/event/99LpceRQzy4t8R146cPkmS">
            <a:extLst>
              <a:ext uri="{FF2B5EF4-FFF2-40B4-BE49-F238E27FC236}">
                <a16:creationId xmlns:a16="http://schemas.microsoft.com/office/drawing/2014/main" id="{29DE488A-930B-4BD0-8229-EE1B45C12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198" y="227683"/>
            <a:ext cx="731520" cy="7315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3E1AE-88F6-75D4-E981-0635368777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208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5170C-1A54-EACC-5823-08C59F0AF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 example with mixing types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635989A-BA55-4B88-B09C-DE8379392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2620" y="1321129"/>
            <a:ext cx="9406759" cy="1090996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800" dirty="0">
                <a:latin typeface="Consolas" panose="020B0609020204030204" pitchFamily="49" charset="0"/>
              </a:rPr>
              <a:t>2 + 2 + "hello" + 3 * 5 + 10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DE5A0-2F69-C456-9CD5-DFD286827E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  <p:sp>
        <p:nvSpPr>
          <p:cNvPr id="23" name="Right Bracket 22" descr="subexpression '2 + 2'">
            <a:extLst>
              <a:ext uri="{FF2B5EF4-FFF2-40B4-BE49-F238E27FC236}">
                <a16:creationId xmlns:a16="http://schemas.microsoft.com/office/drawing/2014/main" id="{B49DC498-434F-4C54-9AC7-E3E002AFFD91}"/>
              </a:ext>
            </a:extLst>
          </p:cNvPr>
          <p:cNvSpPr/>
          <p:nvPr/>
        </p:nvSpPr>
        <p:spPr>
          <a:xfrm rot="5400000">
            <a:off x="2989547" y="1604795"/>
            <a:ext cx="259080" cy="10210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7D76FA-DEA4-48FF-A240-711F5168B70F}"/>
              </a:ext>
            </a:extLst>
          </p:cNvPr>
          <p:cNvSpPr txBox="1"/>
          <p:nvPr/>
        </p:nvSpPr>
        <p:spPr>
          <a:xfrm>
            <a:off x="2768678" y="2213051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4</a:t>
            </a:r>
            <a:endParaRPr lang="en-US" sz="3600" dirty="0"/>
          </a:p>
        </p:txBody>
      </p:sp>
      <p:sp>
        <p:nvSpPr>
          <p:cNvPr id="25" name="Right Bracket 24" descr="subexpression &quot;4&quot; + &quot;hello&quot;">
            <a:extLst>
              <a:ext uri="{FF2B5EF4-FFF2-40B4-BE49-F238E27FC236}">
                <a16:creationId xmlns:a16="http://schemas.microsoft.com/office/drawing/2014/main" id="{B5EB1863-5C1C-48CE-BBA5-1827C914AC70}"/>
              </a:ext>
            </a:extLst>
          </p:cNvPr>
          <p:cNvSpPr/>
          <p:nvPr/>
        </p:nvSpPr>
        <p:spPr>
          <a:xfrm rot="5400000">
            <a:off x="4089171" y="1825276"/>
            <a:ext cx="313774" cy="2253942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63CBA9-5314-4A94-AF24-0AA42AD481CA}"/>
              </a:ext>
            </a:extLst>
          </p:cNvPr>
          <p:cNvSpPr txBox="1"/>
          <p:nvPr/>
        </p:nvSpPr>
        <p:spPr>
          <a:xfrm>
            <a:off x="2608547" y="2213052"/>
            <a:ext cx="101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 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A1CD8B-3FAB-4C06-A0DF-71E53D9F91E3}"/>
              </a:ext>
            </a:extLst>
          </p:cNvPr>
          <p:cNvSpPr txBox="1"/>
          <p:nvPr/>
        </p:nvSpPr>
        <p:spPr>
          <a:xfrm>
            <a:off x="3115388" y="3029890"/>
            <a:ext cx="2253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"4hello"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8" name="Right Bracket 27" descr="subexpression &quot;4hello&quot; + &quot;15&quot;">
            <a:extLst>
              <a:ext uri="{FF2B5EF4-FFF2-40B4-BE49-F238E27FC236}">
                <a16:creationId xmlns:a16="http://schemas.microsoft.com/office/drawing/2014/main" id="{C85BB898-E006-4B9E-A4AD-44AACD9DBB6A}"/>
              </a:ext>
            </a:extLst>
          </p:cNvPr>
          <p:cNvSpPr/>
          <p:nvPr/>
        </p:nvSpPr>
        <p:spPr>
          <a:xfrm rot="5400000">
            <a:off x="5878230" y="2018484"/>
            <a:ext cx="303122" cy="3574865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A90BD4-A113-4F19-86DD-F868C3F0F907}"/>
              </a:ext>
            </a:extLst>
          </p:cNvPr>
          <p:cNvSpPr txBox="1"/>
          <p:nvPr/>
        </p:nvSpPr>
        <p:spPr>
          <a:xfrm>
            <a:off x="4459229" y="3977520"/>
            <a:ext cx="3141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"4hello15"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0" name="Right Bracket 29" descr="subexpression 3 * 5">
            <a:extLst>
              <a:ext uri="{FF2B5EF4-FFF2-40B4-BE49-F238E27FC236}">
                <a16:creationId xmlns:a16="http://schemas.microsoft.com/office/drawing/2014/main" id="{97CD97EA-AD35-431A-92C2-2918E394D3BD}"/>
              </a:ext>
            </a:extLst>
          </p:cNvPr>
          <p:cNvSpPr/>
          <p:nvPr/>
        </p:nvSpPr>
        <p:spPr>
          <a:xfrm rot="5400000">
            <a:off x="7734716" y="1604795"/>
            <a:ext cx="259080" cy="10210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40C5A9-8616-4037-9CD6-0AD287EC6D03}"/>
              </a:ext>
            </a:extLst>
          </p:cNvPr>
          <p:cNvSpPr txBox="1"/>
          <p:nvPr/>
        </p:nvSpPr>
        <p:spPr>
          <a:xfrm>
            <a:off x="7361114" y="2136961"/>
            <a:ext cx="101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onsolas" panose="020B0609020204030204" pitchFamily="49" charset="0"/>
              </a:rPr>
              <a:t>15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19D1A4-1F12-45F2-90AB-6B4992BC60A1}"/>
              </a:ext>
            </a:extLst>
          </p:cNvPr>
          <p:cNvSpPr txBox="1"/>
          <p:nvPr/>
        </p:nvSpPr>
        <p:spPr>
          <a:xfrm>
            <a:off x="7135240" y="2143765"/>
            <a:ext cx="148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  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3" name="Right Bracket 32" descr="subexpression &quot;4hello15&quot; + &quot;10&quot;">
            <a:extLst>
              <a:ext uri="{FF2B5EF4-FFF2-40B4-BE49-F238E27FC236}">
                <a16:creationId xmlns:a16="http://schemas.microsoft.com/office/drawing/2014/main" id="{81CB5E1A-D8F6-4BB5-A578-095E6BDA5450}"/>
              </a:ext>
            </a:extLst>
          </p:cNvPr>
          <p:cNvSpPr/>
          <p:nvPr/>
        </p:nvSpPr>
        <p:spPr>
          <a:xfrm rot="5400000">
            <a:off x="7665662" y="2973956"/>
            <a:ext cx="303122" cy="3574865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051B37-9FEB-4EAE-97BD-5A3DE70EC173}"/>
              </a:ext>
            </a:extLst>
          </p:cNvPr>
          <p:cNvSpPr txBox="1"/>
          <p:nvPr/>
        </p:nvSpPr>
        <p:spPr>
          <a:xfrm>
            <a:off x="8860771" y="1348554"/>
            <a:ext cx="148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  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8C19F4-06DA-428B-BABC-0256A72979D5}"/>
              </a:ext>
            </a:extLst>
          </p:cNvPr>
          <p:cNvSpPr txBox="1"/>
          <p:nvPr/>
        </p:nvSpPr>
        <p:spPr>
          <a:xfrm>
            <a:off x="6066741" y="4899176"/>
            <a:ext cx="3500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"4hello1510"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6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/>
      <p:bldP spid="27" grpId="0"/>
      <p:bldP spid="28" grpId="0" animBg="1"/>
      <p:bldP spid="29" grpId="0"/>
      <p:bldP spid="30" grpId="0" animBg="1"/>
      <p:bldP spid="31" grpId="0"/>
      <p:bldP spid="32" grpId="0"/>
      <p:bldP spid="33" grpId="0" animBg="1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Announcements, Reminders</a:t>
            </a:r>
          </a:p>
          <a:p>
            <a:r>
              <a:rPr lang="en-US" dirty="0">
                <a:solidFill>
                  <a:schemeClr val="tx1"/>
                </a:solidFill>
              </a:rPr>
              <a:t>Intro Survey Recap</a:t>
            </a:r>
          </a:p>
          <a:p>
            <a:r>
              <a:rPr lang="en-US" dirty="0">
                <a:solidFill>
                  <a:schemeClr val="tx1"/>
                </a:solidFill>
              </a:rPr>
              <a:t>Datatypes and Expressions Review</a:t>
            </a:r>
          </a:p>
          <a:p>
            <a:r>
              <a:rPr lang="en-US" b="1" dirty="0">
                <a:solidFill>
                  <a:srgbClr val="7028C8"/>
                </a:solidFill>
              </a:rPr>
              <a:t>Expressions Practice</a:t>
            </a:r>
          </a:p>
          <a:p>
            <a:r>
              <a:rPr lang="en-US" dirty="0"/>
              <a:t>Combining Variables and Expressions</a:t>
            </a:r>
          </a:p>
        </p:txBody>
      </p:sp>
      <p:sp>
        <p:nvSpPr>
          <p:cNvPr id="5" name="Arrow: Right 4" descr="arrow pointing at 'expressions practice'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4447556" y="3183524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655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6662B-C809-12ED-155A-9CFD35909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on Expressions and Types Practice (1)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7044C-0DE0-DB72-DF2B-6E100C969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6108700" cy="4805363"/>
          </a:xfrm>
        </p:spPr>
        <p:txBody>
          <a:bodyPr/>
          <a:lstStyle/>
          <a:p>
            <a:r>
              <a:rPr lang="en-US" dirty="0"/>
              <a:t>On the Ed lesson for today, and on your handout</a:t>
            </a:r>
          </a:p>
          <a:p>
            <a:r>
              <a:rPr lang="en-US" dirty="0"/>
              <a:t>Work with folks around you!</a:t>
            </a:r>
          </a:p>
          <a:p>
            <a:r>
              <a:rPr lang="en-US" dirty="0"/>
              <a:t>TAs &amp; I will walk around and help!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A035C7-DCE1-01FB-8E73-5C21C017746C}"/>
              </a:ext>
            </a:extLst>
          </p:cNvPr>
          <p:cNvSpPr txBox="1"/>
          <p:nvPr/>
        </p:nvSpPr>
        <p:spPr>
          <a:xfrm>
            <a:off x="7720445" y="1610591"/>
            <a:ext cx="4052455" cy="40010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 * 3 + 1.0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8 / 3 * 2.0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8.0 / 3 * 2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"Hello" + "world"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 + "2" + 3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 + 2 + "3"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 + "2" + (3 + 4)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A64ED-FE20-71C7-39F0-5F2DE89FBD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29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ACB9A-50BC-4EA8-88BA-AF68F9527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 Walkthrough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883C3-69FC-4C82-9869-70D2C5D7DC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35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7028C8"/>
                </a:solidFill>
              </a:rPr>
              <a:t>Announcements, Reminders</a:t>
            </a:r>
          </a:p>
          <a:p>
            <a:r>
              <a:rPr lang="en-US" dirty="0"/>
              <a:t>Intro Survey Recap</a:t>
            </a:r>
          </a:p>
          <a:p>
            <a:r>
              <a:rPr lang="en-US" dirty="0"/>
              <a:t>Datatypes and Expressions Review</a:t>
            </a:r>
          </a:p>
          <a:p>
            <a:r>
              <a:rPr lang="en-US" dirty="0"/>
              <a:t>Expressions Practice</a:t>
            </a:r>
          </a:p>
          <a:p>
            <a:r>
              <a:rPr lang="en-US" dirty="0"/>
              <a:t>Combining Variables and Expressions</a:t>
            </a:r>
          </a:p>
        </p:txBody>
      </p:sp>
      <p:sp>
        <p:nvSpPr>
          <p:cNvPr id="5" name="Arrow: Right 4" descr="Arrow pointing to 'announcements, reminders'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5731876" y="1633441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72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7763D-B623-4D00-67EC-D173A3F39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 Walkthrough (steps)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74D9E20-67E5-2BE7-951C-A0CAEF0F8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3" y="1972378"/>
            <a:ext cx="3337089" cy="2256181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5 * 3 + 1.0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AAAC3-57AE-551C-2D02-8B8EF62881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Right Bracket 5" descr="subexpression 5 * 3">
            <a:extLst>
              <a:ext uri="{FF2B5EF4-FFF2-40B4-BE49-F238E27FC236}">
                <a16:creationId xmlns:a16="http://schemas.microsoft.com/office/drawing/2014/main" id="{450DBB27-95C0-9C85-2F40-8F12433AE024}"/>
              </a:ext>
            </a:extLst>
          </p:cNvPr>
          <p:cNvSpPr/>
          <p:nvPr/>
        </p:nvSpPr>
        <p:spPr>
          <a:xfrm rot="5400000">
            <a:off x="844091" y="2092525"/>
            <a:ext cx="259080" cy="1234911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CD9905-81DD-1260-E032-44356617EE8F}"/>
              </a:ext>
            </a:extLst>
          </p:cNvPr>
          <p:cNvSpPr txBox="1"/>
          <p:nvPr/>
        </p:nvSpPr>
        <p:spPr>
          <a:xfrm>
            <a:off x="613762" y="2820387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15</a:t>
            </a:r>
            <a:endParaRPr lang="en-US" sz="3600" dirty="0"/>
          </a:p>
        </p:txBody>
      </p:sp>
      <p:sp>
        <p:nvSpPr>
          <p:cNvPr id="8" name="Right Bracket 7" descr="subexpression 15.0 + 1.0">
            <a:extLst>
              <a:ext uri="{FF2B5EF4-FFF2-40B4-BE49-F238E27FC236}">
                <a16:creationId xmlns:a16="http://schemas.microsoft.com/office/drawing/2014/main" id="{F78A268F-CD76-013E-BD4A-91F46B7E815E}"/>
              </a:ext>
            </a:extLst>
          </p:cNvPr>
          <p:cNvSpPr/>
          <p:nvPr/>
        </p:nvSpPr>
        <p:spPr>
          <a:xfrm rot="5400000">
            <a:off x="1771943" y="2338379"/>
            <a:ext cx="259080" cy="2339223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0FD13A-6FCC-C67F-D20E-A8764A414727}"/>
              </a:ext>
            </a:extLst>
          </p:cNvPr>
          <p:cNvSpPr txBox="1"/>
          <p:nvPr/>
        </p:nvSpPr>
        <p:spPr>
          <a:xfrm>
            <a:off x="1194963" y="3672115"/>
            <a:ext cx="141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16.0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905D57-617E-4B01-F860-A19782E9004D}"/>
              </a:ext>
            </a:extLst>
          </p:cNvPr>
          <p:cNvSpPr txBox="1"/>
          <p:nvPr/>
        </p:nvSpPr>
        <p:spPr>
          <a:xfrm>
            <a:off x="682578" y="2820387"/>
            <a:ext cx="141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.0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C8DCAD-A4B7-ED4A-F58E-F0915D04D25A}"/>
              </a:ext>
            </a:extLst>
          </p:cNvPr>
          <p:cNvSpPr txBox="1">
            <a:spLocks/>
          </p:cNvSpPr>
          <p:nvPr/>
        </p:nvSpPr>
        <p:spPr>
          <a:xfrm>
            <a:off x="3462581" y="1972378"/>
            <a:ext cx="3337089" cy="225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8 / 3 * 2.0</a:t>
            </a:r>
          </a:p>
        </p:txBody>
      </p:sp>
      <p:sp>
        <p:nvSpPr>
          <p:cNvPr id="12" name="Right Bracket 11" descr="subexpression 8 / 3">
            <a:extLst>
              <a:ext uri="{FF2B5EF4-FFF2-40B4-BE49-F238E27FC236}">
                <a16:creationId xmlns:a16="http://schemas.microsoft.com/office/drawing/2014/main" id="{8C5640FE-BEAC-E9FC-2C56-A19477101339}"/>
              </a:ext>
            </a:extLst>
          </p:cNvPr>
          <p:cNvSpPr/>
          <p:nvPr/>
        </p:nvSpPr>
        <p:spPr>
          <a:xfrm rot="5400000">
            <a:off x="4289918" y="2113953"/>
            <a:ext cx="259080" cy="1192056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88D506-A89C-674F-4C24-C599FF914DCF}"/>
              </a:ext>
            </a:extLst>
          </p:cNvPr>
          <p:cNvSpPr txBox="1"/>
          <p:nvPr/>
        </p:nvSpPr>
        <p:spPr>
          <a:xfrm>
            <a:off x="4068960" y="2777302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2</a:t>
            </a:r>
            <a:endParaRPr lang="en-US" sz="3600" dirty="0"/>
          </a:p>
        </p:txBody>
      </p:sp>
      <p:sp>
        <p:nvSpPr>
          <p:cNvPr id="14" name="Right Bracket 13" descr="subexpression 2.0 * 2.0">
            <a:extLst>
              <a:ext uri="{FF2B5EF4-FFF2-40B4-BE49-F238E27FC236}">
                <a16:creationId xmlns:a16="http://schemas.microsoft.com/office/drawing/2014/main" id="{EB3AD54F-BB97-5CB7-BB75-3193A7C305CD}"/>
              </a:ext>
            </a:extLst>
          </p:cNvPr>
          <p:cNvSpPr/>
          <p:nvPr/>
        </p:nvSpPr>
        <p:spPr>
          <a:xfrm rot="5400000">
            <a:off x="5227141" y="2338379"/>
            <a:ext cx="259080" cy="2339223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F77963-CD64-A52E-91A6-BD276A56BCEE}"/>
              </a:ext>
            </a:extLst>
          </p:cNvPr>
          <p:cNvSpPr txBox="1"/>
          <p:nvPr/>
        </p:nvSpPr>
        <p:spPr>
          <a:xfrm>
            <a:off x="4650161" y="3672115"/>
            <a:ext cx="141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4.0</a:t>
            </a:r>
            <a:endParaRPr lang="en-US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F1D7F4-A646-4DC8-49A4-166F2573A3D4}"/>
              </a:ext>
            </a:extLst>
          </p:cNvPr>
          <p:cNvSpPr txBox="1"/>
          <p:nvPr/>
        </p:nvSpPr>
        <p:spPr>
          <a:xfrm>
            <a:off x="4403766" y="2777302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.0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654ADDE-5409-E55E-B339-CDCA8AD8DB35}"/>
              </a:ext>
            </a:extLst>
          </p:cNvPr>
          <p:cNvSpPr txBox="1">
            <a:spLocks/>
          </p:cNvSpPr>
          <p:nvPr/>
        </p:nvSpPr>
        <p:spPr>
          <a:xfrm>
            <a:off x="6917778" y="1972378"/>
            <a:ext cx="4775858" cy="225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8.0 / 3   * 2</a:t>
            </a:r>
          </a:p>
        </p:txBody>
      </p:sp>
      <p:sp>
        <p:nvSpPr>
          <p:cNvPr id="18" name="Right Bracket 17" descr="subexpression 8.0 / 3.0">
            <a:extLst>
              <a:ext uri="{FF2B5EF4-FFF2-40B4-BE49-F238E27FC236}">
                <a16:creationId xmlns:a16="http://schemas.microsoft.com/office/drawing/2014/main" id="{78A10307-DA7D-DB16-C2C8-D0A1CA7FF630}"/>
              </a:ext>
            </a:extLst>
          </p:cNvPr>
          <p:cNvSpPr/>
          <p:nvPr/>
        </p:nvSpPr>
        <p:spPr>
          <a:xfrm rot="5400000">
            <a:off x="8741226" y="1699428"/>
            <a:ext cx="242916" cy="2048092"/>
          </a:xfrm>
          <a:prstGeom prst="rightBracket">
            <a:avLst>
              <a:gd name="adj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BBC827-D438-0939-5D12-9FBC85D92920}"/>
              </a:ext>
            </a:extLst>
          </p:cNvPr>
          <p:cNvSpPr txBox="1"/>
          <p:nvPr/>
        </p:nvSpPr>
        <p:spPr>
          <a:xfrm>
            <a:off x="7874649" y="2782713"/>
            <a:ext cx="2075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2.666…</a:t>
            </a:r>
            <a:endParaRPr lang="en-US" sz="3600" dirty="0"/>
          </a:p>
        </p:txBody>
      </p:sp>
      <p:sp>
        <p:nvSpPr>
          <p:cNvPr id="20" name="Right Bracket 19" descr="subexpression 2.666... * 2.0">
            <a:extLst>
              <a:ext uri="{FF2B5EF4-FFF2-40B4-BE49-F238E27FC236}">
                <a16:creationId xmlns:a16="http://schemas.microsoft.com/office/drawing/2014/main" id="{C4B1A014-AB6D-A1D5-5C2C-3BC142417E10}"/>
              </a:ext>
            </a:extLst>
          </p:cNvPr>
          <p:cNvSpPr/>
          <p:nvPr/>
        </p:nvSpPr>
        <p:spPr>
          <a:xfrm rot="5400000">
            <a:off x="9560358" y="1877812"/>
            <a:ext cx="275108" cy="3325257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280BD5-27AB-D831-408C-923E076F11B5}"/>
              </a:ext>
            </a:extLst>
          </p:cNvPr>
          <p:cNvSpPr txBox="1"/>
          <p:nvPr/>
        </p:nvSpPr>
        <p:spPr>
          <a:xfrm>
            <a:off x="8777231" y="3629063"/>
            <a:ext cx="198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5.333…</a:t>
            </a:r>
            <a:endParaRPr lang="en-US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0AB304-1F84-3ED8-41D5-051B59206536}"/>
              </a:ext>
            </a:extLst>
          </p:cNvPr>
          <p:cNvSpPr txBox="1"/>
          <p:nvPr/>
        </p:nvSpPr>
        <p:spPr>
          <a:xfrm>
            <a:off x="10853960" y="2060332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.0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903FA94-94D3-950F-CC69-7B1A91B8A47A}"/>
              </a:ext>
            </a:extLst>
          </p:cNvPr>
          <p:cNvSpPr txBox="1">
            <a:spLocks/>
          </p:cNvSpPr>
          <p:nvPr/>
        </p:nvSpPr>
        <p:spPr>
          <a:xfrm>
            <a:off x="8759386" y="677375"/>
            <a:ext cx="3289516" cy="70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2400" dirty="0">
                <a:latin typeface="Consolas" panose="020B0609020204030204" pitchFamily="49" charset="0"/>
              </a:rPr>
              <a:t>"Hello" + "world"</a:t>
            </a:r>
          </a:p>
        </p:txBody>
      </p:sp>
      <p:sp>
        <p:nvSpPr>
          <p:cNvPr id="24" name="Right Bracket 23" descr="subexpression &quot;Hello&quot; + &quot;world&quot;">
            <a:extLst>
              <a:ext uri="{FF2B5EF4-FFF2-40B4-BE49-F238E27FC236}">
                <a16:creationId xmlns:a16="http://schemas.microsoft.com/office/drawing/2014/main" id="{00055C04-8A8B-F2D6-029E-4984EF2346D0}"/>
              </a:ext>
            </a:extLst>
          </p:cNvPr>
          <p:cNvSpPr/>
          <p:nvPr/>
        </p:nvSpPr>
        <p:spPr>
          <a:xfrm rot="5400000">
            <a:off x="10298390" y="-179903"/>
            <a:ext cx="259080" cy="283815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BD8219-0DDE-49A1-D915-FB6EA662B3F8}"/>
              </a:ext>
            </a:extLst>
          </p:cNvPr>
          <p:cNvSpPr txBox="1"/>
          <p:nvPr/>
        </p:nvSpPr>
        <p:spPr>
          <a:xfrm>
            <a:off x="9127620" y="1417161"/>
            <a:ext cx="2600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"</a:t>
            </a:r>
            <a:r>
              <a:rPr lang="en-US" sz="2400" dirty="0" err="1">
                <a:latin typeface="Consolas" panose="020B0609020204030204" pitchFamily="49" charset="0"/>
              </a:rPr>
              <a:t>Helloworld</a:t>
            </a:r>
            <a:r>
              <a:rPr lang="en-US" sz="2400" dirty="0">
                <a:latin typeface="Consolas" panose="020B0609020204030204" pitchFamily="49" charset="0"/>
              </a:rPr>
              <a:t>"</a:t>
            </a:r>
            <a:endParaRPr lang="en-US" sz="2400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9E9D74A-CADC-1DEB-195F-B8F4220D20F2}"/>
              </a:ext>
            </a:extLst>
          </p:cNvPr>
          <p:cNvSpPr txBox="1">
            <a:spLocks/>
          </p:cNvSpPr>
          <p:nvPr/>
        </p:nvSpPr>
        <p:spPr>
          <a:xfrm>
            <a:off x="0" y="4376854"/>
            <a:ext cx="3337089" cy="225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 1 + "2" + 3</a:t>
            </a:r>
          </a:p>
        </p:txBody>
      </p:sp>
      <p:sp>
        <p:nvSpPr>
          <p:cNvPr id="27" name="Right Bracket 26" descr="subexpression &quot;1&quot; + &quot;2&quot;">
            <a:extLst>
              <a:ext uri="{FF2B5EF4-FFF2-40B4-BE49-F238E27FC236}">
                <a16:creationId xmlns:a16="http://schemas.microsoft.com/office/drawing/2014/main" id="{E81160DD-A20C-90A8-27FF-458D4D15A692}"/>
              </a:ext>
            </a:extLst>
          </p:cNvPr>
          <p:cNvSpPr/>
          <p:nvPr/>
        </p:nvSpPr>
        <p:spPr>
          <a:xfrm rot="5400000">
            <a:off x="1203185" y="4231663"/>
            <a:ext cx="259080" cy="1765587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6D5696-6E12-A820-471D-0A977DB560C7}"/>
              </a:ext>
            </a:extLst>
          </p:cNvPr>
          <p:cNvSpPr txBox="1"/>
          <p:nvPr/>
        </p:nvSpPr>
        <p:spPr>
          <a:xfrm>
            <a:off x="310000" y="5190908"/>
            <a:ext cx="2075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"12"</a:t>
            </a:r>
            <a:endParaRPr lang="en-US" sz="3600" dirty="0"/>
          </a:p>
        </p:txBody>
      </p:sp>
      <p:sp>
        <p:nvSpPr>
          <p:cNvPr id="29" name="Right Bracket 28" descr="subexpression &quot;12&quot; + &quot;3&quot;">
            <a:extLst>
              <a:ext uri="{FF2B5EF4-FFF2-40B4-BE49-F238E27FC236}">
                <a16:creationId xmlns:a16="http://schemas.microsoft.com/office/drawing/2014/main" id="{6B1F3F57-FBED-4952-813A-FEBA1F9A7278}"/>
              </a:ext>
            </a:extLst>
          </p:cNvPr>
          <p:cNvSpPr/>
          <p:nvPr/>
        </p:nvSpPr>
        <p:spPr>
          <a:xfrm rot="5400000">
            <a:off x="1902957" y="4559163"/>
            <a:ext cx="259080" cy="2473122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757EF5-A12F-B6F5-6A72-15A95399A890}"/>
              </a:ext>
            </a:extLst>
          </p:cNvPr>
          <p:cNvSpPr txBox="1"/>
          <p:nvPr/>
        </p:nvSpPr>
        <p:spPr>
          <a:xfrm>
            <a:off x="986986" y="5907406"/>
            <a:ext cx="198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"123"</a:t>
            </a:r>
            <a:endParaRPr lang="en-US" sz="3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3B52A8-AB38-B938-215A-BDE7AE88C57B}"/>
              </a:ext>
            </a:extLst>
          </p:cNvPr>
          <p:cNvSpPr txBox="1"/>
          <p:nvPr/>
        </p:nvSpPr>
        <p:spPr>
          <a:xfrm>
            <a:off x="67704" y="4432882"/>
            <a:ext cx="101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 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3B6977-9EC7-D9D9-338E-2525B6E8A930}"/>
              </a:ext>
            </a:extLst>
          </p:cNvPr>
          <p:cNvSpPr txBox="1"/>
          <p:nvPr/>
        </p:nvSpPr>
        <p:spPr>
          <a:xfrm>
            <a:off x="2597746" y="4411790"/>
            <a:ext cx="101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 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EDFBA2D2-AA88-42EF-31F0-2577E4ADA06E}"/>
              </a:ext>
            </a:extLst>
          </p:cNvPr>
          <p:cNvSpPr txBox="1">
            <a:spLocks/>
          </p:cNvSpPr>
          <p:nvPr/>
        </p:nvSpPr>
        <p:spPr>
          <a:xfrm>
            <a:off x="3760482" y="4409256"/>
            <a:ext cx="3337089" cy="225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 1 + 2 + "3"</a:t>
            </a:r>
          </a:p>
        </p:txBody>
      </p:sp>
      <p:sp>
        <p:nvSpPr>
          <p:cNvPr id="34" name="Right Bracket 33" descr="subexpression 1 + 2">
            <a:extLst>
              <a:ext uri="{FF2B5EF4-FFF2-40B4-BE49-F238E27FC236}">
                <a16:creationId xmlns:a16="http://schemas.microsoft.com/office/drawing/2014/main" id="{B477057E-CE01-518E-E6E8-65D39E59241F}"/>
              </a:ext>
            </a:extLst>
          </p:cNvPr>
          <p:cNvSpPr/>
          <p:nvPr/>
        </p:nvSpPr>
        <p:spPr>
          <a:xfrm rot="5400000">
            <a:off x="4727464" y="4428046"/>
            <a:ext cx="259080" cy="1372822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5" name="Right Bracket 34" descr="subexpression &quot;3&quot; + &quot;3&quot;">
            <a:extLst>
              <a:ext uri="{FF2B5EF4-FFF2-40B4-BE49-F238E27FC236}">
                <a16:creationId xmlns:a16="http://schemas.microsoft.com/office/drawing/2014/main" id="{BF6DDD6C-6921-69BB-4D5D-E7A84B55016C}"/>
              </a:ext>
            </a:extLst>
          </p:cNvPr>
          <p:cNvSpPr/>
          <p:nvPr/>
        </p:nvSpPr>
        <p:spPr>
          <a:xfrm rot="5400000">
            <a:off x="5759989" y="4705719"/>
            <a:ext cx="259080" cy="2256157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AAB6BD-9C7A-F426-2913-DC362A8D9406}"/>
              </a:ext>
            </a:extLst>
          </p:cNvPr>
          <p:cNvSpPr txBox="1"/>
          <p:nvPr/>
        </p:nvSpPr>
        <p:spPr>
          <a:xfrm>
            <a:off x="4967903" y="5958605"/>
            <a:ext cx="198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"33"</a:t>
            </a:r>
            <a:endParaRPr lang="en-US" sz="3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1588194-7275-0202-E206-517DC4223234}"/>
              </a:ext>
            </a:extLst>
          </p:cNvPr>
          <p:cNvSpPr txBox="1"/>
          <p:nvPr/>
        </p:nvSpPr>
        <p:spPr>
          <a:xfrm>
            <a:off x="4370816" y="5188941"/>
            <a:ext cx="101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 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513B2FB-03E6-EBDA-4D6B-9D3D9E31D1D6}"/>
              </a:ext>
            </a:extLst>
          </p:cNvPr>
          <p:cNvSpPr txBox="1"/>
          <p:nvPr/>
        </p:nvSpPr>
        <p:spPr>
          <a:xfrm>
            <a:off x="4577792" y="5200266"/>
            <a:ext cx="599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3</a:t>
            </a:r>
            <a:endParaRPr lang="en-US" sz="3600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24602863-F7F3-9D22-008D-94414083A9DB}"/>
              </a:ext>
            </a:extLst>
          </p:cNvPr>
          <p:cNvSpPr txBox="1">
            <a:spLocks/>
          </p:cNvSpPr>
          <p:nvPr/>
        </p:nvSpPr>
        <p:spPr>
          <a:xfrm>
            <a:off x="7246624" y="4384015"/>
            <a:ext cx="4883629" cy="225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 1 + "2" + (3 + 4)</a:t>
            </a:r>
          </a:p>
        </p:txBody>
      </p:sp>
      <p:sp>
        <p:nvSpPr>
          <p:cNvPr id="40" name="Right Bracket 39" descr="subexpression (3 + 4)">
            <a:extLst>
              <a:ext uri="{FF2B5EF4-FFF2-40B4-BE49-F238E27FC236}">
                <a16:creationId xmlns:a16="http://schemas.microsoft.com/office/drawing/2014/main" id="{15C3C850-EDB1-D864-D850-8B5F9A30DC42}"/>
              </a:ext>
            </a:extLst>
          </p:cNvPr>
          <p:cNvSpPr/>
          <p:nvPr/>
        </p:nvSpPr>
        <p:spPr>
          <a:xfrm rot="5400000">
            <a:off x="10996953" y="4339740"/>
            <a:ext cx="259080" cy="1611596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41" name="Right Bracket 40" descr="subexpression &quot;1&quot; + &quot;2&quot;">
            <a:extLst>
              <a:ext uri="{FF2B5EF4-FFF2-40B4-BE49-F238E27FC236}">
                <a16:creationId xmlns:a16="http://schemas.microsoft.com/office/drawing/2014/main" id="{695D6DB1-EFF0-BD26-D6D6-B087AC203959}"/>
              </a:ext>
            </a:extLst>
          </p:cNvPr>
          <p:cNvSpPr/>
          <p:nvPr/>
        </p:nvSpPr>
        <p:spPr>
          <a:xfrm rot="5400000">
            <a:off x="8438118" y="4261481"/>
            <a:ext cx="259080" cy="1770583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476849F-5905-C964-7808-0810D48AA764}"/>
              </a:ext>
            </a:extLst>
          </p:cNvPr>
          <p:cNvSpPr txBox="1"/>
          <p:nvPr/>
        </p:nvSpPr>
        <p:spPr>
          <a:xfrm>
            <a:off x="8777231" y="5979921"/>
            <a:ext cx="198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"127"</a:t>
            </a:r>
            <a:endParaRPr lang="en-US" sz="36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0D09902-2515-0B23-5D3B-A25CB43B5363}"/>
              </a:ext>
            </a:extLst>
          </p:cNvPr>
          <p:cNvSpPr txBox="1"/>
          <p:nvPr/>
        </p:nvSpPr>
        <p:spPr>
          <a:xfrm>
            <a:off x="7367808" y="4416138"/>
            <a:ext cx="101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</a:t>
            </a:r>
            <a:r>
              <a:rPr lang="en-US" sz="3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D301910-AF32-5648-D2A0-98043E6AC2AB}"/>
              </a:ext>
            </a:extLst>
          </p:cNvPr>
          <p:cNvSpPr txBox="1"/>
          <p:nvPr/>
        </p:nvSpPr>
        <p:spPr>
          <a:xfrm>
            <a:off x="10887929" y="5181778"/>
            <a:ext cx="599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7</a:t>
            </a:r>
            <a:endParaRPr lang="en-US" sz="36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2436CAB-6CDC-CA25-0AED-3FC9C00EE480}"/>
              </a:ext>
            </a:extLst>
          </p:cNvPr>
          <p:cNvSpPr txBox="1"/>
          <p:nvPr/>
        </p:nvSpPr>
        <p:spPr>
          <a:xfrm>
            <a:off x="7956175" y="5200265"/>
            <a:ext cx="130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"12"</a:t>
            </a:r>
            <a:endParaRPr lang="en-US" sz="3600" dirty="0"/>
          </a:p>
        </p:txBody>
      </p:sp>
      <p:sp>
        <p:nvSpPr>
          <p:cNvPr id="46" name="Right Bracket 45" descr="subexpression &quot;12&quot; + &quot;7&quot;">
            <a:extLst>
              <a:ext uri="{FF2B5EF4-FFF2-40B4-BE49-F238E27FC236}">
                <a16:creationId xmlns:a16="http://schemas.microsoft.com/office/drawing/2014/main" id="{03BF0507-593E-F99A-0508-32F0CB277939}"/>
              </a:ext>
            </a:extLst>
          </p:cNvPr>
          <p:cNvSpPr/>
          <p:nvPr/>
        </p:nvSpPr>
        <p:spPr>
          <a:xfrm rot="5400000">
            <a:off x="9616526" y="4264332"/>
            <a:ext cx="259080" cy="322237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BC26C9F-B23C-8880-F37A-117212AB8F86}"/>
              </a:ext>
            </a:extLst>
          </p:cNvPr>
          <p:cNvSpPr txBox="1"/>
          <p:nvPr/>
        </p:nvSpPr>
        <p:spPr>
          <a:xfrm>
            <a:off x="10679954" y="5161883"/>
            <a:ext cx="101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 "</a:t>
            </a:r>
            <a:endParaRPr lang="en-US" sz="3600" dirty="0">
              <a:solidFill>
                <a:srgbClr val="7030A0"/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05D20A4-F78E-1BF2-01DD-92826909A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75014" y="2006292"/>
            <a:ext cx="0" cy="2222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C115282-8301-D53F-9D43-AF1B00773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994452" y="1972378"/>
            <a:ext cx="0" cy="2222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3EBAF44-D068-863A-6C08-56A367AEA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834424" y="4417929"/>
            <a:ext cx="0" cy="2222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851FA3E-2492-98B1-73C5-75BB061FC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367808" y="4417929"/>
            <a:ext cx="0" cy="2222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C312A265-7917-4529-9B7B-02BCCEE813A9}"/>
              </a:ext>
            </a:extLst>
          </p:cNvPr>
          <p:cNvSpPr txBox="1"/>
          <p:nvPr/>
        </p:nvSpPr>
        <p:spPr>
          <a:xfrm>
            <a:off x="9399356" y="2050533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.0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8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/>
      <p:bldP spid="8" grpId="0" animBg="1"/>
      <p:bldP spid="9" grpId="0"/>
      <p:bldP spid="10" grpId="0"/>
      <p:bldP spid="11" grpId="0"/>
      <p:bldP spid="12" grpId="0" animBg="1"/>
      <p:bldP spid="13" grpId="0"/>
      <p:bldP spid="14" grpId="0" animBg="1"/>
      <p:bldP spid="15" grpId="0"/>
      <p:bldP spid="16" grpId="0"/>
      <p:bldP spid="17" grpId="0"/>
      <p:bldP spid="18" grpId="0" animBg="1"/>
      <p:bldP spid="19" grpId="0"/>
      <p:bldP spid="20" grpId="0" animBg="1"/>
      <p:bldP spid="21" grpId="0"/>
      <p:bldP spid="22" grpId="0"/>
      <p:bldP spid="23" grpId="0"/>
      <p:bldP spid="24" grpId="0" animBg="1"/>
      <p:bldP spid="25" grpId="0"/>
      <p:bldP spid="26" grpId="0"/>
      <p:bldP spid="27" grpId="0" animBg="1"/>
      <p:bldP spid="28" grpId="0"/>
      <p:bldP spid="29" grpId="0" animBg="1"/>
      <p:bldP spid="30" grpId="0"/>
      <p:bldP spid="31" grpId="0"/>
      <p:bldP spid="32" grpId="0"/>
      <p:bldP spid="33" grpId="0"/>
      <p:bldP spid="34" grpId="0" animBg="1"/>
      <p:bldP spid="35" grpId="0" animBg="1"/>
      <p:bldP spid="36" grpId="0"/>
      <p:bldP spid="37" grpId="0"/>
      <p:bldP spid="38" grpId="0"/>
      <p:bldP spid="39" grpId="0"/>
      <p:bldP spid="40" grpId="0" animBg="1"/>
      <p:bldP spid="41" grpId="0" animBg="1"/>
      <p:bldP spid="42" grpId="0"/>
      <p:bldP spid="43" grpId="0"/>
      <p:bldP spid="44" grpId="0"/>
      <p:bldP spid="45" grpId="0"/>
      <p:bldP spid="46" grpId="0" animBg="1"/>
      <p:bldP spid="47" grpId="0"/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2A790-A097-ED79-BFBB-243180B03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D6DDB-F72F-C259-4BEA-FD91C074B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on Expressions and Types Practice (2)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9E38D-40BD-A438-7C79-AB3A94A02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6108700" cy="4805363"/>
          </a:xfrm>
        </p:spPr>
        <p:txBody>
          <a:bodyPr/>
          <a:lstStyle/>
          <a:p>
            <a:r>
              <a:rPr lang="en-US" dirty="0"/>
              <a:t>On the Ed lesson for today, and on your handout</a:t>
            </a:r>
          </a:p>
          <a:p>
            <a:r>
              <a:rPr lang="en-US" dirty="0"/>
              <a:t>Work with folks around you!</a:t>
            </a:r>
          </a:p>
          <a:p>
            <a:r>
              <a:rPr lang="en-US" dirty="0"/>
              <a:t>TAs &amp; I will walk around and help!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2EB563-A66D-E441-C16E-F571658480D1}"/>
              </a:ext>
            </a:extLst>
          </p:cNvPr>
          <p:cNvSpPr txBox="1"/>
          <p:nvPr/>
        </p:nvSpPr>
        <p:spPr>
          <a:xfrm>
            <a:off x="4330700" y="3884028"/>
            <a:ext cx="6870701" cy="22929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 * 3 &lt; 12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10 % 3 == 10 / 3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 &lt; 9 || (7 != 7)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!(1 + 2 == 3 &amp;&amp; 10 % 4 &gt; 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367A3-CEF0-01A3-8CA0-300F4F34A9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657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ACB9A-50BC-4EA8-88BA-AF68F9527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 Walkthrough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883C3-69FC-4C82-9869-70D2C5D7DC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72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8B17729-DB23-B062-D45F-C08E34656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DB26F-9D58-4E58-FFCC-72FA5EAC4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 Walkthrough (1)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3F12148-A7F8-DF2F-0977-6BFF6432C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512235"/>
            <a:ext cx="2932522" cy="732834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5 * 3 &lt; 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23239-FD83-D54C-3685-BDD5504E96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Right Bracket 5" descr="subexpression 5 * 3">
            <a:extLst>
              <a:ext uri="{FF2B5EF4-FFF2-40B4-BE49-F238E27FC236}">
                <a16:creationId xmlns:a16="http://schemas.microsoft.com/office/drawing/2014/main" id="{35653E3B-6408-5D0D-5B6A-24C29D8A407A}"/>
              </a:ext>
            </a:extLst>
          </p:cNvPr>
          <p:cNvSpPr/>
          <p:nvPr/>
        </p:nvSpPr>
        <p:spPr>
          <a:xfrm rot="5400000">
            <a:off x="742438" y="1618186"/>
            <a:ext cx="259080" cy="1253766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6F9D1F-CED6-CC53-ED32-E9ED53D906BE}"/>
              </a:ext>
            </a:extLst>
          </p:cNvPr>
          <p:cNvSpPr txBox="1"/>
          <p:nvPr/>
        </p:nvSpPr>
        <p:spPr>
          <a:xfrm>
            <a:off x="165458" y="2338392"/>
            <a:ext cx="141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15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A73051-385B-2F39-75AC-9579B3940F8E}"/>
              </a:ext>
            </a:extLst>
          </p:cNvPr>
          <p:cNvSpPr txBox="1"/>
          <p:nvPr/>
        </p:nvSpPr>
        <p:spPr>
          <a:xfrm>
            <a:off x="984657" y="3670176"/>
            <a:ext cx="1671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false</a:t>
            </a:r>
            <a:endParaRPr lang="en-US" sz="36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B983867-3D9C-A08D-BD01-01E0DABBFB60}"/>
              </a:ext>
            </a:extLst>
          </p:cNvPr>
          <p:cNvSpPr txBox="1">
            <a:spLocks/>
          </p:cNvSpPr>
          <p:nvPr/>
        </p:nvSpPr>
        <p:spPr>
          <a:xfrm>
            <a:off x="382276" y="2799450"/>
            <a:ext cx="2932522" cy="73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15 &lt; 12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C8404C0-7BD2-7EC6-78F8-7FD001D1BF9B}"/>
              </a:ext>
            </a:extLst>
          </p:cNvPr>
          <p:cNvSpPr txBox="1">
            <a:spLocks/>
          </p:cNvSpPr>
          <p:nvPr/>
        </p:nvSpPr>
        <p:spPr>
          <a:xfrm>
            <a:off x="2786526" y="1512235"/>
            <a:ext cx="5022917" cy="86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10 % 3 == 10 / 3</a:t>
            </a:r>
          </a:p>
        </p:txBody>
      </p:sp>
      <p:sp>
        <p:nvSpPr>
          <p:cNvPr id="11" name="Right Bracket 10" descr="subexpression 10 % 3">
            <a:extLst>
              <a:ext uri="{FF2B5EF4-FFF2-40B4-BE49-F238E27FC236}">
                <a16:creationId xmlns:a16="http://schemas.microsoft.com/office/drawing/2014/main" id="{91E77D57-6983-F33F-1FF7-9AD56B675FD6}"/>
              </a:ext>
            </a:extLst>
          </p:cNvPr>
          <p:cNvSpPr/>
          <p:nvPr/>
        </p:nvSpPr>
        <p:spPr>
          <a:xfrm rot="5400000">
            <a:off x="3948068" y="1445755"/>
            <a:ext cx="259080" cy="159862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217EFB-3EAD-5919-1DF6-32FAEBD2328F}"/>
              </a:ext>
            </a:extLst>
          </p:cNvPr>
          <p:cNvSpPr txBox="1"/>
          <p:nvPr/>
        </p:nvSpPr>
        <p:spPr>
          <a:xfrm>
            <a:off x="3719880" y="2338392"/>
            <a:ext cx="71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1</a:t>
            </a:r>
            <a:endParaRPr 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AB6A62-99AF-B9FA-EDA1-C66B33821AAD}"/>
              </a:ext>
            </a:extLst>
          </p:cNvPr>
          <p:cNvSpPr txBox="1"/>
          <p:nvPr/>
        </p:nvSpPr>
        <p:spPr>
          <a:xfrm>
            <a:off x="4462385" y="4848526"/>
            <a:ext cx="1671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false</a:t>
            </a:r>
            <a:endParaRPr lang="en-US" sz="360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8E16744-667B-3184-D0F0-EB8F7488C16F}"/>
              </a:ext>
            </a:extLst>
          </p:cNvPr>
          <p:cNvSpPr txBox="1">
            <a:spLocks/>
          </p:cNvSpPr>
          <p:nvPr/>
        </p:nvSpPr>
        <p:spPr>
          <a:xfrm>
            <a:off x="3950443" y="2643667"/>
            <a:ext cx="3928131" cy="73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1 == 10 / 3</a:t>
            </a:r>
          </a:p>
        </p:txBody>
      </p:sp>
      <p:sp>
        <p:nvSpPr>
          <p:cNvPr id="15" name="Right Bracket 14" descr="subexpression 10 / 3">
            <a:extLst>
              <a:ext uri="{FF2B5EF4-FFF2-40B4-BE49-F238E27FC236}">
                <a16:creationId xmlns:a16="http://schemas.microsoft.com/office/drawing/2014/main" id="{35A3B9A4-706A-38F1-4090-25AD90F89A04}"/>
              </a:ext>
            </a:extLst>
          </p:cNvPr>
          <p:cNvSpPr/>
          <p:nvPr/>
        </p:nvSpPr>
        <p:spPr>
          <a:xfrm rot="5400000">
            <a:off x="6454813" y="2552646"/>
            <a:ext cx="259080" cy="159862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FD0B68-F323-6FBC-579A-26E14B4D2CE8}"/>
              </a:ext>
            </a:extLst>
          </p:cNvPr>
          <p:cNvSpPr txBox="1"/>
          <p:nvPr/>
        </p:nvSpPr>
        <p:spPr>
          <a:xfrm>
            <a:off x="6313823" y="3541419"/>
            <a:ext cx="71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3</a:t>
            </a:r>
            <a:endParaRPr lang="en-US" sz="360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7466C19-5E4B-12CB-56A0-A930BFE0D7C8}"/>
              </a:ext>
            </a:extLst>
          </p:cNvPr>
          <p:cNvSpPr txBox="1">
            <a:spLocks/>
          </p:cNvSpPr>
          <p:nvPr/>
        </p:nvSpPr>
        <p:spPr>
          <a:xfrm>
            <a:off x="3324491" y="4010693"/>
            <a:ext cx="3928131" cy="73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1 == 3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D92AD7C-0841-7D6C-7161-873044639758}"/>
              </a:ext>
            </a:extLst>
          </p:cNvPr>
          <p:cNvSpPr txBox="1">
            <a:spLocks/>
          </p:cNvSpPr>
          <p:nvPr/>
        </p:nvSpPr>
        <p:spPr>
          <a:xfrm>
            <a:off x="7715153" y="1514556"/>
            <a:ext cx="4572001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5 &lt; 9 || (7 != 7)</a:t>
            </a:r>
          </a:p>
        </p:txBody>
      </p:sp>
      <p:sp>
        <p:nvSpPr>
          <p:cNvPr id="19" name="Right Bracket 18" descr="subexpression (7 != 7)">
            <a:extLst>
              <a:ext uri="{FF2B5EF4-FFF2-40B4-BE49-F238E27FC236}">
                <a16:creationId xmlns:a16="http://schemas.microsoft.com/office/drawing/2014/main" id="{2BFF554B-A0AE-5060-D21C-821CC52FD99B}"/>
              </a:ext>
            </a:extLst>
          </p:cNvPr>
          <p:cNvSpPr/>
          <p:nvPr/>
        </p:nvSpPr>
        <p:spPr>
          <a:xfrm rot="5400000">
            <a:off x="11068275" y="1424644"/>
            <a:ext cx="259080" cy="186775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31146E-1A28-77EF-4DB2-13D9D161FA00}"/>
              </a:ext>
            </a:extLst>
          </p:cNvPr>
          <p:cNvSpPr txBox="1"/>
          <p:nvPr/>
        </p:nvSpPr>
        <p:spPr>
          <a:xfrm>
            <a:off x="10394868" y="2476284"/>
            <a:ext cx="167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false</a:t>
            </a:r>
            <a:endParaRPr lang="en-US" sz="3600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CA5CF-A7E4-88D7-1EAD-C10381F5EC4C}"/>
              </a:ext>
            </a:extLst>
          </p:cNvPr>
          <p:cNvSpPr txBox="1">
            <a:spLocks/>
          </p:cNvSpPr>
          <p:nvPr/>
        </p:nvSpPr>
        <p:spPr>
          <a:xfrm>
            <a:off x="7336532" y="3098463"/>
            <a:ext cx="4572001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5 &lt; 9 || false</a:t>
            </a:r>
          </a:p>
        </p:txBody>
      </p:sp>
      <p:sp>
        <p:nvSpPr>
          <p:cNvPr id="22" name="Right Bracket 21" descr="subexpression 5 &lt; 9">
            <a:extLst>
              <a:ext uri="{FF2B5EF4-FFF2-40B4-BE49-F238E27FC236}">
                <a16:creationId xmlns:a16="http://schemas.microsoft.com/office/drawing/2014/main" id="{A9A1FE29-F644-4D82-B100-AE53E5E41811}"/>
              </a:ext>
            </a:extLst>
          </p:cNvPr>
          <p:cNvSpPr/>
          <p:nvPr/>
        </p:nvSpPr>
        <p:spPr>
          <a:xfrm rot="5400000">
            <a:off x="8412177" y="3141971"/>
            <a:ext cx="259080" cy="137401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022CEE-0311-A8C7-E45A-1D6D1213F59E}"/>
              </a:ext>
            </a:extLst>
          </p:cNvPr>
          <p:cNvSpPr txBox="1"/>
          <p:nvPr/>
        </p:nvSpPr>
        <p:spPr>
          <a:xfrm>
            <a:off x="7918094" y="3958285"/>
            <a:ext cx="1257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true</a:t>
            </a:r>
            <a:endParaRPr lang="en-US" sz="360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A203CA3-08A4-62E7-37BD-9013976B7B48}"/>
              </a:ext>
            </a:extLst>
          </p:cNvPr>
          <p:cNvSpPr txBox="1">
            <a:spLocks/>
          </p:cNvSpPr>
          <p:nvPr/>
        </p:nvSpPr>
        <p:spPr>
          <a:xfrm>
            <a:off x="7453100" y="4553669"/>
            <a:ext cx="4572001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true || false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37F918-960D-92D6-F03C-4C400602DCDF}"/>
              </a:ext>
            </a:extLst>
          </p:cNvPr>
          <p:cNvSpPr txBox="1"/>
          <p:nvPr/>
        </p:nvSpPr>
        <p:spPr>
          <a:xfrm>
            <a:off x="8993883" y="5556169"/>
            <a:ext cx="1257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true</a:t>
            </a:r>
            <a:endParaRPr lang="en-US" sz="36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B104D2B-169B-289E-197B-FBE027C14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035040" y="1276350"/>
            <a:ext cx="0" cy="4812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AAD9571-932A-D83E-AFF6-F36C0DA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45140" y="1264161"/>
            <a:ext cx="0" cy="4812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17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/>
      <p:bldP spid="8" grpId="0"/>
      <p:bldP spid="9" grpId="0"/>
      <p:bldP spid="10" grpId="0" build="p"/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 build="p"/>
      <p:bldP spid="19" grpId="0" animBg="1"/>
      <p:bldP spid="20" grpId="0"/>
      <p:bldP spid="21" grpId="0" build="p"/>
      <p:bldP spid="22" grpId="0" animBg="1"/>
      <p:bldP spid="23" grpId="0"/>
      <p:bldP spid="24" grpId="0" build="p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F17CB-1B4B-8C66-0944-99261F482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 Walkthrough 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7CC66-18A9-8D9E-EC23-75B382EE74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7AD72B4-A126-2923-4F1E-B0617563DB3E}"/>
              </a:ext>
            </a:extLst>
          </p:cNvPr>
          <p:cNvSpPr txBox="1">
            <a:spLocks/>
          </p:cNvSpPr>
          <p:nvPr/>
        </p:nvSpPr>
        <p:spPr>
          <a:xfrm>
            <a:off x="2350859" y="1005497"/>
            <a:ext cx="7490282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!(1 + 2 == 3 &amp;&amp; 10 % 4 &gt; 2)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CB54DF9-5AB7-1C38-1F37-232B36E80E9A}"/>
              </a:ext>
            </a:extLst>
          </p:cNvPr>
          <p:cNvSpPr txBox="1">
            <a:spLocks/>
          </p:cNvSpPr>
          <p:nvPr/>
        </p:nvSpPr>
        <p:spPr>
          <a:xfrm>
            <a:off x="2350859" y="1814971"/>
            <a:ext cx="7490282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!(1 + 2 == 3 &amp;&amp;    2   &gt; 2)</a:t>
            </a:r>
          </a:p>
        </p:txBody>
      </p:sp>
      <p:sp>
        <p:nvSpPr>
          <p:cNvPr id="7" name="Right Bracket 6" descr="subexpression 10 % 4">
            <a:extLst>
              <a:ext uri="{FF2B5EF4-FFF2-40B4-BE49-F238E27FC236}">
                <a16:creationId xmlns:a16="http://schemas.microsoft.com/office/drawing/2014/main" id="{8F0C6619-CDFA-D519-A22E-988EE2E6403E}"/>
              </a:ext>
            </a:extLst>
          </p:cNvPr>
          <p:cNvSpPr/>
          <p:nvPr/>
        </p:nvSpPr>
        <p:spPr>
          <a:xfrm rot="5400000">
            <a:off x="7449217" y="873348"/>
            <a:ext cx="259080" cy="1696039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105AA47-683D-0951-9D77-F3758116EF29}"/>
              </a:ext>
            </a:extLst>
          </p:cNvPr>
          <p:cNvSpPr txBox="1">
            <a:spLocks/>
          </p:cNvSpPr>
          <p:nvPr/>
        </p:nvSpPr>
        <p:spPr>
          <a:xfrm>
            <a:off x="2350859" y="2719354"/>
            <a:ext cx="7490282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!(  3   == 3 &amp;&amp;    2   &gt; 2)</a:t>
            </a:r>
          </a:p>
        </p:txBody>
      </p:sp>
      <p:sp>
        <p:nvSpPr>
          <p:cNvPr id="9" name="Right Bracket 8" descr="subexpression 1 + 2">
            <a:extLst>
              <a:ext uri="{FF2B5EF4-FFF2-40B4-BE49-F238E27FC236}">
                <a16:creationId xmlns:a16="http://schemas.microsoft.com/office/drawing/2014/main" id="{A9494996-EA1E-2881-59C5-60293A7BC3DF}"/>
              </a:ext>
            </a:extLst>
          </p:cNvPr>
          <p:cNvSpPr/>
          <p:nvPr/>
        </p:nvSpPr>
        <p:spPr>
          <a:xfrm rot="5400000">
            <a:off x="3764514" y="1978681"/>
            <a:ext cx="259080" cy="1242767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0" name="Right Bracket 9" descr="subexpression 3 == 3">
            <a:extLst>
              <a:ext uri="{FF2B5EF4-FFF2-40B4-BE49-F238E27FC236}">
                <a16:creationId xmlns:a16="http://schemas.microsoft.com/office/drawing/2014/main" id="{966769F4-09C5-258E-0A4C-8706EE2E2595}"/>
              </a:ext>
            </a:extLst>
          </p:cNvPr>
          <p:cNvSpPr/>
          <p:nvPr/>
        </p:nvSpPr>
        <p:spPr>
          <a:xfrm rot="5400000">
            <a:off x="4676820" y="3217064"/>
            <a:ext cx="259080" cy="203304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3795667-E37C-DEF2-C0D9-705E33A5F0B5}"/>
              </a:ext>
            </a:extLst>
          </p:cNvPr>
          <p:cNvSpPr txBox="1">
            <a:spLocks/>
          </p:cNvSpPr>
          <p:nvPr/>
        </p:nvSpPr>
        <p:spPr>
          <a:xfrm>
            <a:off x="2350859" y="3536281"/>
            <a:ext cx="7490282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!(  3   == 3 &amp;&amp;     false )</a:t>
            </a:r>
          </a:p>
        </p:txBody>
      </p:sp>
      <p:sp>
        <p:nvSpPr>
          <p:cNvPr id="12" name="Right Bracket 11" descr="subexpression 2 &gt; 2">
            <a:extLst>
              <a:ext uri="{FF2B5EF4-FFF2-40B4-BE49-F238E27FC236}">
                <a16:creationId xmlns:a16="http://schemas.microsoft.com/office/drawing/2014/main" id="{61E72122-CBC6-FAF4-C37D-09185F32484B}"/>
              </a:ext>
            </a:extLst>
          </p:cNvPr>
          <p:cNvSpPr/>
          <p:nvPr/>
        </p:nvSpPr>
        <p:spPr>
          <a:xfrm rot="5400000">
            <a:off x="8297236" y="2623859"/>
            <a:ext cx="259080" cy="1800519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61A35F5-D799-923D-2F6B-1AE6D9857B48}"/>
              </a:ext>
            </a:extLst>
          </p:cNvPr>
          <p:cNvSpPr txBox="1">
            <a:spLocks/>
          </p:cNvSpPr>
          <p:nvPr/>
        </p:nvSpPr>
        <p:spPr>
          <a:xfrm>
            <a:off x="2350859" y="4349017"/>
            <a:ext cx="7490282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!(    true   &amp;&amp;     false )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B8588A4-8E7F-3F36-EDD7-6B8C961666AE}"/>
              </a:ext>
            </a:extLst>
          </p:cNvPr>
          <p:cNvSpPr txBox="1">
            <a:spLocks/>
          </p:cNvSpPr>
          <p:nvPr/>
        </p:nvSpPr>
        <p:spPr>
          <a:xfrm>
            <a:off x="2350859" y="5032841"/>
            <a:ext cx="7490282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!(         false          )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0D9AF04-8F1A-43FF-7F84-F758A8406A72}"/>
              </a:ext>
            </a:extLst>
          </p:cNvPr>
          <p:cNvSpPr txBox="1">
            <a:spLocks/>
          </p:cNvSpPr>
          <p:nvPr/>
        </p:nvSpPr>
        <p:spPr>
          <a:xfrm>
            <a:off x="2350859" y="5610597"/>
            <a:ext cx="7490282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true</a:t>
            </a:r>
          </a:p>
        </p:txBody>
      </p:sp>
      <p:sp>
        <p:nvSpPr>
          <p:cNvPr id="16" name="Right Bracket 15" descr="subexpression true &amp;&amp; false">
            <a:extLst>
              <a:ext uri="{FF2B5EF4-FFF2-40B4-BE49-F238E27FC236}">
                <a16:creationId xmlns:a16="http://schemas.microsoft.com/office/drawing/2014/main" id="{543A0AB1-2622-7F7C-B4C6-CEDF4D1BF074}"/>
              </a:ext>
            </a:extLst>
          </p:cNvPr>
          <p:cNvSpPr/>
          <p:nvPr/>
        </p:nvSpPr>
        <p:spPr>
          <a:xfrm rot="5400000">
            <a:off x="6533245" y="2595228"/>
            <a:ext cx="259080" cy="486816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2173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animBg="1"/>
      <p:bldP spid="8" grpId="0" build="p"/>
      <p:bldP spid="9" grpId="0" animBg="1"/>
      <p:bldP spid="10" grpId="0" animBg="1"/>
      <p:bldP spid="11" grpId="0" build="p"/>
      <p:bldP spid="12" grpId="0" animBg="1"/>
      <p:bldP spid="13" grpId="0" build="p"/>
      <p:bldP spid="14" grpId="0" build="p"/>
      <p:bldP spid="15" grpId="0" build="p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Announcements, Reminders</a:t>
            </a:r>
          </a:p>
          <a:p>
            <a:r>
              <a:rPr lang="en-US" dirty="0">
                <a:solidFill>
                  <a:schemeClr val="tx1"/>
                </a:solidFill>
              </a:rPr>
              <a:t>Intro Survey Recap</a:t>
            </a:r>
          </a:p>
          <a:p>
            <a:r>
              <a:rPr lang="en-US" dirty="0">
                <a:solidFill>
                  <a:schemeClr val="tx1"/>
                </a:solidFill>
              </a:rPr>
              <a:t>Datatypes and Expressions Review</a:t>
            </a:r>
          </a:p>
          <a:p>
            <a:r>
              <a:rPr lang="en-US" dirty="0"/>
              <a:t>Expressions Practice</a:t>
            </a:r>
          </a:p>
          <a:p>
            <a:r>
              <a:rPr lang="en-US" b="1" dirty="0">
                <a:solidFill>
                  <a:srgbClr val="7028C8"/>
                </a:solidFill>
              </a:rPr>
              <a:t>Combining Variables and Expressions</a:t>
            </a:r>
          </a:p>
        </p:txBody>
      </p:sp>
      <p:sp>
        <p:nvSpPr>
          <p:cNvPr id="5" name="Arrow: Right 4" descr="arrow pointing to 'combining variables and expressions'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6984469" y="3651543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329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72E7D-9BC3-0104-2B5A-E529CFC7F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18C10-D271-75DC-F3AA-7E07EB06D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 time :)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F5981-56F9-472E-3379-320E38BFF4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Applying what we learned to variables!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14302-84B9-5336-6D53-2C612D091C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80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62C2-85E3-9A2A-930A-E1442A110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a (variable) name or String?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E2DF4-7FCA-1E88-E978-759BF80C5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1"/>
            <a:ext cx="10515600" cy="2926080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Switch over to Ed and do some experiments (with a partner), then report back on sli.do.</a:t>
            </a:r>
          </a:p>
          <a:p>
            <a:pPr marL="114300" indent="0">
              <a:buNone/>
            </a:pPr>
            <a:endParaRPr lang="en-US" dirty="0"/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What types of characters are “allowed” in Strings?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What types of characters are “allowed” in variable names?</a:t>
            </a:r>
          </a:p>
        </p:txBody>
      </p:sp>
      <p:pic>
        <p:nvPicPr>
          <p:cNvPr id="7" name="Picture 6" descr="qr code for https://app.sli.do/event/99LpceRQzy4t8R146cPkmS">
            <a:extLst>
              <a:ext uri="{FF2B5EF4-FFF2-40B4-BE49-F238E27FC236}">
                <a16:creationId xmlns:a16="http://schemas.microsoft.com/office/drawing/2014/main" id="{D54A7BF2-E0FA-4CA3-9253-0CFA1F31B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526" y="4616194"/>
            <a:ext cx="1580947" cy="1580947"/>
          </a:xfrm>
          <a:prstGeom prst="rect">
            <a:avLst/>
          </a:prstGeom>
        </p:spPr>
      </p:pic>
      <p:sp>
        <p:nvSpPr>
          <p:cNvPr id="6" name="Google Shape;50;p1">
            <a:extLst>
              <a:ext uri="{FF2B5EF4-FFF2-40B4-BE49-F238E27FC236}">
                <a16:creationId xmlns:a16="http://schemas.microsoft.com/office/drawing/2014/main" id="{8EEFB8D2-E331-F517-EA19-3C823A647ADD}"/>
              </a:ext>
            </a:extLst>
          </p:cNvPr>
          <p:cNvSpPr txBox="1"/>
          <p:nvPr/>
        </p:nvSpPr>
        <p:spPr>
          <a:xfrm>
            <a:off x="4763662" y="6197141"/>
            <a:ext cx="2664676" cy="44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err="1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sli.do</a:t>
            </a:r>
            <a:r>
              <a:rPr lang="en-US" sz="2800" b="1" i="0" u="none" strike="noStrike" cap="none" dirty="0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 #cse121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9F348-B227-70D9-D122-D951E28EE2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885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63D24-086D-5ADC-D1D1-EBD923B3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for Thought!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1B824-D819-A659-4ED1-728485356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This is the beginning of a very interesting rabbit hole!</a:t>
            </a:r>
          </a:p>
          <a:p>
            <a:pPr marL="114300" indent="0">
              <a:buNone/>
            </a:pPr>
            <a:r>
              <a:rPr lang="en-US" dirty="0"/>
              <a:t>(but also, a decision made by the Java designers)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Whether or not you program for a career, </a:t>
            </a:r>
            <a:br>
              <a:rPr lang="en-US" dirty="0"/>
            </a:br>
            <a:r>
              <a:rPr lang="en-US" u="sng" dirty="0"/>
              <a:t>you will also make decisions like these</a:t>
            </a:r>
            <a:r>
              <a:rPr lang="en-US" dirty="0"/>
              <a:t>!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for example, what’s a “</a:t>
            </a:r>
            <a:r>
              <a:rPr lang="en-US" dirty="0">
                <a:hlinkClick r:id="rId2"/>
              </a:rPr>
              <a:t>valid name</a:t>
            </a:r>
            <a:r>
              <a:rPr lang="en-US" dirty="0"/>
              <a:t>”?</a:t>
            </a:r>
          </a:p>
          <a:p>
            <a:r>
              <a:rPr lang="en-US" dirty="0"/>
              <a:t>a theme we’ll revisit (and something to continuously reflect on!)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3A871-B369-5B1D-59A4-0A32F28542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9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Creative Project 0 due </a:t>
            </a:r>
            <a:r>
              <a:rPr lang="en-US" u="sng" dirty="0"/>
              <a:t>tonight</a:t>
            </a:r>
            <a:r>
              <a:rPr lang="en-US" dirty="0"/>
              <a:t> by 11:59 PM</a:t>
            </a:r>
          </a:p>
          <a:p>
            <a:r>
              <a:rPr lang="en-US" dirty="0"/>
              <a:t>Programming Assignment 0 releases later today</a:t>
            </a:r>
          </a:p>
          <a:p>
            <a:pPr lvl="1"/>
            <a:r>
              <a:rPr lang="en-US" dirty="0"/>
              <a:t>due Tuesday, January 20</a:t>
            </a:r>
            <a:r>
              <a:rPr lang="en-US" baseline="30000" dirty="0"/>
              <a:t>th</a:t>
            </a:r>
            <a:r>
              <a:rPr lang="en-US" dirty="0"/>
              <a:t> at 11:59 PM</a:t>
            </a:r>
          </a:p>
          <a:p>
            <a:pPr lvl="1"/>
            <a:r>
              <a:rPr lang="en-US" dirty="0"/>
              <a:t>now on regular “cadence” (Wed release, due following Tue)</a:t>
            </a:r>
          </a:p>
          <a:p>
            <a:r>
              <a:rPr lang="en-US" dirty="0"/>
              <a:t>IPL is open! </a:t>
            </a:r>
            <a:r>
              <a:rPr lang="en-US" dirty="0">
                <a:hlinkClick r:id="rId3"/>
              </a:rPr>
              <a:t>Schedule &amp; instructions on website. </a:t>
            </a:r>
            <a:endParaRPr lang="en-US" dirty="0"/>
          </a:p>
          <a:p>
            <a:r>
              <a:rPr lang="en-US" dirty="0"/>
              <a:t>If you joined late, welcome! </a:t>
            </a:r>
          </a:p>
          <a:p>
            <a:pPr lvl="1"/>
            <a:r>
              <a:rPr lang="en-US" dirty="0"/>
              <a:t>Check out the </a:t>
            </a:r>
            <a:r>
              <a:rPr lang="en-US" dirty="0">
                <a:hlinkClick r:id="rId4"/>
              </a:rPr>
              <a:t>course website</a:t>
            </a:r>
            <a:r>
              <a:rPr lang="en-US" dirty="0"/>
              <a:t> and lecture recordings</a:t>
            </a:r>
          </a:p>
          <a:p>
            <a:pPr lvl="1"/>
            <a:r>
              <a:rPr lang="en-US" dirty="0"/>
              <a:t>Resubmissions are your friend! </a:t>
            </a:r>
          </a:p>
          <a:p>
            <a:r>
              <a:rPr lang="en-US" dirty="0">
                <a:hlinkClick r:id="rId5"/>
              </a:rPr>
              <a:t>Section credit and Pre-Section Work details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Announcements, Reminders</a:t>
            </a:r>
          </a:p>
          <a:p>
            <a:r>
              <a:rPr lang="en-US" b="1" dirty="0">
                <a:solidFill>
                  <a:srgbClr val="7028C8"/>
                </a:solidFill>
              </a:rPr>
              <a:t>Intro Survey Recap</a:t>
            </a:r>
          </a:p>
          <a:p>
            <a:r>
              <a:rPr lang="en-US" dirty="0"/>
              <a:t>Datatypes and Expressions Review</a:t>
            </a:r>
          </a:p>
          <a:p>
            <a:r>
              <a:rPr lang="en-US" dirty="0"/>
              <a:t>Expressions Practice</a:t>
            </a:r>
          </a:p>
          <a:p>
            <a:r>
              <a:rPr lang="en-US" dirty="0"/>
              <a:t>Combining Variables and Expressions</a:t>
            </a:r>
          </a:p>
        </p:txBody>
      </p:sp>
      <p:sp>
        <p:nvSpPr>
          <p:cNvPr id="5" name="Arrow: Right 4" descr="arrow pointing to 'intro survey recap'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4246930" y="2155207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978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6B347-5F0E-FD94-C64C-3DF2EA41E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Survey – things we’re excited for!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3C9D7-392A-78F1-956F-8D1D7A9F61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“Learning programming” / “Learning how to code”</a:t>
            </a:r>
          </a:p>
          <a:p>
            <a:r>
              <a:rPr lang="en-US" dirty="0"/>
              <a:t>“Meeting more people!” / "working with my peers"</a:t>
            </a:r>
          </a:p>
          <a:p>
            <a:r>
              <a:rPr lang="en-US" dirty="0"/>
              <a:t>“Learning something challenging”</a:t>
            </a:r>
          </a:p>
          <a:p>
            <a:r>
              <a:rPr lang="en-US" dirty="0"/>
              <a:t>"making interactive programs like little games"</a:t>
            </a:r>
          </a:p>
          <a:p>
            <a:r>
              <a:rPr lang="en-US" dirty="0"/>
              <a:t>"Learning the basics so computer science is less intimidating"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B3C42-7193-665A-A5DE-DDCE6C6B2E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0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B91AA-7E22-D0B1-2C06-DEE0A8ACF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Survey – things we’re nervous about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05973-7752-AB6E-471F-B332B6A0E6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"failing" / "not knowing what to do and not feeling confident" / "coding isn't my strength"</a:t>
            </a:r>
          </a:p>
          <a:p>
            <a:pPr lvl="1"/>
            <a:r>
              <a:rPr lang="en-US" i="1" dirty="0"/>
              <a:t>Everyone </a:t>
            </a:r>
            <a:r>
              <a:rPr lang="en-US" dirty="0"/>
              <a:t>struggles ("coming naturally" is a myth) </a:t>
            </a:r>
          </a:p>
          <a:p>
            <a:pPr lvl="1"/>
            <a:r>
              <a:rPr lang="en-US" dirty="0"/>
              <a:t>Remember, we don't expect you to get it perfect the first time! (Resubmissions)</a:t>
            </a:r>
          </a:p>
          <a:p>
            <a:r>
              <a:rPr lang="en-US" dirty="0"/>
              <a:t>"that I am less experienced than everyone else"</a:t>
            </a:r>
          </a:p>
          <a:p>
            <a:pPr lvl="1"/>
            <a:r>
              <a:rPr lang="en-US" dirty="0"/>
              <a:t>This class is made for students with </a:t>
            </a:r>
            <a:r>
              <a:rPr lang="en-US" i="1" dirty="0"/>
              <a:t>no prior experience at all! </a:t>
            </a:r>
            <a:r>
              <a:rPr lang="en-US" dirty="0"/>
              <a:t>You're in the right place! </a:t>
            </a:r>
          </a:p>
          <a:p>
            <a:r>
              <a:rPr lang="en-US" dirty="0"/>
              <a:t>"keeping pace while balancing [a busy schedule]" / "falling behind"</a:t>
            </a:r>
          </a:p>
          <a:p>
            <a:pPr lvl="1"/>
            <a:r>
              <a:rPr lang="en-US" dirty="0"/>
              <a:t>Utilize support systems (section, IPL, Ed, resubs, etc.) </a:t>
            </a:r>
          </a:p>
          <a:p>
            <a:r>
              <a:rPr lang="en-US" dirty="0"/>
              <a:t>"final exam" / "quizzes"</a:t>
            </a:r>
          </a:p>
          <a:p>
            <a:pPr lvl="1"/>
            <a:r>
              <a:rPr lang="en-US" dirty="0"/>
              <a:t>We'll have more information and practice materials! </a:t>
            </a:r>
          </a:p>
          <a:p>
            <a:r>
              <a:rPr lang="en-US" dirty="0"/>
              <a:t>"making friends to study with" </a:t>
            </a:r>
          </a:p>
          <a:p>
            <a:pPr lvl="1"/>
            <a:r>
              <a:rPr lang="en-US" dirty="0"/>
              <a:t>Remember last week there were lots of folks who wanted to meet other people and learn together! Let's create that welcoming environment </a:t>
            </a:r>
            <a:r>
              <a:rPr lang="en-US" dirty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27A428-1072-6419-CB9F-4158A0ACFB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65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Announcements, Reminders</a:t>
            </a:r>
          </a:p>
          <a:p>
            <a:r>
              <a:rPr lang="en-US" dirty="0">
                <a:solidFill>
                  <a:schemeClr val="tx1"/>
                </a:solidFill>
              </a:rPr>
              <a:t>Intro Survey Recap</a:t>
            </a:r>
          </a:p>
          <a:p>
            <a:r>
              <a:rPr lang="en-US" b="1" dirty="0">
                <a:solidFill>
                  <a:srgbClr val="7028C8"/>
                </a:solidFill>
              </a:rPr>
              <a:t>Datatypes and Expressions Review</a:t>
            </a:r>
          </a:p>
          <a:p>
            <a:r>
              <a:rPr lang="en-US" dirty="0"/>
              <a:t>Expressions Practice</a:t>
            </a:r>
          </a:p>
          <a:p>
            <a:r>
              <a:rPr lang="en-US" dirty="0"/>
              <a:t>Combining Variables and Expressions</a:t>
            </a:r>
          </a:p>
        </p:txBody>
      </p:sp>
      <p:sp>
        <p:nvSpPr>
          <p:cNvPr id="5" name="Arrow: Right 4" descr="arrow pointing to 'datatypes and expressions review'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6660693" y="2629908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766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56D35-0B55-B938-DAE7-1C1F5EF4B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PCM:</a:t>
            </a:r>
            <a:r>
              <a:rPr lang="en-US" dirty="0"/>
              <a:t> Datatypes &amp; Expressions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29C91-D20B-86E3-83FC-A5C91BA56E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Programming is about data; we tell Java what </a:t>
            </a:r>
            <a:r>
              <a:rPr lang="en-US" b="1" dirty="0"/>
              <a:t>type</a:t>
            </a:r>
            <a:r>
              <a:rPr lang="en-US" dirty="0"/>
              <a:t> of data we have!</a:t>
            </a:r>
          </a:p>
          <a:p>
            <a:r>
              <a:rPr lang="en-US" dirty="0"/>
              <a:t>Datatypes (so far):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/>
              <a:t>note: only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dirty="0"/>
              <a:t> is capitalized!</a:t>
            </a:r>
          </a:p>
          <a:p>
            <a:r>
              <a:rPr lang="en-US" u="sng" dirty="0"/>
              <a:t>All</a:t>
            </a:r>
            <a:r>
              <a:rPr lang="en-US" dirty="0"/>
              <a:t> values in a (Java) program have a type!</a:t>
            </a:r>
          </a:p>
          <a:p>
            <a:pPr lvl="1"/>
            <a:r>
              <a:rPr lang="en-US" dirty="0"/>
              <a:t>some are “obvious”, e.g.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dirty="0"/>
              <a:t> or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"hello world"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aside: </a:t>
            </a:r>
            <a:r>
              <a:rPr lang="en-US" dirty="0"/>
              <a:t>these are called </a:t>
            </a:r>
            <a:r>
              <a:rPr lang="en-US" b="1" dirty="0"/>
              <a:t>“literals”</a:t>
            </a:r>
          </a:p>
          <a:p>
            <a:pPr lvl="1"/>
            <a:r>
              <a:rPr lang="en-US" dirty="0"/>
              <a:t>some are more complicated </a:t>
            </a:r>
            <a:r>
              <a:rPr lang="en-US" b="1" dirty="0"/>
              <a:t>expressions</a:t>
            </a:r>
            <a:r>
              <a:rPr lang="en-US" dirty="0"/>
              <a:t>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95BBC-181E-1C59-A106-45117C6AA1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0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53E7E-46AC-9709-AAD4-6D05E7AD0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8A9A0-72E6-8F7E-83B8-4C40C399E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PCM:</a:t>
            </a:r>
            <a:r>
              <a:rPr lang="en-US" dirty="0"/>
              <a:t> Operators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330D1-288F-0593-A621-6F73770A7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5257800" cy="4805363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We learned a </a:t>
            </a:r>
            <a:r>
              <a:rPr lang="en-US" i="1" dirty="0"/>
              <a:t>ton</a:t>
            </a:r>
            <a:r>
              <a:rPr lang="en-US" dirty="0"/>
              <a:t> of operators!</a:t>
            </a:r>
          </a:p>
          <a:p>
            <a:pPr marL="114300" indent="0">
              <a:buNone/>
            </a:pPr>
            <a:r>
              <a:rPr lang="en-US" b="1" dirty="0"/>
              <a:t>Numerical</a:t>
            </a:r>
            <a:r>
              <a:rPr lang="en-US" dirty="0"/>
              <a:t>:</a:t>
            </a:r>
          </a:p>
          <a:p>
            <a:r>
              <a:rPr lang="en-US" dirty="0"/>
              <a:t>+ Addition</a:t>
            </a:r>
          </a:p>
          <a:p>
            <a:r>
              <a:rPr lang="en-US" dirty="0"/>
              <a:t>- Subtraction</a:t>
            </a:r>
          </a:p>
          <a:p>
            <a:r>
              <a:rPr lang="en-US" dirty="0"/>
              <a:t>* Multiplication</a:t>
            </a:r>
          </a:p>
          <a:p>
            <a:r>
              <a:rPr lang="en-US" dirty="0"/>
              <a:t>/ Division (tricky!)</a:t>
            </a:r>
          </a:p>
          <a:p>
            <a:r>
              <a:rPr lang="en-US" dirty="0"/>
              <a:t>% Modulo (or “mod”)</a:t>
            </a:r>
          </a:p>
          <a:p>
            <a:r>
              <a:rPr lang="en-US" dirty="0"/>
              <a:t>&lt;, &gt;, &lt;=, &gt;=, ==, != Relational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68239-DD6F-41FE-FA73-AC0ED7C158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E5904E9-E784-095C-FFA5-C6CDF1C55BF3}"/>
              </a:ext>
            </a:extLst>
          </p:cNvPr>
          <p:cNvSpPr txBox="1">
            <a:spLocks/>
          </p:cNvSpPr>
          <p:nvPr/>
        </p:nvSpPr>
        <p:spPr>
          <a:xfrm>
            <a:off x="6096000" y="1371599"/>
            <a:ext cx="52578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b="1" dirty="0"/>
              <a:t>Strings:</a:t>
            </a:r>
            <a:endParaRPr lang="en-US" dirty="0"/>
          </a:p>
          <a:p>
            <a:r>
              <a:rPr lang="en-US" dirty="0"/>
              <a:t>+ Concatenation (not addition!)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b="1" dirty="0"/>
              <a:t>Booleans:</a:t>
            </a:r>
          </a:p>
          <a:p>
            <a:r>
              <a:rPr lang="en-US" dirty="0"/>
              <a:t>! Logical Not</a:t>
            </a:r>
          </a:p>
          <a:p>
            <a:r>
              <a:rPr lang="en-US" dirty="0"/>
              <a:t>&amp;&amp; Logical And</a:t>
            </a:r>
          </a:p>
          <a:p>
            <a:r>
              <a:rPr lang="en-US" dirty="0"/>
              <a:t>|| Logical Or</a:t>
            </a:r>
          </a:p>
          <a:p>
            <a:r>
              <a:rPr lang="en-US" dirty="0"/>
              <a:t>== and != Relational</a:t>
            </a:r>
          </a:p>
        </p:txBody>
      </p:sp>
    </p:spTree>
    <p:extLst>
      <p:ext uri="{BB962C8B-B14F-4D97-AF65-F5344CB8AC3E}">
        <p14:creationId xmlns:p14="http://schemas.microsoft.com/office/powerpoint/2010/main" val="52378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2_CSE 12X (adopted from CSE 373)">
  <a:themeElements>
    <a:clrScheme name="Custom 1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2699A9"/>
      </a:hlink>
      <a:folHlink>
        <a:srgbClr val="269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5830</TotalTime>
  <Words>1494</Words>
  <Application>Microsoft Office PowerPoint</Application>
  <PresentationFormat>Widescreen</PresentationFormat>
  <Paragraphs>297</Paragraphs>
  <Slides>28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Montserrat ExtraBold</vt:lpstr>
      <vt:lpstr>Montserrat</vt:lpstr>
      <vt:lpstr>Montserrat SemiBold</vt:lpstr>
      <vt:lpstr>Arial</vt:lpstr>
      <vt:lpstr>Calibri</vt:lpstr>
      <vt:lpstr>Consolas</vt:lpstr>
      <vt:lpstr>2_CSE 12X (adopted from CSE 373)</vt:lpstr>
      <vt:lpstr>Datatypes and Expressions</vt:lpstr>
      <vt:lpstr>Agenda</vt:lpstr>
      <vt:lpstr>Announcements, Reminders</vt:lpstr>
      <vt:lpstr>Agenda</vt:lpstr>
      <vt:lpstr>Intro Survey – things we’re excited for!</vt:lpstr>
      <vt:lpstr>Intro Survey – things we’re nervous about</vt:lpstr>
      <vt:lpstr>Agenda</vt:lpstr>
      <vt:lpstr>PCM: Datatypes &amp; Expressions</vt:lpstr>
      <vt:lpstr>PCM: Operators</vt:lpstr>
      <vt:lpstr>PCM: Precedence</vt:lpstr>
      <vt:lpstr>Expressions in “little steps”</vt:lpstr>
      <vt:lpstr>PCM: Conversions</vt:lpstr>
      <vt:lpstr>New: Conversions (Gone Wrong!!)</vt:lpstr>
      <vt:lpstr>What does this expression evaluate to?  2 + 2 + "hello" + 3 * 5 + 10  a. "22hello3510" b. "22hello1510" c. "4hello1510" d. "4hello25" e. This will cause an error</vt:lpstr>
      <vt:lpstr>What does this expression evaluate to?  2 + 2 + "hello" + 3 * 5 + 10  a. "22hello3510" b. "22hello1510" c. "4hello1510" d. "4hello25" e. This will cause an error</vt:lpstr>
      <vt:lpstr>Expression example with mixing types</vt:lpstr>
      <vt:lpstr>Agenda</vt:lpstr>
      <vt:lpstr>Work on Expressions and Types Practice (1)</vt:lpstr>
      <vt:lpstr>Part 1 Walkthrough</vt:lpstr>
      <vt:lpstr>Part 1 Walkthrough (steps)</vt:lpstr>
      <vt:lpstr>Work on Expressions and Types Practice (2)</vt:lpstr>
      <vt:lpstr>Part 2 Walkthrough</vt:lpstr>
      <vt:lpstr>Part 2 Walkthrough (1)</vt:lpstr>
      <vt:lpstr>Part 2 Walkthrough (2)</vt:lpstr>
      <vt:lpstr>Agenda</vt:lpstr>
      <vt:lpstr>Ed time :)</vt:lpstr>
      <vt:lpstr>What’s in a (variable) name or String?</vt:lpstr>
      <vt:lpstr>Food for Thought!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mnats</dc:creator>
  <cp:lastModifiedBy>mnats</cp:lastModifiedBy>
  <cp:revision>305</cp:revision>
  <cp:lastPrinted>2026-01-14T18:23:06Z</cp:lastPrinted>
  <dcterms:modified xsi:type="dcterms:W3CDTF">2026-01-14T21:44:52Z</dcterms:modified>
</cp:coreProperties>
</file>