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15"/>
  </p:notesMasterIdLst>
  <p:handoutMasterIdLst>
    <p:handoutMasterId r:id="rId16"/>
  </p:handoutMasterIdLst>
  <p:sldIdLst>
    <p:sldId id="554" r:id="rId2"/>
    <p:sldId id="539" r:id="rId3"/>
    <p:sldId id="540" r:id="rId4"/>
    <p:sldId id="256" r:id="rId5"/>
    <p:sldId id="561" r:id="rId6"/>
    <p:sldId id="537" r:id="rId7"/>
    <p:sldId id="538" r:id="rId8"/>
    <p:sldId id="541" r:id="rId9"/>
    <p:sldId id="552" r:id="rId10"/>
    <p:sldId id="545" r:id="rId11"/>
    <p:sldId id="550" r:id="rId12"/>
    <p:sldId id="330" r:id="rId13"/>
    <p:sldId id="547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ExtraBold" panose="00000900000000000000" pitchFamily="2" charset="0"/>
      <p:bold r:id="rId25"/>
      <p:italic r:id="rId26"/>
      <p:boldItalic r:id="rId27"/>
    </p:embeddedFont>
    <p:embeddedFont>
      <p:font typeface="Montserrat SemiBold" panose="000007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i8dWrwCSJhu53tQRppDdHoobhi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8C0"/>
    <a:srgbClr val="C00000"/>
    <a:srgbClr val="CFFFFD"/>
    <a:srgbClr val="0066FF"/>
    <a:srgbClr val="990033"/>
    <a:srgbClr val="F7D5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4"/>
    <p:restoredTop sz="84229" autoAdjust="0"/>
  </p:normalViewPr>
  <p:slideViewPr>
    <p:cSldViewPr snapToGrid="0">
      <p:cViewPr varScale="1">
        <p:scale>
          <a:sx n="83" d="100"/>
          <a:sy n="83" d="100"/>
        </p:scale>
        <p:origin x="240" y="4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649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59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65BF56-4A4D-4DEA-BF4B-8ED38A61B5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E3BD0-CCFC-4760-AAF3-CF9B94D18C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50203-2B6C-4376-BFEA-B4E212133564}" type="datetimeFigureOut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3/13/2026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70846-9548-41CC-857D-BF91CA71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6BCD5-B21F-45B8-9F34-078703248D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82362-2E36-4DA0-BABD-FE59F686457C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14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Slido</a:t>
            </a:r>
            <a:r>
              <a:rPr lang="en-US" dirty="0"/>
              <a:t> </a:t>
            </a:r>
            <a:r>
              <a:rPr lang="en-US" dirty="0" err="1"/>
              <a:t>qr</a:t>
            </a:r>
            <a:r>
              <a:rPr lang="en-US" dirty="0"/>
              <a:t> code: https://app.sli.do/event/k62kDRPcZurGYpUnPYEr2i</a:t>
            </a:r>
            <a:endParaRPr dirty="0"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8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6120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Brett</a:t>
            </a:r>
          </a:p>
        </p:txBody>
      </p:sp>
    </p:spTree>
    <p:extLst>
      <p:ext uri="{BB962C8B-B14F-4D97-AF65-F5344CB8AC3E}">
        <p14:creationId xmlns:p14="http://schemas.microsoft.com/office/powerpoint/2010/main" val="1759556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Slido</a:t>
            </a:r>
            <a:r>
              <a:rPr lang="en-US" dirty="0"/>
              <a:t> </a:t>
            </a:r>
            <a:r>
              <a:rPr lang="en-US" dirty="0" err="1"/>
              <a:t>qr</a:t>
            </a:r>
            <a:r>
              <a:rPr lang="en-US" dirty="0"/>
              <a:t> code: https://app.sli.do/event/k62kDRPcZurGYpUnPYEr2i</a:t>
            </a:r>
          </a:p>
        </p:txBody>
      </p:sp>
    </p:spTree>
    <p:extLst>
      <p:ext uri="{BB962C8B-B14F-4D97-AF65-F5344CB8AC3E}">
        <p14:creationId xmlns:p14="http://schemas.microsoft.com/office/powerpoint/2010/main" val="227414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9" descr="University of Washingt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9"/>
          <p:cNvSpPr txBox="1"/>
          <p:nvPr userDrawn="1"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Winter 2026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18;p29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Wrap-Up, Victory Lap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1894816"/>
            <a:ext cx="306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 dirty="0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121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22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127" y="1370208"/>
            <a:ext cx="878586" cy="420132"/>
          </a:xfrm>
          <a:prstGeom prst="roundRect">
            <a:avLst>
              <a:gd name="adj" fmla="val 16667"/>
            </a:avLst>
          </a:prstGeom>
          <a:solidFill>
            <a:srgbClr val="FA82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34951" y="951503"/>
            <a:ext cx="5250244" cy="5153776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025920" y="4053518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" name="Google Shape;26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443" y="5439308"/>
            <a:ext cx="3730182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9"/>
          <p:cNvSpPr txBox="1"/>
          <p:nvPr/>
        </p:nvSpPr>
        <p:spPr>
          <a:xfrm>
            <a:off x="306805" y="5577374"/>
            <a:ext cx="2154864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  <a:tabLst/>
              <a:defRPr/>
            </a:pPr>
            <a:r>
              <a:rPr lang="en-US" sz="12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Questions during Class?</a:t>
            </a:r>
            <a:endParaRPr lang="en-US" sz="1200" b="0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lang="en-US" sz="1200" b="1" i="0" u="none" strike="noStrike" cap="none" dirty="0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r>
              <a:rPr lang="en-US" sz="12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b="0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 dirty="0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1" i="0" u="none" strike="noStrike" cap="none" dirty="0" err="1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sli.do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    #cse121 </a:t>
            </a:r>
            <a:endParaRPr b="1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8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BABC5B18-FB33-F6B8-4C29-4724707E45C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43E64A9D-13F4-4F7A-870E-E779341A833A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Winter 2026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8;p29">
            <a:extLst>
              <a:ext uri="{FF2B5EF4-FFF2-40B4-BE49-F238E27FC236}">
                <a16:creationId xmlns:a16="http://schemas.microsoft.com/office/drawing/2014/main" id="{9989FE96-7F2F-4E77-194B-BB9F127E8C5E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Wrap-Up, Victory Lap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3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 preserve="1">
  <p:cSld name="Pracitce: Pai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</a:t>
              </a: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#cse121</a:t>
              </a:r>
              <a:endParaRPr b="0" i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91418C3E-EEDB-2BC2-0254-CD00CD03A08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F2052282-8D29-4A38-1571-671D31224364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Winter 2026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52;p32">
            <a:extLst>
              <a:ext uri="{FF2B5EF4-FFF2-40B4-BE49-F238E27FC236}">
                <a16:creationId xmlns:a16="http://schemas.microsoft.com/office/drawing/2014/main" id="{7CB162C5-D013-0E9F-304A-00EF111A719D}"/>
              </a:ext>
            </a:extLst>
          </p:cNvPr>
          <p:cNvSpPr txBox="1"/>
          <p:nvPr userDrawn="1"/>
        </p:nvSpPr>
        <p:spPr>
          <a:xfrm>
            <a:off x="1152635" y="300370"/>
            <a:ext cx="3506055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Think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53;p32" descr="Graphic 12">
            <a:extLst>
              <a:ext uri="{FF2B5EF4-FFF2-40B4-BE49-F238E27FC236}">
                <a16:creationId xmlns:a16="http://schemas.microsoft.com/office/drawing/2014/main" id="{6639FEF2-EB20-D618-A4FD-015344F21E4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4038" y="300371"/>
            <a:ext cx="684161" cy="7818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;p29">
            <a:extLst>
              <a:ext uri="{FF2B5EF4-FFF2-40B4-BE49-F238E27FC236}">
                <a16:creationId xmlns:a16="http://schemas.microsoft.com/office/drawing/2014/main" id="{FE05E629-7123-3138-047E-AECA0494CDE2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Wrap-Up, Victory Lap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4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 preserve="1">
  <p:cSld name="1_Pracitce: Pai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</a:t>
              </a: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#cse121</a:t>
              </a:r>
              <a:endParaRPr b="0" i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8" name="Google Shape;68;p33"/>
          <p:cNvSpPr txBox="1"/>
          <p:nvPr/>
        </p:nvSpPr>
        <p:spPr>
          <a:xfrm>
            <a:off x="1152635" y="300370"/>
            <a:ext cx="5271611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Pair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" name="Google Shape;69;p33" descr="Graphic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4038" y="300371"/>
            <a:ext cx="961803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91418C3E-EEDB-2BC2-0254-CD00CD03A08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F2052282-8D29-4A38-1571-671D31224364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Winter 2026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8;p29">
            <a:extLst>
              <a:ext uri="{FF2B5EF4-FFF2-40B4-BE49-F238E27FC236}">
                <a16:creationId xmlns:a16="http://schemas.microsoft.com/office/drawing/2014/main" id="{4E8D249F-12A7-0E38-8DCF-EAE3CCB98BF5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Wrap-Up, Victory Lap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90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19B8A0CF-1C66-FBB7-F209-B458097B217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C3A4268A-A3F9-0647-FFA6-0CD0547EA640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Winter 2026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8;p29">
            <a:extLst>
              <a:ext uri="{FF2B5EF4-FFF2-40B4-BE49-F238E27FC236}">
                <a16:creationId xmlns:a16="http://schemas.microsoft.com/office/drawing/2014/main" id="{8228B949-E435-4793-E31C-9AA26D275D37}"/>
              </a:ext>
            </a:extLst>
          </p:cNvPr>
          <p:cNvSpPr txBox="1"/>
          <p:nvPr userDrawn="1"/>
        </p:nvSpPr>
        <p:spPr>
          <a:xfrm>
            <a:off x="3046095" y="-2820"/>
            <a:ext cx="6099810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Wrap-Up, Victory Lap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97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5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35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0E854BAB-9BC0-0566-D459-A9E2B29A12D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3E5BA8AB-DA7F-8D72-2336-81B0A628B7E3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Winter 2026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8;p29">
            <a:extLst>
              <a:ext uri="{FF2B5EF4-FFF2-40B4-BE49-F238E27FC236}">
                <a16:creationId xmlns:a16="http://schemas.microsoft.com/office/drawing/2014/main" id="{7B844D27-2681-1B0D-B01A-9D270FC0E3C3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Wrap-Up, Victory Lap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9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231-F19F-A840-B5BC-F29C9E5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C8BA-BD64-6945-A342-22D2048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" name="Google Shape;6;p28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28" descr="University of Washingto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8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Winter 2026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28"/>
          <p:cNvSpPr txBox="1">
            <a:spLocks noGrp="1"/>
          </p:cNvSpPr>
          <p:nvPr>
            <p:ph type="sldNum" idx="12"/>
          </p:nvPr>
        </p:nvSpPr>
        <p:spPr>
          <a:xfrm>
            <a:off x="11793850" y="6296502"/>
            <a:ext cx="24575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Google Shape;18;p29">
            <a:extLst>
              <a:ext uri="{FF2B5EF4-FFF2-40B4-BE49-F238E27FC236}">
                <a16:creationId xmlns:a16="http://schemas.microsoft.com/office/drawing/2014/main" id="{79464E01-282D-A2E6-C9F3-F48D5697AB7B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Wrap-Up, Victory Lap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558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3KIkJ83Gf4QYWc0FbyAPHz?si=jjYPKR2nR9-QUhFR0jjes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18" Type="http://schemas.openxmlformats.org/officeDocument/2006/relationships/image" Target="../media/image31.jpg"/><Relationship Id="rId26" Type="http://schemas.openxmlformats.org/officeDocument/2006/relationships/image" Target="../media/image39.png"/><Relationship Id="rId3" Type="http://schemas.openxmlformats.org/officeDocument/2006/relationships/image" Target="../media/image16.jpg"/><Relationship Id="rId21" Type="http://schemas.openxmlformats.org/officeDocument/2006/relationships/image" Target="../media/image34.png"/><Relationship Id="rId7" Type="http://schemas.openxmlformats.org/officeDocument/2006/relationships/image" Target="../media/image20.jpg"/><Relationship Id="rId12" Type="http://schemas.openxmlformats.org/officeDocument/2006/relationships/image" Target="../media/image25.jpeg"/><Relationship Id="rId17" Type="http://schemas.openxmlformats.org/officeDocument/2006/relationships/image" Target="../media/image30.jpg"/><Relationship Id="rId25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jpg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24" Type="http://schemas.openxmlformats.org/officeDocument/2006/relationships/image" Target="../media/image37.jpg"/><Relationship Id="rId5" Type="http://schemas.openxmlformats.org/officeDocument/2006/relationships/image" Target="../media/image18.jpeg"/><Relationship Id="rId15" Type="http://schemas.openxmlformats.org/officeDocument/2006/relationships/image" Target="../media/image28.jpg"/><Relationship Id="rId23" Type="http://schemas.openxmlformats.org/officeDocument/2006/relationships/image" Target="../media/image36.jpeg"/><Relationship Id="rId10" Type="http://schemas.openxmlformats.org/officeDocument/2006/relationships/image" Target="../media/image23.jpeg"/><Relationship Id="rId19" Type="http://schemas.openxmlformats.org/officeDocument/2006/relationships/image" Target="../media/image32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jpg"/><Relationship Id="rId22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cs.washington.edu/courses/cse121/26wi/exam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w.iasystem.org/survey/319936" TargetMode="External"/><Relationship Id="rId2" Type="http://schemas.openxmlformats.org/officeDocument/2006/relationships/hyperlink" Target="https://uw.iasystem.org/survey/31994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s.washington.edu/academics/teaching-assistants/bob-bandes-award/" TargetMode="External"/><Relationship Id="rId4" Type="http://schemas.openxmlformats.org/officeDocument/2006/relationships/hyperlink" Target="https://tinyurl.com/cse12x-wi26-ta-eval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EESvghKBUc&amp;list=PLTPQEx-31JXhosblxX6bQnCK_qy2No6uC&amp;index=3" TargetMode="External"/><Relationship Id="rId3" Type="http://schemas.openxmlformats.org/officeDocument/2006/relationships/hyperlink" Target="https://www.youtube.com/watch?v=iMj9yz24gP8" TargetMode="External"/><Relationship Id="rId7" Type="http://schemas.openxmlformats.org/officeDocument/2006/relationships/hyperlink" Target="https://www.amazon.com/Attack-Murder-Hornets-Season-1/dp/B091GSQNGY" TargetMode="External"/><Relationship Id="rId12" Type="http://schemas.openxmlformats.org/officeDocument/2006/relationships/hyperlink" Target="https://www.chess.com/blog/CHESScom/hans-niemann-report" TargetMode="External"/><Relationship Id="rId2" Type="http://schemas.openxmlformats.org/officeDocument/2006/relationships/hyperlink" Target="https://www.youtube.com/watch?v=S7nL9IGWGq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115BGUZopHs" TargetMode="External"/><Relationship Id="rId11" Type="http://schemas.openxmlformats.org/officeDocument/2006/relationships/hyperlink" Target="https://youtu.be/MTqUYFN5BbI?list=PLTPQEx-31JXhusD9twkKlguRlaQowh-Vw&amp;t=2285" TargetMode="External"/><Relationship Id="rId5" Type="http://schemas.openxmlformats.org/officeDocument/2006/relationships/hyperlink" Target="https://origamifliers.cs.washington.edu/" TargetMode="External"/><Relationship Id="rId10" Type="http://schemas.openxmlformats.org/officeDocument/2006/relationships/hyperlink" Target="https://hgis.uw.edu/refugee" TargetMode="External"/><Relationship Id="rId4" Type="http://schemas.openxmlformats.org/officeDocument/2006/relationships/hyperlink" Target="https://faculty.washington.edu/ajko/wordplaypen" TargetMode="External"/><Relationship Id="rId9" Type="http://schemas.openxmlformats.org/officeDocument/2006/relationships/hyperlink" Target="https://www.youtube.com/watch?v=vfFO_mJ4yPk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uwplse.org/2024/03/18/Illusion-Knitting.html" TargetMode="External"/><Relationship Id="rId3" Type="http://schemas.openxmlformats.org/officeDocument/2006/relationships/hyperlink" Target="https://homes.cs.washington.edu/~shapiro/" TargetMode="External"/><Relationship Id="rId7" Type="http://schemas.openxmlformats.org/officeDocument/2006/relationships/hyperlink" Target="https://www.washington.edu/news/2024/03/14/computer-science-education-coding-embroidery/" TargetMode="External"/><Relationship Id="rId2" Type="http://schemas.openxmlformats.org/officeDocument/2006/relationships/hyperlink" Target="https://thachu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omes.cs.washington.edu/~luisceze/" TargetMode="External"/><Relationship Id="rId5" Type="http://schemas.openxmlformats.org/officeDocument/2006/relationships/hyperlink" Target="https://aims.cs.washington.edu/su-in-lee" TargetMode="External"/><Relationship Id="rId10" Type="http://schemas.openxmlformats.org/officeDocument/2006/relationships/hyperlink" Target="https://dl.acm.org/doi/10.1145/3654777.3676395" TargetMode="External"/><Relationship Id="rId4" Type="http://schemas.openxmlformats.org/officeDocument/2006/relationships/hyperlink" Target="https://saramostafavi.github.io/" TargetMode="External"/><Relationship Id="rId9" Type="http://schemas.openxmlformats.org/officeDocument/2006/relationships/hyperlink" Target="https://uwplse.org/2024/09/16/Unfolding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kohlbre.com/" TargetMode="External"/><Relationship Id="rId3" Type="http://schemas.openxmlformats.org/officeDocument/2006/relationships/hyperlink" Target="https://gamer.ischool.uw.edu/" TargetMode="External"/><Relationship Id="rId7" Type="http://schemas.openxmlformats.org/officeDocument/2006/relationships/hyperlink" Target="https://www.franziroesner.com/" TargetMode="External"/><Relationship Id="rId2" Type="http://schemas.openxmlformats.org/officeDocument/2006/relationships/hyperlink" Target="https://www.cs.washington.edu/research/graph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cial.cs.washington.edu/" TargetMode="External"/><Relationship Id="rId5" Type="http://schemas.openxmlformats.org/officeDocument/2006/relationships/hyperlink" Target="https://homes.cs.washington.edu/~axz/" TargetMode="External"/><Relationship Id="rId10" Type="http://schemas.openxmlformats.org/officeDocument/2006/relationships/hyperlink" Target="https://create.uw.edu/" TargetMode="External"/><Relationship Id="rId4" Type="http://schemas.openxmlformats.org/officeDocument/2006/relationships/hyperlink" Target="https://en.wikipedia.org/wiki/Foldit" TargetMode="External"/><Relationship Id="rId9" Type="http://schemas.openxmlformats.org/officeDocument/2006/relationships/hyperlink" Target="https://homes.cs.washington.edu/~tyagi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courses.cs.washington.edu/courses/cse351/" TargetMode="External"/><Relationship Id="rId13" Type="http://schemas.openxmlformats.org/officeDocument/2006/relationships/hyperlink" Target="https://courses.cs.washington.edu/courses/cse180/" TargetMode="External"/><Relationship Id="rId18" Type="http://schemas.openxmlformats.org/officeDocument/2006/relationships/hyperlink" Target="https://courses.cs.washington.edu/courses/cse493e/" TargetMode="External"/><Relationship Id="rId3" Type="http://schemas.openxmlformats.org/officeDocument/2006/relationships/hyperlink" Target="https://courses.cs.washington.edu/courses/cse123/" TargetMode="External"/><Relationship Id="rId7" Type="http://schemas.openxmlformats.org/officeDocument/2006/relationships/hyperlink" Target="http://courses.cs.washington.edu/courses/cse341/" TargetMode="External"/><Relationship Id="rId12" Type="http://schemas.openxmlformats.org/officeDocument/2006/relationships/hyperlink" Target="https://courses.cs.washington.edu/courses/cse163/" TargetMode="External"/><Relationship Id="rId17" Type="http://schemas.openxmlformats.org/officeDocument/2006/relationships/hyperlink" Target="https://courses.cs.washington.edu/courses/cse416/" TargetMode="External"/><Relationship Id="rId2" Type="http://schemas.openxmlformats.org/officeDocument/2006/relationships/hyperlink" Target="https://courses.cs.washington.edu/courses/cse122/" TargetMode="External"/><Relationship Id="rId16" Type="http://schemas.openxmlformats.org/officeDocument/2006/relationships/hyperlink" Target="https://courses.cs.washington.edu/courses/cse412/" TargetMode="External"/><Relationship Id="rId20" Type="http://schemas.openxmlformats.org/officeDocument/2006/relationships/hyperlink" Target="https://www.cs.washington.edu/academics/ugrad/nonmajor-options/nonmajor-cours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urses.cs.washington.edu/courses/cse340/" TargetMode="External"/><Relationship Id="rId11" Type="http://schemas.openxmlformats.org/officeDocument/2006/relationships/hyperlink" Target="https://courses.cs.washington.edu/courses/cse160/" TargetMode="External"/><Relationship Id="rId5" Type="http://schemas.openxmlformats.org/officeDocument/2006/relationships/hyperlink" Target="http://courses.cs.washington.edu/courses/cse331/" TargetMode="External"/><Relationship Id="rId15" Type="http://schemas.openxmlformats.org/officeDocument/2006/relationships/hyperlink" Target="https://courses.cs.washington.edu/courses/cse374/" TargetMode="External"/><Relationship Id="rId10" Type="http://schemas.openxmlformats.org/officeDocument/2006/relationships/hyperlink" Target="https://courses.cs.washington.edu/courses/cse154/" TargetMode="External"/><Relationship Id="rId19" Type="http://schemas.openxmlformats.org/officeDocument/2006/relationships/hyperlink" Target="https://www.cs.washington.edu/academics/ugrad/current-students" TargetMode="External"/><Relationship Id="rId4" Type="http://schemas.openxmlformats.org/officeDocument/2006/relationships/hyperlink" Target="http://courses.cs.washington.edu/courses/cse311/" TargetMode="External"/><Relationship Id="rId9" Type="http://schemas.openxmlformats.org/officeDocument/2006/relationships/hyperlink" Target="https://courses.cs.washington.edu/courses/cse480/" TargetMode="External"/><Relationship Id="rId14" Type="http://schemas.openxmlformats.org/officeDocument/2006/relationships/hyperlink" Target="https://courses.cs.washington.edu/courses/cse373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;p29">
            <a:extLst>
              <a:ext uri="{FF2B5EF4-FFF2-40B4-BE49-F238E27FC236}">
                <a16:creationId xmlns:a16="http://schemas.microsoft.com/office/drawing/2014/main" id="{C5E7BACA-EC1A-F75A-8907-C34CAD2EE0F4}"/>
              </a:ext>
            </a:extLst>
          </p:cNvPr>
          <p:cNvSpPr txBox="1"/>
          <p:nvPr/>
        </p:nvSpPr>
        <p:spPr>
          <a:xfrm>
            <a:off x="420095" y="1419273"/>
            <a:ext cx="87861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r>
              <a:rPr lang="en-US" sz="1600" b="1" u="none" strike="noStrike" cap="none" dirty="0">
                <a:solidFill>
                  <a:srgbClr val="FFFFFF"/>
                </a:solidFill>
                <a:latin typeface="Montserrat ExtraBold" pitchFamily="2" charset="77"/>
                <a:ea typeface="Montserrat"/>
                <a:cs typeface="Montserrat"/>
                <a:sym typeface="Montserrat"/>
              </a:rPr>
              <a:t>LEC </a:t>
            </a:r>
            <a:r>
              <a:rPr lang="en-US" sz="1600" b="1" dirty="0">
                <a:solidFill>
                  <a:srgbClr val="FFFFFF"/>
                </a:solidFill>
                <a:latin typeface="Montserrat ExtraBold" pitchFamily="2" charset="77"/>
                <a:ea typeface="Montserrat"/>
                <a:cs typeface="Montserrat"/>
                <a:sym typeface="Montserrat"/>
              </a:rPr>
              <a:t>19</a:t>
            </a:r>
            <a:endParaRPr b="1" dirty="0">
              <a:latin typeface="Montserrat ExtraBold" pitchFamily="2" charset="77"/>
              <a:cs typeface="Calibri" panose="020F0502020204030204" pitchFamily="34" charset="0"/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title" idx="4294967295"/>
          </p:nvPr>
        </p:nvSpPr>
        <p:spPr>
          <a:xfrm>
            <a:off x="420095" y="3174888"/>
            <a:ext cx="6211888" cy="103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</a:pPr>
            <a:r>
              <a:rPr lang="en-US" sz="6000" b="0" dirty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Victory Lap!</a:t>
            </a:r>
            <a:endParaRPr dirty="0"/>
          </a:p>
        </p:txBody>
      </p:sp>
      <p:sp>
        <p:nvSpPr>
          <p:cNvPr id="94" name="Google Shape;94;p1"/>
          <p:cNvSpPr txBox="1"/>
          <p:nvPr/>
        </p:nvSpPr>
        <p:spPr>
          <a:xfrm>
            <a:off x="7009923" y="1112472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 dirty="0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7087221" y="1451178"/>
            <a:ext cx="43854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neighbors: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buClr>
                <a:srgbClr val="404040"/>
              </a:buClr>
              <a:buSzPts val="2200"/>
            </a:pPr>
            <a:endParaRPr lang="en-US" sz="2200" i="1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rgbClr val="404040"/>
              </a:buClr>
              <a:buSzPts val="2200"/>
            </a:pPr>
            <a:r>
              <a:rPr lang="en-US" sz="2200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What is your go-to end-of-finals celebration?</a:t>
            </a:r>
          </a:p>
        </p:txBody>
      </p:sp>
      <p:sp>
        <p:nvSpPr>
          <p:cNvPr id="12" name="Google Shape;95;p1">
            <a:extLst>
              <a:ext uri="{FF2B5EF4-FFF2-40B4-BE49-F238E27FC236}">
                <a16:creationId xmlns:a16="http://schemas.microsoft.com/office/drawing/2014/main" id="{8DFFD325-4E66-4795-958E-697966AA75BA}"/>
              </a:ext>
            </a:extLst>
          </p:cNvPr>
          <p:cNvSpPr txBox="1"/>
          <p:nvPr/>
        </p:nvSpPr>
        <p:spPr>
          <a:xfrm>
            <a:off x="7157403" y="3493967"/>
            <a:ext cx="476198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lvl="0">
              <a:buClr>
                <a:srgbClr val="404040"/>
              </a:buClr>
              <a:buSzPts val="2200"/>
            </a:pPr>
            <a:r>
              <a:rPr lang="en-US" sz="20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Music: </a:t>
            </a:r>
            <a:r>
              <a:rPr lang="fr-FR" sz="20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❄️ CSE 121 26wi Lecture Tunes ❄️</a:t>
            </a:r>
            <a:r>
              <a:rPr lang="en-US" sz="20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fr-FR" sz="1200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96;p1">
            <a:extLst>
              <a:ext uri="{FF2B5EF4-FFF2-40B4-BE49-F238E27FC236}">
                <a16:creationId xmlns:a16="http://schemas.microsoft.com/office/drawing/2014/main" id="{77855C0F-BD33-4A7E-99C7-37276115BB3C}"/>
              </a:ext>
            </a:extLst>
          </p:cNvPr>
          <p:cNvSpPr txBox="1"/>
          <p:nvPr/>
        </p:nvSpPr>
        <p:spPr>
          <a:xfrm>
            <a:off x="6935347" y="4072895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Instructors:</a:t>
            </a:r>
            <a:endParaRPr sz="12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" name="Google Shape;98;p1">
            <a:extLst>
              <a:ext uri="{FF2B5EF4-FFF2-40B4-BE49-F238E27FC236}">
                <a16:creationId xmlns:a16="http://schemas.microsoft.com/office/drawing/2014/main" id="{AE3A1FB8-B2CD-4F87-80DE-559F445FFE8B}"/>
              </a:ext>
            </a:extLst>
          </p:cNvPr>
          <p:cNvSpPr txBox="1"/>
          <p:nvPr/>
        </p:nvSpPr>
        <p:spPr>
          <a:xfrm>
            <a:off x="8088246" y="4072895"/>
            <a:ext cx="355600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Miya </a:t>
            </a:r>
            <a:r>
              <a:rPr lang="en-US" sz="1200" dirty="0" err="1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Natsuhara</a:t>
            </a:r>
            <a:endParaRPr sz="1200" dirty="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" name="Google Shape;97;p1">
            <a:extLst>
              <a:ext uri="{FF2B5EF4-FFF2-40B4-BE49-F238E27FC236}">
                <a16:creationId xmlns:a16="http://schemas.microsoft.com/office/drawing/2014/main" id="{F71986D9-2950-49C4-B5F2-B21B31F28E81}"/>
              </a:ext>
            </a:extLst>
          </p:cNvPr>
          <p:cNvSpPr txBox="1"/>
          <p:nvPr/>
        </p:nvSpPr>
        <p:spPr>
          <a:xfrm>
            <a:off x="6935347" y="4333507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12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EEBF7E-FEFF-459D-B95B-D11E1529A75C}"/>
              </a:ext>
            </a:extLst>
          </p:cNvPr>
          <p:cNvSpPr txBox="1"/>
          <p:nvPr/>
        </p:nvSpPr>
        <p:spPr>
          <a:xfrm>
            <a:off x="8100278" y="4357971"/>
            <a:ext cx="3671627" cy="1246495"/>
          </a:xfrm>
          <a:prstGeom prst="rect">
            <a:avLst/>
          </a:prstGeom>
          <a:noFill/>
        </p:spPr>
        <p:txBody>
          <a:bodyPr wrap="square" numCol="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latin typeface="Montserrat" pitchFamily="2" charset="77"/>
              </a:rPr>
              <a:t>Amogh</a:t>
            </a:r>
            <a:endParaRPr lang="en-US" sz="1000" dirty="0">
              <a:latin typeface="Montserrat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William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Johnathan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Anant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Reese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Hayden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Aki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Spencer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Savannah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Tamsyn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Anum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Abdul</a:t>
            </a:r>
          </a:p>
          <a:p>
            <a:pPr>
              <a:lnSpc>
                <a:spcPct val="150000"/>
              </a:lnSpc>
            </a:pPr>
            <a:r>
              <a:rPr lang="en-US" sz="1000" dirty="0" err="1">
                <a:latin typeface="Montserrat" pitchFamily="2" charset="77"/>
              </a:rPr>
              <a:t>Janvi</a:t>
            </a:r>
            <a:endParaRPr lang="en-US" sz="1000" dirty="0">
              <a:latin typeface="Montserrat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000" dirty="0" err="1">
                <a:latin typeface="Montserrat" pitchFamily="2" charset="77"/>
              </a:rPr>
              <a:t>Navya</a:t>
            </a:r>
            <a:endParaRPr lang="en-US" sz="1000" dirty="0">
              <a:latin typeface="Montserrat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000" dirty="0" err="1">
                <a:latin typeface="Montserrat" pitchFamily="2" charset="77"/>
              </a:rPr>
              <a:t>Ruslana</a:t>
            </a:r>
            <a:endParaRPr lang="en-US" sz="1000" dirty="0">
              <a:latin typeface="Montserrat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Sam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Ethan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Jessica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Paul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Carson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Shayna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Jesse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Minh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Cayden</a:t>
            </a:r>
          </a:p>
        </p:txBody>
      </p:sp>
      <p:pic>
        <p:nvPicPr>
          <p:cNvPr id="6" name="Picture 5" descr="qr code for https://app.sli.do/event/k62kDRPcZurGYpUnPYEr2i">
            <a:extLst>
              <a:ext uri="{FF2B5EF4-FFF2-40B4-BE49-F238E27FC236}">
                <a16:creationId xmlns:a16="http://schemas.microsoft.com/office/drawing/2014/main" id="{1C99372D-A4FA-4E40-B50F-C43CC5852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199" y="5604466"/>
            <a:ext cx="1005840" cy="10058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D2EE7-42B0-25AE-7660-6C565BED6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</a:t>
            </a:r>
            <a:r>
              <a:rPr lang="en-US" i="1" dirty="0"/>
              <a:t>beyond</a:t>
            </a:r>
            <a:r>
              <a:rPr lang="en-US" dirty="0"/>
              <a:t> Computer Science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73D3D-5A81-4F02-BF89-F401A67C4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Some of you said, ”I’m glad I took this class, but no more CS for me”</a:t>
            </a:r>
          </a:p>
          <a:p>
            <a:pPr marL="114300" indent="0">
              <a:buNone/>
            </a:pPr>
            <a:r>
              <a:rPr lang="en-US" dirty="0"/>
              <a:t>That’s </a:t>
            </a:r>
            <a:r>
              <a:rPr lang="en-US" u="sng" dirty="0"/>
              <a:t>totally valid</a:t>
            </a:r>
            <a:r>
              <a:rPr lang="en-US" dirty="0"/>
              <a:t>! </a:t>
            </a:r>
            <a:br>
              <a:rPr lang="en-US" dirty="0"/>
            </a:br>
            <a:endParaRPr lang="en-US" dirty="0"/>
          </a:p>
          <a:p>
            <a:pPr marL="114300" indent="0">
              <a:buNone/>
            </a:pPr>
            <a:r>
              <a:rPr lang="en-US" dirty="0"/>
              <a:t>Some lessons from this class that </a:t>
            </a:r>
            <a:r>
              <a:rPr lang="en-US" i="1" dirty="0"/>
              <a:t>could</a:t>
            </a:r>
            <a:r>
              <a:rPr lang="en-US" dirty="0"/>
              <a:t> apply more broadly:</a:t>
            </a:r>
          </a:p>
          <a:p>
            <a:r>
              <a:rPr lang="en-US" dirty="0"/>
              <a:t>how to break big problems into smaller subproblems</a:t>
            </a:r>
          </a:p>
          <a:p>
            <a:r>
              <a:rPr lang="en-US" dirty="0"/>
              <a:t>how to isolate what part of a system is broken</a:t>
            </a:r>
          </a:p>
          <a:p>
            <a:r>
              <a:rPr lang="en-US" dirty="0"/>
              <a:t>attention to detail</a:t>
            </a:r>
          </a:p>
          <a:p>
            <a:r>
              <a:rPr lang="en-US" dirty="0"/>
              <a:t>understanding basics of how software works</a:t>
            </a:r>
          </a:p>
          <a:p>
            <a:r>
              <a:rPr lang="en-US" dirty="0"/>
              <a:t>how to learn (and reflect) effectively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EA621-974A-9E74-6690-6FE6D96B8C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97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A5762-0D9C-3BD0-EC50-CE381E58B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Frequently Asked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66625-1414-F566-EABA-F5121C7D7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8636000" cy="5268596"/>
          </a:xfrm>
        </p:spPr>
        <p:txBody>
          <a:bodyPr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dirty="0"/>
              <a:t>How can I get better at programming?</a:t>
            </a:r>
          </a:p>
          <a:p>
            <a:pPr marL="890615" lvl="1" indent="-457200">
              <a:spcBef>
                <a:spcPts val="500"/>
              </a:spcBef>
              <a:buClr>
                <a:schemeClr val="dk1"/>
              </a:buClr>
              <a:buSzPts val="2595"/>
            </a:pPr>
            <a:r>
              <a:rPr lang="en-US" dirty="0"/>
              <a:t>Practice!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dirty="0"/>
              <a:t>How can I learn to X?</a:t>
            </a:r>
          </a:p>
          <a:p>
            <a:pPr marL="890615" lvl="1" indent="-457200">
              <a:spcBef>
                <a:spcPts val="500"/>
              </a:spcBef>
              <a:buClr>
                <a:schemeClr val="dk1"/>
              </a:buClr>
              <a:buSzPts val="2595"/>
            </a:pPr>
            <a:r>
              <a:rPr lang="en-US" dirty="0"/>
              <a:t>Classes, books, videos, or self-learn!</a:t>
            </a:r>
          </a:p>
          <a:p>
            <a:pPr marL="890615" lvl="1" indent="-457200">
              <a:spcBef>
                <a:spcPts val="500"/>
              </a:spcBef>
              <a:buClr>
                <a:schemeClr val="dk1"/>
              </a:buClr>
              <a:buSzPts val="2595"/>
            </a:pPr>
            <a:r>
              <a:rPr lang="en-US" dirty="0"/>
              <a:t>CS (as a field) has lots of free resources :)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dirty="0"/>
              <a:t>What should I do next?</a:t>
            </a:r>
          </a:p>
          <a:p>
            <a:pPr lvl="1" indent="-457200">
              <a:buClr>
                <a:schemeClr val="dk1"/>
              </a:buClr>
              <a:buSzPts val="3027"/>
            </a:pPr>
            <a:r>
              <a:rPr lang="en-US" dirty="0"/>
              <a:t>Anything you’re interested in!</a:t>
            </a:r>
          </a:p>
          <a:p>
            <a:pPr lvl="1" indent="-457200">
              <a:buClr>
                <a:schemeClr val="dk1"/>
              </a:buClr>
              <a:buSzPts val="3027"/>
            </a:pPr>
            <a:r>
              <a:rPr lang="en-US" dirty="0"/>
              <a:t>but: hard to tell what’s easy and what’s hard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dirty="0"/>
              <a:t>Should I learn another language? Which one?</a:t>
            </a:r>
          </a:p>
          <a:p>
            <a:pPr marL="890615" lvl="1" indent="-457200">
              <a:spcBef>
                <a:spcPts val="500"/>
              </a:spcBef>
              <a:buClr>
                <a:schemeClr val="dk1"/>
              </a:buClr>
              <a:buSzPts val="2595"/>
            </a:pPr>
            <a:r>
              <a:rPr lang="en-US" dirty="0"/>
              <a:t>That depends – what do you want to 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9BBD5-4B03-863B-4CA7-48C6D1F41E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Google Shape;122;p6" descr="Xkcd #1425, &quot;tasks&quot;.&#10;&#10;Conversation between two people:&#10;A: When a user takes a photo, the app should check whether they're in a national park&#10;B: Sure, easy GIS lookup. Gimme a few hours.&#10;A: ... and check whether the photo is of a bird.&#10;B: I'll need a research team and five years.&#10;&#10;Bottom text: In CS, it can be hard to explain the difference between the easy and the virtually impossible.">
            <a:extLst>
              <a:ext uri="{FF2B5EF4-FFF2-40B4-BE49-F238E27FC236}">
                <a16:creationId xmlns:a16="http://schemas.microsoft.com/office/drawing/2014/main" id="{3AB2BDFD-C6BD-CED4-B541-1EE5B1D8DBF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6500" y="829257"/>
            <a:ext cx="3098801" cy="5199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6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A02BE-CFD7-EF0B-2B40-BDA90B160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your </a:t>
            </a:r>
            <a:r>
              <a:rPr lang="en-US" u="sng" dirty="0"/>
              <a:t>fabulous</a:t>
            </a:r>
            <a:r>
              <a:rPr lang="en-US" dirty="0"/>
              <a:t> TAs!</a:t>
            </a:r>
          </a:p>
        </p:txBody>
      </p:sp>
      <p:pic>
        <p:nvPicPr>
          <p:cNvPr id="41" name="Picture 40" descr="Selfie of a smiling asian guy with glasses at the airport.">
            <a:extLst>
              <a:ext uri="{FF2B5EF4-FFF2-40B4-BE49-F238E27FC236}">
                <a16:creationId xmlns:a16="http://schemas.microsoft.com/office/drawing/2014/main" id="{7FB15278-E0C0-4403-A4FB-966DC9656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607" y="1228057"/>
            <a:ext cx="1340569" cy="1371600"/>
          </a:xfrm>
          <a:prstGeom prst="rect">
            <a:avLst/>
          </a:prstGeom>
        </p:spPr>
      </p:pic>
      <p:pic>
        <p:nvPicPr>
          <p:cNvPr id="42" name="Picture 41" descr="name: Ethan Li">
            <a:extLst>
              <a:ext uri="{FF2B5EF4-FFF2-40B4-BE49-F238E27FC236}">
                <a16:creationId xmlns:a16="http://schemas.microsoft.com/office/drawing/2014/main" id="{D91A4B12-1353-42A6-AEC2-13706C011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062" y="4599104"/>
            <a:ext cx="1371600" cy="1371600"/>
          </a:xfrm>
          <a:prstGeom prst="rect">
            <a:avLst/>
          </a:prstGeom>
        </p:spPr>
      </p:pic>
      <p:pic>
        <p:nvPicPr>
          <p:cNvPr id="47" name="Picture 46" descr="This image conveys a photograph of Anum Imran.">
            <a:extLst>
              <a:ext uri="{FF2B5EF4-FFF2-40B4-BE49-F238E27FC236}">
                <a16:creationId xmlns:a16="http://schemas.microsoft.com/office/drawing/2014/main" id="{5369ECA0-3CDB-45B1-A84A-163CA7D7B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428" y="2917766"/>
            <a:ext cx="1371600" cy="1371600"/>
          </a:xfrm>
          <a:prstGeom prst="rect">
            <a:avLst/>
          </a:prstGeom>
        </p:spPr>
      </p:pic>
      <p:pic>
        <p:nvPicPr>
          <p:cNvPr id="48" name="Picture 47" descr="A close-up photo of Tamsyn Henke smiling and making a peace sign.">
            <a:extLst>
              <a:ext uri="{FF2B5EF4-FFF2-40B4-BE49-F238E27FC236}">
                <a16:creationId xmlns:a16="http://schemas.microsoft.com/office/drawing/2014/main" id="{828690F9-08D4-4FF9-A6AD-D00E7AB7F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9523" y="1219200"/>
            <a:ext cx="1371600" cy="1371600"/>
          </a:xfrm>
          <a:prstGeom prst="rect">
            <a:avLst/>
          </a:prstGeom>
        </p:spPr>
      </p:pic>
      <p:pic>
        <p:nvPicPr>
          <p:cNvPr id="49" name="Picture 48" descr="A headshot of Cayden facing the camera, smiling slightly against a background of greenery. He is East Asian with short black hair and is wearing a white T-shirt.">
            <a:extLst>
              <a:ext uri="{FF2B5EF4-FFF2-40B4-BE49-F238E27FC236}">
                <a16:creationId xmlns:a16="http://schemas.microsoft.com/office/drawing/2014/main" id="{3A920DAF-9D29-4043-8FD0-CE20BD1C4C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2790" y="4616332"/>
            <a:ext cx="1371600" cy="1371600"/>
          </a:xfrm>
          <a:prstGeom prst="rect">
            <a:avLst/>
          </a:prstGeom>
        </p:spPr>
      </p:pic>
      <p:pic>
        <p:nvPicPr>
          <p:cNvPr id="50" name="Picture 49" descr="Navya Jain, a South Asian female, smiling in front of an overhead view of a rainforest.">
            <a:extLst>
              <a:ext uri="{FF2B5EF4-FFF2-40B4-BE49-F238E27FC236}">
                <a16:creationId xmlns:a16="http://schemas.microsoft.com/office/drawing/2014/main" id="{B402B286-0E89-4A5D-A32F-E7358F6EB9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4981" y="1219200"/>
            <a:ext cx="1371600" cy="1371600"/>
          </a:xfrm>
          <a:prstGeom prst="rect">
            <a:avLst/>
          </a:prstGeom>
        </p:spPr>
      </p:pic>
      <p:pic>
        <p:nvPicPr>
          <p:cNvPr id="51" name="Picture 50" descr="Hayden smiling and giving a thumbs up next to his suitcase">
            <a:extLst>
              <a:ext uri="{FF2B5EF4-FFF2-40B4-BE49-F238E27FC236}">
                <a16:creationId xmlns:a16="http://schemas.microsoft.com/office/drawing/2014/main" id="{4E199130-55D5-4885-B49E-3D7D1F0C35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0439" y="1240105"/>
            <a:ext cx="1371600" cy="1371600"/>
          </a:xfrm>
          <a:prstGeom prst="rect">
            <a:avLst/>
          </a:prstGeom>
        </p:spPr>
      </p:pic>
      <p:pic>
        <p:nvPicPr>
          <p:cNvPr id="52" name="Picture 51" descr="An image of Anant Dhokia">
            <a:extLst>
              <a:ext uri="{FF2B5EF4-FFF2-40B4-BE49-F238E27FC236}">
                <a16:creationId xmlns:a16="http://schemas.microsoft.com/office/drawing/2014/main" id="{376F44AB-583B-484A-8815-8326F0D584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0680" y="2905747"/>
            <a:ext cx="771525" cy="1371600"/>
          </a:xfrm>
          <a:prstGeom prst="rect">
            <a:avLst/>
          </a:prstGeom>
        </p:spPr>
      </p:pic>
      <p:pic>
        <p:nvPicPr>
          <p:cNvPr id="53" name="Picture 52" descr="photo of spencer, who is standing in front of a pond in a garden">
            <a:extLst>
              <a:ext uri="{FF2B5EF4-FFF2-40B4-BE49-F238E27FC236}">
                <a16:creationId xmlns:a16="http://schemas.microsoft.com/office/drawing/2014/main" id="{CFFB91B7-AF03-495C-9070-85112CB4C8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4065" y="1219200"/>
            <a:ext cx="1371600" cy="1371600"/>
          </a:xfrm>
          <a:prstGeom prst="rect">
            <a:avLst/>
          </a:prstGeom>
        </p:spPr>
      </p:pic>
      <p:pic>
        <p:nvPicPr>
          <p:cNvPr id="54" name="Picture 53" descr="Carson in the mountains in Norway on a hike.">
            <a:extLst>
              <a:ext uri="{FF2B5EF4-FFF2-40B4-BE49-F238E27FC236}">
                <a16:creationId xmlns:a16="http://schemas.microsoft.com/office/drawing/2014/main" id="{B4573DBB-ADC4-4F9E-9DCD-C4147C6E90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28437" y="2917766"/>
            <a:ext cx="1482496" cy="1371600"/>
          </a:xfrm>
          <a:prstGeom prst="rect">
            <a:avLst/>
          </a:prstGeom>
        </p:spPr>
      </p:pic>
      <p:pic>
        <p:nvPicPr>
          <p:cNvPr id="55" name="Picture 54" descr="Image of Amogh posing by a shore">
            <a:extLst>
              <a:ext uri="{FF2B5EF4-FFF2-40B4-BE49-F238E27FC236}">
                <a16:creationId xmlns:a16="http://schemas.microsoft.com/office/drawing/2014/main" id="{A2ACB22C-8AA9-415D-926C-BC665119DA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897" y="4595427"/>
            <a:ext cx="1371600" cy="1371600"/>
          </a:xfrm>
          <a:prstGeom prst="rect">
            <a:avLst/>
          </a:prstGeom>
        </p:spPr>
      </p:pic>
      <p:pic>
        <p:nvPicPr>
          <p:cNvPr id="56" name="Picture 55" descr="Minh holding a cat (not his cat)">
            <a:extLst>
              <a:ext uri="{FF2B5EF4-FFF2-40B4-BE49-F238E27FC236}">
                <a16:creationId xmlns:a16="http://schemas.microsoft.com/office/drawing/2014/main" id="{1462642C-641B-4046-8BB4-AD63C2B417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2830" y="2917766"/>
            <a:ext cx="1371600" cy="1371600"/>
          </a:xfrm>
          <a:prstGeom prst="rect">
            <a:avLst/>
          </a:prstGeom>
        </p:spPr>
      </p:pic>
      <p:pic>
        <p:nvPicPr>
          <p:cNvPr id="57" name="Picture 56" descr="Personal photo smiling in front of the CS building.">
            <a:extLst>
              <a:ext uri="{FF2B5EF4-FFF2-40B4-BE49-F238E27FC236}">
                <a16:creationId xmlns:a16="http://schemas.microsoft.com/office/drawing/2014/main" id="{1FCE75B8-C854-409E-9C09-EEC7BCC35C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85018" y="4595427"/>
            <a:ext cx="1477108" cy="1371600"/>
          </a:xfrm>
          <a:prstGeom prst="rect">
            <a:avLst/>
          </a:prstGeom>
        </p:spPr>
      </p:pic>
      <p:pic>
        <p:nvPicPr>
          <p:cNvPr id="58" name="Picture 57" descr="A picture of Paul Rabel">
            <a:extLst>
              <a:ext uri="{FF2B5EF4-FFF2-40B4-BE49-F238E27FC236}">
                <a16:creationId xmlns:a16="http://schemas.microsoft.com/office/drawing/2014/main" id="{71B71859-659B-471D-9BDC-6D8A06FF80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93569" y="2917766"/>
            <a:ext cx="1371600" cy="1371600"/>
          </a:xfrm>
          <a:prstGeom prst="rect">
            <a:avLst/>
          </a:prstGeom>
        </p:spPr>
      </p:pic>
      <p:pic>
        <p:nvPicPr>
          <p:cNvPr id="59" name="Picture 58" descr="photograph of girl in green sweater">
            <a:extLst>
              <a:ext uri="{FF2B5EF4-FFF2-40B4-BE49-F238E27FC236}">
                <a16:creationId xmlns:a16="http://schemas.microsoft.com/office/drawing/2014/main" id="{E6FDC5CE-E7F6-41CE-AC08-27E1AEECB0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4078" y="2917766"/>
            <a:ext cx="1371600" cy="1371600"/>
          </a:xfrm>
          <a:prstGeom prst="rect">
            <a:avLst/>
          </a:prstGeom>
        </p:spPr>
      </p:pic>
      <p:pic>
        <p:nvPicPr>
          <p:cNvPr id="60" name="Picture 59" descr="Shayna smiling while hugging a corgi">
            <a:extLst>
              <a:ext uri="{FF2B5EF4-FFF2-40B4-BE49-F238E27FC236}">
                <a16:creationId xmlns:a16="http://schemas.microsoft.com/office/drawing/2014/main" id="{7C601B27-D012-48EB-8669-BB9B7343C6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5897" y="1240105"/>
            <a:ext cx="1371600" cy="1371600"/>
          </a:xfrm>
          <a:prstGeom prst="rect">
            <a:avLst/>
          </a:prstGeom>
        </p:spPr>
      </p:pic>
      <p:pic>
        <p:nvPicPr>
          <p:cNvPr id="61" name="Picture 60" descr="This is a picture of Savannah Garrard in front of the Seattle Ferris Wheel wearing a bucket hat.">
            <a:extLst>
              <a:ext uri="{FF2B5EF4-FFF2-40B4-BE49-F238E27FC236}">
                <a16:creationId xmlns:a16="http://schemas.microsoft.com/office/drawing/2014/main" id="{DC600F15-3032-4049-B6C3-DB34083E2B7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59632" y="4595427"/>
            <a:ext cx="1371600" cy="1371600"/>
          </a:xfrm>
          <a:prstGeom prst="rect">
            <a:avLst/>
          </a:prstGeom>
        </p:spPr>
      </p:pic>
      <p:pic>
        <p:nvPicPr>
          <p:cNvPr id="62" name="Picture 61" descr="Sam Korostov">
            <a:extLst>
              <a:ext uri="{FF2B5EF4-FFF2-40B4-BE49-F238E27FC236}">
                <a16:creationId xmlns:a16="http://schemas.microsoft.com/office/drawing/2014/main" id="{E1315AF8-03BF-41E8-A7F2-E542CDA603E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82177" y="4583437"/>
            <a:ext cx="1255437" cy="1371600"/>
          </a:xfrm>
          <a:prstGeom prst="rect">
            <a:avLst/>
          </a:prstGeom>
        </p:spPr>
      </p:pic>
      <p:pic>
        <p:nvPicPr>
          <p:cNvPr id="63" name="Picture 62" descr="Image of William Baird with a backdrop of bushes and buildings.">
            <a:extLst>
              <a:ext uri="{FF2B5EF4-FFF2-40B4-BE49-F238E27FC236}">
                <a16:creationId xmlns:a16="http://schemas.microsoft.com/office/drawing/2014/main" id="{87010289-5946-43DF-9FB4-0E495C9D57A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51792" y="1234533"/>
            <a:ext cx="1371600" cy="1371600"/>
          </a:xfrm>
          <a:prstGeom prst="rect">
            <a:avLst/>
          </a:prstGeom>
        </p:spPr>
      </p:pic>
      <p:pic>
        <p:nvPicPr>
          <p:cNvPr id="64" name="Picture 63" descr="abdul aura farming">
            <a:extLst>
              <a:ext uri="{FF2B5EF4-FFF2-40B4-BE49-F238E27FC236}">
                <a16:creationId xmlns:a16="http://schemas.microsoft.com/office/drawing/2014/main" id="{33824074-83D9-40FC-AA78-83AD2E8D392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51792" y="2906622"/>
            <a:ext cx="1371600" cy="1371600"/>
          </a:xfrm>
          <a:prstGeom prst="rect">
            <a:avLst/>
          </a:prstGeom>
        </p:spPr>
      </p:pic>
      <p:pic>
        <p:nvPicPr>
          <p:cNvPr id="65" name="Picture 64" descr="Aki sits and smiles on a sunny rooftop.">
            <a:extLst>
              <a:ext uri="{FF2B5EF4-FFF2-40B4-BE49-F238E27FC236}">
                <a16:creationId xmlns:a16="http://schemas.microsoft.com/office/drawing/2014/main" id="{B37B3C58-B6D1-4BF8-AAF2-42F23A4F907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51792" y="4583437"/>
            <a:ext cx="1371600" cy="1371600"/>
          </a:xfrm>
          <a:prstGeom prst="rect">
            <a:avLst/>
          </a:prstGeom>
        </p:spPr>
      </p:pic>
      <p:pic>
        <p:nvPicPr>
          <p:cNvPr id="66" name="Picture 65" descr="Reese Fairchild, standing infront of the UW Quad cherry trees">
            <a:extLst>
              <a:ext uri="{FF2B5EF4-FFF2-40B4-BE49-F238E27FC236}">
                <a16:creationId xmlns:a16="http://schemas.microsoft.com/office/drawing/2014/main" id="{624AAD85-FB58-4623-A580-BF77923B3FE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723059" y="2886744"/>
            <a:ext cx="1372471" cy="1371600"/>
          </a:xfrm>
          <a:prstGeom prst="rect">
            <a:avLst/>
          </a:prstGeom>
        </p:spPr>
      </p:pic>
      <p:pic>
        <p:nvPicPr>
          <p:cNvPr id="18" name="Picture 17" descr="Picture of Ruslana at a Between Friends concert">
            <a:extLst>
              <a:ext uri="{FF2B5EF4-FFF2-40B4-BE49-F238E27FC236}">
                <a16:creationId xmlns:a16="http://schemas.microsoft.com/office/drawing/2014/main" id="{8E628129-42F6-4226-B261-278F4075B00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746696" y="1228057"/>
            <a:ext cx="1371600" cy="1371600"/>
          </a:xfrm>
          <a:prstGeom prst="rect">
            <a:avLst/>
          </a:prstGeom>
        </p:spPr>
      </p:pic>
      <p:pic>
        <p:nvPicPr>
          <p:cNvPr id="36" name="Picture 35" descr="A photo of Jessica Luo posing with a bouquet of flowers.">
            <a:extLst>
              <a:ext uri="{FF2B5EF4-FFF2-40B4-BE49-F238E27FC236}">
                <a16:creationId xmlns:a16="http://schemas.microsoft.com/office/drawing/2014/main" id="{F90AE77B-8436-447E-83BD-204F438F89B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737570" y="4595427"/>
            <a:ext cx="1371600" cy="1371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07BE37-2296-2A02-37B7-2C44933E29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82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9;p10">
            <a:extLst>
              <a:ext uri="{FF2B5EF4-FFF2-40B4-BE49-F238E27FC236}">
                <a16:creationId xmlns:a16="http://schemas.microsoft.com/office/drawing/2014/main" id="{ED8CE505-2100-3B6D-F822-73E9FBE40F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61755" y="839915"/>
            <a:ext cx="7049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700"/>
              <a:t>Thank you!</a:t>
            </a:r>
            <a:endParaRPr sz="5100"/>
          </a:p>
        </p:txBody>
      </p:sp>
      <p:sp>
        <p:nvSpPr>
          <p:cNvPr id="6" name="Google Shape;170;p10">
            <a:extLst>
              <a:ext uri="{FF2B5EF4-FFF2-40B4-BE49-F238E27FC236}">
                <a16:creationId xmlns:a16="http://schemas.microsoft.com/office/drawing/2014/main" id="{E5A40735-B75A-C451-2E22-7E7EAA9362DB}"/>
              </a:ext>
            </a:extLst>
          </p:cNvPr>
          <p:cNvSpPr txBox="1"/>
          <p:nvPr/>
        </p:nvSpPr>
        <p:spPr>
          <a:xfrm>
            <a:off x="895797" y="2114290"/>
            <a:ext cx="473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</a:t>
            </a:r>
            <a:r>
              <a:rPr lang="en-US" sz="3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</a:t>
            </a:r>
            <a:r>
              <a:rPr lang="en-US" sz="3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(Almost) Anything!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 descr="qr code for https://app.sli.do/event/k62kDRPcZurGYpUnPYEr2i">
            <a:extLst>
              <a:ext uri="{FF2B5EF4-FFF2-40B4-BE49-F238E27FC236}">
                <a16:creationId xmlns:a16="http://schemas.microsoft.com/office/drawing/2014/main" id="{4A990E77-4FF5-43E2-8C9B-8EC6C4BCA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411" y="3481611"/>
            <a:ext cx="1890774" cy="1890774"/>
          </a:xfrm>
          <a:prstGeom prst="rect">
            <a:avLst/>
          </a:prstGeom>
        </p:spPr>
      </p:pic>
      <p:sp>
        <p:nvSpPr>
          <p:cNvPr id="7" name="Google Shape;172;p10">
            <a:extLst>
              <a:ext uri="{FF2B5EF4-FFF2-40B4-BE49-F238E27FC236}">
                <a16:creationId xmlns:a16="http://schemas.microsoft.com/office/drawing/2014/main" id="{09092DD6-81FD-07DF-ED07-40A2999A5476}"/>
              </a:ext>
            </a:extLst>
          </p:cNvPr>
          <p:cNvSpPr txBox="1"/>
          <p:nvPr/>
        </p:nvSpPr>
        <p:spPr>
          <a:xfrm>
            <a:off x="1837409" y="5506448"/>
            <a:ext cx="27517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sli.do</a:t>
            </a:r>
            <a:r>
              <a:rPr lang="en-US" sz="18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#cse121</a:t>
            </a:r>
            <a:endParaRPr dirty="0">
              <a:solidFill>
                <a:srgbClr val="7030A0"/>
              </a:solidFill>
            </a:endParaRPr>
          </a:p>
        </p:txBody>
      </p:sp>
      <p:pic>
        <p:nvPicPr>
          <p:cNvPr id="12" name="Picture 11" descr="Miya (half-asian woman with dark hair and glasses, wearing a sweater and vest) smiling with a fluffy tricolor corgi in front of a sunset on a beach">
            <a:extLst>
              <a:ext uri="{FF2B5EF4-FFF2-40B4-BE49-F238E27FC236}">
                <a16:creationId xmlns:a16="http://schemas.microsoft.com/office/drawing/2014/main" id="{479C7ACB-22BF-4BD6-B2B5-854030513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67773"/>
            <a:ext cx="5260198" cy="39451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43347-EBBD-B938-23FC-A38717E0E9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8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61FA-EEB3-422B-7DB0-3E80089AA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  <a:r>
              <a:rPr lang="en-US"/>
              <a:t>, Reminders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86EBE-4008-0E4A-A533-90A58C2BAA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05F0899-367C-392A-58AE-0A67F872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268596"/>
          </a:xfrm>
        </p:spPr>
        <p:txBody>
          <a:bodyPr>
            <a:normAutofit/>
          </a:bodyPr>
          <a:lstStyle/>
          <a:p>
            <a:r>
              <a:rPr lang="en-US" dirty="0"/>
              <a:t>R7 (and R-Extra) due </a:t>
            </a:r>
            <a:r>
              <a:rPr lang="en-US" b="1" u="sng" dirty="0"/>
              <a:t>Thursday</a:t>
            </a:r>
            <a:r>
              <a:rPr lang="en-US" b="1" dirty="0"/>
              <a:t>, March 19</a:t>
            </a:r>
            <a:r>
              <a:rPr lang="en-US" b="1" baseline="30000" dirty="0"/>
              <a:t>th</a:t>
            </a:r>
            <a:endParaRPr lang="en-US" b="1" dirty="0"/>
          </a:p>
          <a:p>
            <a:pPr lvl="1"/>
            <a:r>
              <a:rPr lang="en-US" dirty="0"/>
              <a:t>all assignments are eligible for resubmission!</a:t>
            </a:r>
          </a:p>
          <a:p>
            <a:r>
              <a:rPr lang="en-US" dirty="0"/>
              <a:t>Today is the </a:t>
            </a:r>
            <a:r>
              <a:rPr lang="en-US" u="sng" dirty="0"/>
              <a:t>last day</a:t>
            </a:r>
            <a:r>
              <a:rPr lang="en-US" dirty="0"/>
              <a:t> for IPL and instructor office hours</a:t>
            </a:r>
            <a:endParaRPr lang="en-US" b="1" dirty="0"/>
          </a:p>
          <a:p>
            <a:r>
              <a:rPr lang="en-US" dirty="0"/>
              <a:t>Final Exam: </a:t>
            </a:r>
            <a:r>
              <a:rPr lang="en-US" b="1" dirty="0"/>
              <a:t>Wednesday, March 18</a:t>
            </a:r>
            <a:r>
              <a:rPr lang="en-US" b="1" baseline="30000" dirty="0"/>
              <a:t>th</a:t>
            </a:r>
            <a:r>
              <a:rPr lang="en-US" b="1" dirty="0"/>
              <a:t> from 12:30 - 2:20pm</a:t>
            </a:r>
          </a:p>
          <a:p>
            <a:pPr lvl="1"/>
            <a:r>
              <a:rPr lang="en-US" dirty="0"/>
              <a:t>review the </a:t>
            </a:r>
            <a:r>
              <a:rPr lang="en-US" dirty="0">
                <a:hlinkClick r:id="rId3"/>
              </a:rPr>
              <a:t>Exam page of website</a:t>
            </a:r>
            <a:r>
              <a:rPr lang="en-US" dirty="0"/>
              <a:t> (with policies &amp; resources)</a:t>
            </a:r>
          </a:p>
          <a:p>
            <a:r>
              <a:rPr lang="en-US" dirty="0"/>
              <a:t>TA-led review session: </a:t>
            </a:r>
            <a:r>
              <a:rPr lang="en-US" b="1" dirty="0"/>
              <a:t>Monday, March 16</a:t>
            </a:r>
            <a:r>
              <a:rPr lang="en-US" b="1" baseline="30000" dirty="0"/>
              <a:t>th</a:t>
            </a:r>
            <a:r>
              <a:rPr lang="en-US" b="1" dirty="0"/>
              <a:t> from 4:30-7:00pm in CSE2 G20</a:t>
            </a:r>
          </a:p>
          <a:p>
            <a:r>
              <a:rPr lang="en-US" dirty="0"/>
              <a:t>Gumball &amp; friends visit on </a:t>
            </a:r>
            <a:r>
              <a:rPr lang="en-US" b="1" dirty="0"/>
              <a:t>Monday, March 16</a:t>
            </a:r>
            <a:r>
              <a:rPr lang="en-US" b="1" baseline="30000" dirty="0"/>
              <a:t>th</a:t>
            </a:r>
            <a:r>
              <a:rPr lang="en-US" b="1" dirty="0"/>
              <a:t> from 2:00pm-3:30pm </a:t>
            </a:r>
            <a:r>
              <a:rPr lang="en-US" dirty="0"/>
              <a:t>around Drumheller Fountain / Rainier Vista</a:t>
            </a:r>
          </a:p>
        </p:txBody>
      </p:sp>
    </p:spTree>
    <p:extLst>
      <p:ext uri="{BB962C8B-B14F-4D97-AF65-F5344CB8AC3E}">
        <p14:creationId xmlns:p14="http://schemas.microsoft.com/office/powerpoint/2010/main" val="344439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29F6A-CDA7-D618-1F02-CD6225B73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and Awards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ADB4E-1639-8F15-DA58-E055B9FD5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14300" indent="0">
              <a:buNone/>
            </a:pPr>
            <a:r>
              <a:rPr lang="en-US" dirty="0"/>
              <a:t>Please give us feedback! </a:t>
            </a:r>
          </a:p>
          <a:p>
            <a:r>
              <a:rPr lang="en-US" b="1" dirty="0"/>
              <a:t>Course Evaluations </a:t>
            </a:r>
            <a:r>
              <a:rPr lang="en-US" dirty="0"/>
              <a:t>are due </a:t>
            </a:r>
            <a:r>
              <a:rPr lang="en-US" b="1" dirty="0"/>
              <a:t>Sunday, March 15</a:t>
            </a:r>
            <a:r>
              <a:rPr lang="en-US" b="1" baseline="30000" dirty="0"/>
              <a:t>th</a:t>
            </a:r>
            <a:r>
              <a:rPr lang="en-US" b="1" dirty="0"/>
              <a:t> at 11:59 PM</a:t>
            </a:r>
          </a:p>
          <a:p>
            <a:pPr lvl="1"/>
            <a:r>
              <a:rPr lang="en-US" dirty="0">
                <a:hlinkClick r:id="rId2"/>
              </a:rPr>
              <a:t>Lecture A Eval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Lecture B Eval</a:t>
            </a:r>
            <a:endParaRPr lang="en-US" dirty="0"/>
          </a:p>
          <a:p>
            <a:r>
              <a:rPr lang="en-US" b="1" dirty="0">
                <a:hlinkClick r:id="rId4"/>
              </a:rPr>
              <a:t>TA Evaluations</a:t>
            </a:r>
            <a:r>
              <a:rPr lang="en-US" dirty="0"/>
              <a:t> are </a:t>
            </a:r>
            <a:r>
              <a:rPr lang="en-US" i="1" dirty="0"/>
              <a:t>also</a:t>
            </a:r>
            <a:r>
              <a:rPr lang="en-US" dirty="0"/>
              <a:t> due </a:t>
            </a:r>
            <a:r>
              <a:rPr lang="en-US" b="1" dirty="0"/>
              <a:t>Sunday, </a:t>
            </a:r>
            <a:r>
              <a:rPr lang="en-US" b="1"/>
              <a:t>March 15</a:t>
            </a:r>
            <a:r>
              <a:rPr lang="en-US" b="1" baseline="30000"/>
              <a:t>th</a:t>
            </a:r>
            <a:r>
              <a:rPr lang="en-US" b="1"/>
              <a:t> </a:t>
            </a:r>
            <a:r>
              <a:rPr lang="en-US" b="1" dirty="0"/>
              <a:t>at 11:59 PM</a:t>
            </a:r>
          </a:p>
          <a:p>
            <a:pPr marL="114300" indent="0">
              <a:buNone/>
            </a:pPr>
            <a:endParaRPr lang="en-US" dirty="0">
              <a:hlinkClick r:id="" action="ppaction://noaction"/>
            </a:endParaRPr>
          </a:p>
          <a:p>
            <a:pPr marL="114300" indent="0">
              <a:buNone/>
            </a:pPr>
            <a:r>
              <a:rPr lang="en-US" dirty="0">
                <a:hlinkClick r:id="rId5"/>
              </a:rPr>
              <a:t>Bob Bandes TA Award</a:t>
            </a:r>
            <a:r>
              <a:rPr lang="en-US" dirty="0"/>
              <a:t> nominations open! </a:t>
            </a:r>
          </a:p>
          <a:p>
            <a:pPr lvl="1"/>
            <a:r>
              <a:rPr lang="en-US" dirty="0"/>
              <a:t>thought your TA was goated? write them a nomination!</a:t>
            </a:r>
          </a:p>
          <a:p>
            <a:pPr lvl="1"/>
            <a:r>
              <a:rPr lang="en-US" dirty="0"/>
              <a:t>fun fact: some of our faculty won the award when </a:t>
            </a:r>
            <a:r>
              <a:rPr lang="en-US" i="1" dirty="0"/>
              <a:t>they</a:t>
            </a:r>
            <a:r>
              <a:rPr lang="en-US" dirty="0"/>
              <a:t> were TAs!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7B2BC-F08E-5884-37D9-BA82B187DC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23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You Made It!</a:t>
            </a:r>
            <a:endParaRPr/>
          </a:p>
        </p:txBody>
      </p:sp>
      <p:pic>
        <p:nvPicPr>
          <p:cNvPr id="92" name="Google Shape;92;p1" descr="rocky 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4525" y="1830800"/>
            <a:ext cx="2561499" cy="191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will smith wow GIF by IF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940" y="4355720"/>
            <a:ext cx="2672585" cy="14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ftw win 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4595" y="3749526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My Work Is Done Reaction GIF by SpongeBob SquarePa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2821" y="1618438"/>
            <a:ext cx="25812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that's all folks mic drop GIF by Kehla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600" y="4027719"/>
            <a:ext cx="2346125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Serena Williams Queen GIF by W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7871" y="862721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neil patrick harris success 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02422" y="4352044"/>
            <a:ext cx="2481036" cy="140178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You Made It!</a:t>
            </a:r>
            <a:endParaRPr/>
          </a:p>
        </p:txBody>
      </p:sp>
      <p:pic>
        <p:nvPicPr>
          <p:cNvPr id="2050" name="Picture 2" descr="fluffy tricolor corgi sleeping belly up against a wall">
            <a:extLst>
              <a:ext uri="{FF2B5EF4-FFF2-40B4-BE49-F238E27FC236}">
                <a16:creationId xmlns:a16="http://schemas.microsoft.com/office/drawing/2014/main" id="{C09785CF-DF1A-4441-A217-9FBADEC1A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28" y="223208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luffy tricolor corgi standing triumphantly on a big rock in a park">
            <a:extLst>
              <a:ext uri="{FF2B5EF4-FFF2-40B4-BE49-F238E27FC236}">
                <a16:creationId xmlns:a16="http://schemas.microsoft.com/office/drawing/2014/main" id="{DF15C059-9BA4-4E06-93AF-F38C58568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038" y="1946694"/>
            <a:ext cx="5333041" cy="39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4909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7A84C-0F69-ECD8-B94A-78975742F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Computer Science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B1247-049C-FE6A-E021-CDA228F39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i="1" dirty="0"/>
              <a:t>or “What can I do with what I learned?” – outside of just </a:t>
            </a:r>
            <a:r>
              <a:rPr lang="en-US" i="0" dirty="0">
                <a:solidFill>
                  <a:schemeClr val="dk1"/>
                </a:solidFill>
              </a:rPr>
              <a:t>“write code”:</a:t>
            </a:r>
            <a:endParaRPr lang="en-US" i="0" u="sng" dirty="0">
              <a:solidFill>
                <a:schemeClr val="dk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Help deaf &amp; hard-of-hearing people identify sounds</a:t>
            </a:r>
            <a:endParaRPr lang="en-US" u="sng" dirty="0">
              <a:solidFill>
                <a:schemeClr val="hlink"/>
              </a:solidFill>
            </a:endParaRPr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dirty="0"/>
              <a:t>Develop a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programming language that celebrates the world’s languages</a:t>
            </a:r>
            <a:endParaRPr lang="en-US" dirty="0"/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dirty="0"/>
              <a:t>Build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battery-free robots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put them on insects</a:t>
            </a:r>
            <a:r>
              <a:rPr lang="en-US" dirty="0"/>
              <a:t> (and... 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track murder hornets</a:t>
            </a:r>
            <a:r>
              <a:rPr lang="en-US" dirty="0"/>
              <a:t>?)</a:t>
            </a:r>
          </a:p>
          <a:p>
            <a:pPr marL="470535" indent="-457200">
              <a:buClr>
                <a:schemeClr val="dk1"/>
              </a:buClr>
              <a:buSzPts val="2600"/>
            </a:pPr>
            <a:r>
              <a:rPr lang="en-US" u="sng" dirty="0">
                <a:solidFill>
                  <a:srgbClr val="33006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Detect and prevent toxicity online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&amp;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u="sng" dirty="0">
                <a:solidFill>
                  <a:schemeClr val="hlink"/>
                </a:solidFill>
              </a:rPr>
              <a:t>r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ecognize disinformation</a:t>
            </a:r>
            <a:endParaRPr lang="en-US" u="sng" dirty="0">
              <a:solidFill>
                <a:schemeClr val="hlink"/>
              </a:solidFill>
              <a:hlinkClick r:id="" action="ppaction://noaction"/>
            </a:endParaRPr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chemeClr val="hlink"/>
                </a:solidFill>
                <a:hlinkClick r:id="" action="ppaction://noaction"/>
              </a:rPr>
              <a:t>Computational knitting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9"/>
              </a:rPr>
              <a:t>carpentry</a:t>
            </a:r>
            <a:endParaRPr lang="en-US" dirty="0"/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chemeClr val="hlink"/>
                </a:solidFill>
                <a:hlinkClick r:id="rId10"/>
              </a:rPr>
              <a:t>Create an interactive atlas of millions of refugee experiences</a:t>
            </a:r>
            <a:endParaRPr lang="en-US" dirty="0"/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chemeClr val="hlink"/>
                </a:solidFill>
                <a:hlinkClick r:id="rId11"/>
              </a:rPr>
              <a:t>Fix Olympic badminton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12"/>
              </a:rPr>
              <a:t>identify cheating in chess</a:t>
            </a:r>
            <a:endParaRPr lang="en-US" dirty="0"/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dirty="0"/>
              <a:t>and so much more!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BF660-E31C-7A0A-C8D3-C6E5D42F22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0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3F25D-1E1A-6A70-367B-1975B2220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including our assignments! (1/2)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1110D-2B5B-BAD9-0F4F-32669CF5F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Computational Biology &amp; Medicine (P2, P3)</a:t>
            </a:r>
          </a:p>
          <a:p>
            <a:pPr lvl="1"/>
            <a:r>
              <a:rPr lang="en-US" dirty="0"/>
              <a:t>in CSE: </a:t>
            </a:r>
            <a:r>
              <a:rPr lang="en-US" dirty="0">
                <a:hlinkClick r:id="rId2"/>
              </a:rPr>
              <a:t>Chris Thachuk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Linda Shapiro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Sara Mostafavi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Su-In Lee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Luis Ceze</a:t>
            </a:r>
            <a:endParaRPr lang="en-US" dirty="0"/>
          </a:p>
          <a:p>
            <a:r>
              <a:rPr lang="en-US" i="0" dirty="0"/>
              <a:t>Computational Art (C0, C1)</a:t>
            </a:r>
          </a:p>
          <a:p>
            <a:pPr lvl="1"/>
            <a:r>
              <a:rPr lang="en-US" dirty="0"/>
              <a:t>UW CSE has many unique intersections of CS + art!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hlinkClick r:id="rId7"/>
              </a:rPr>
              <a:t>Cultural-Centric Computational Embroidery</a:t>
            </a:r>
            <a:r>
              <a:rPr lang="en-US" dirty="0"/>
              <a:t>” (CSE + </a:t>
            </a:r>
            <a:r>
              <a:rPr lang="en-US" dirty="0" err="1"/>
              <a:t>iSchool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hlinkClick r:id="rId8"/>
              </a:rPr>
              <a:t>Computational Illusion Knitting</a:t>
            </a:r>
            <a:r>
              <a:rPr lang="en-US" dirty="0"/>
              <a:t>”, “</a:t>
            </a:r>
            <a:r>
              <a:rPr lang="en-US" dirty="0">
                <a:hlinkClick r:id="rId9"/>
              </a:rPr>
              <a:t>How to Knit Objects Weird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hlinkClick r:id="rId10"/>
              </a:rPr>
              <a:t>WasteBanned: Supporting zero waste fashion design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F6AE0-194C-DBEE-84A4-19EF0EA4C5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68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29C76-083E-0018-8711-CA9614A7D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1F58-3F2F-7B47-C4B4-ED9BC88CE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including our assignments! (2/2)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01DDF-411D-79E4-E53A-175D11E7B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i="0" dirty="0"/>
              <a:t>Games &amp; Graphics (C1, C3)</a:t>
            </a:r>
          </a:p>
          <a:p>
            <a:pPr lvl="1"/>
            <a:r>
              <a:rPr lang="en-US" dirty="0"/>
              <a:t>at UW: many </a:t>
            </a:r>
            <a:r>
              <a:rPr lang="en-US" dirty="0">
                <a:hlinkClick r:id="rId2"/>
              </a:rPr>
              <a:t>labs in CSE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iSchool’s GAMER group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fun fact: </a:t>
            </a:r>
            <a:r>
              <a:rPr lang="en-US" i="0" dirty="0">
                <a:hlinkClick r:id="rId4"/>
              </a:rPr>
              <a:t>Foldit</a:t>
            </a:r>
            <a:r>
              <a:rPr lang="en-US" b="1" i="0" dirty="0"/>
              <a:t> </a:t>
            </a:r>
            <a:r>
              <a:rPr lang="en-US" i="0" dirty="0"/>
              <a:t>is a crowd-sourced game for protein folding</a:t>
            </a:r>
          </a:p>
          <a:p>
            <a:pPr lvl="2"/>
            <a:r>
              <a:rPr lang="en-US" sz="2400" dirty="0"/>
              <a:t>David Baker shared last year’s Nobel Prize in Chemistry, in part for this!!</a:t>
            </a:r>
          </a:p>
          <a:p>
            <a:r>
              <a:rPr lang="en-US" i="0" dirty="0"/>
              <a:t>Social Computing (P1)</a:t>
            </a:r>
          </a:p>
          <a:p>
            <a:pPr lvl="1"/>
            <a:r>
              <a:rPr lang="en-US" dirty="0"/>
              <a:t>at UW:</a:t>
            </a:r>
            <a:r>
              <a:rPr lang="en-US" i="0" dirty="0"/>
              <a:t> </a:t>
            </a:r>
            <a:r>
              <a:rPr lang="en-US" i="0" dirty="0">
                <a:hlinkClick r:id="rId5"/>
              </a:rPr>
              <a:t>Amy Zhang</a:t>
            </a:r>
            <a:r>
              <a:rPr lang="en-US" i="0" dirty="0"/>
              <a:t>’s </a:t>
            </a:r>
            <a:r>
              <a:rPr lang="en-US" i="0" dirty="0">
                <a:hlinkClick r:id="rId6"/>
              </a:rPr>
              <a:t>Social Futures Lab</a:t>
            </a:r>
            <a:r>
              <a:rPr lang="en-US" i="0" dirty="0"/>
              <a:t> + </a:t>
            </a:r>
            <a:r>
              <a:rPr lang="en-US" i="0" u="sng" dirty="0"/>
              <a:t>so much</a:t>
            </a:r>
            <a:r>
              <a:rPr lang="en-US" i="0" dirty="0"/>
              <a:t> of </a:t>
            </a:r>
            <a:r>
              <a:rPr lang="en-US" i="0" dirty="0" err="1"/>
              <a:t>iSchool</a:t>
            </a:r>
            <a:endParaRPr lang="en-US" dirty="0"/>
          </a:p>
          <a:p>
            <a:r>
              <a:rPr lang="en-US" i="0" dirty="0"/>
              <a:t>Computer Security (C2)</a:t>
            </a:r>
          </a:p>
          <a:p>
            <a:pPr lvl="1"/>
            <a:r>
              <a:rPr lang="en-US" dirty="0"/>
              <a:t>in CSE: </a:t>
            </a:r>
            <a:r>
              <a:rPr lang="en-US" dirty="0">
                <a:hlinkClick r:id="rId7"/>
              </a:rPr>
              <a:t>Franzi Roesner</a:t>
            </a:r>
            <a:r>
              <a:rPr lang="en-US" dirty="0"/>
              <a:t>, </a:t>
            </a:r>
            <a:r>
              <a:rPr lang="en-US" dirty="0">
                <a:hlinkClick r:id="rId8"/>
              </a:rPr>
              <a:t>David Kohlbrenner</a:t>
            </a:r>
            <a:r>
              <a:rPr lang="en-US" dirty="0"/>
              <a:t>, </a:t>
            </a:r>
            <a:r>
              <a:rPr lang="en-US" dirty="0">
                <a:hlinkClick r:id="rId9"/>
              </a:rPr>
              <a:t>Nirvan Tyagi</a:t>
            </a:r>
            <a:endParaRPr lang="en-US" i="0" dirty="0"/>
          </a:p>
          <a:p>
            <a:r>
              <a:rPr lang="en-US" i="0" dirty="0"/>
              <a:t>and many side quests (in lecture, section, PCM): accessibility </a:t>
            </a:r>
            <a:br>
              <a:rPr lang="en-US" i="0" dirty="0"/>
            </a:br>
            <a:r>
              <a:rPr lang="en-US" i="0" dirty="0"/>
              <a:t>(e.g. </a:t>
            </a:r>
            <a:r>
              <a:rPr lang="en-US" i="0" dirty="0">
                <a:hlinkClick r:id="rId10"/>
              </a:rPr>
              <a:t>UW CREATE</a:t>
            </a:r>
            <a:r>
              <a:rPr lang="en-US" i="0" dirty="0"/>
              <a:t>), weather forecasting, chatbots, and </a:t>
            </a:r>
            <a:r>
              <a:rPr lang="en-US" i="0" u="sng" dirty="0"/>
              <a:t>lots</a:t>
            </a:r>
            <a:r>
              <a:rPr lang="en-US" i="0" dirty="0"/>
              <a:t> of math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3D0BB-46C4-1B10-FC99-8F98D6077B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6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B3A1E-C90A-7A45-1AB8-686B700E9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Courses </a:t>
            </a:r>
          </a:p>
        </p:txBody>
      </p:sp>
      <p:sp>
        <p:nvSpPr>
          <p:cNvPr id="10" name="Google Shape;110;p5">
            <a:extLst>
              <a:ext uri="{FF2B5EF4-FFF2-40B4-BE49-F238E27FC236}">
                <a16:creationId xmlns:a16="http://schemas.microsoft.com/office/drawing/2014/main" id="{8131BC1B-C4F9-C81C-2FC0-DBD125923EBC}"/>
              </a:ext>
            </a:extLst>
          </p:cNvPr>
          <p:cNvSpPr txBox="1"/>
          <p:nvPr/>
        </p:nvSpPr>
        <p:spPr>
          <a:xfrm>
            <a:off x="838201" y="1174807"/>
            <a:ext cx="56167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“What can I do next?”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14;p5">
            <a:extLst>
              <a:ext uri="{FF2B5EF4-FFF2-40B4-BE49-F238E27FC236}">
                <a16:creationId xmlns:a16="http://schemas.microsoft.com/office/drawing/2014/main" id="{E2558EFF-C474-BB49-9165-835A475B4599}"/>
              </a:ext>
            </a:extLst>
          </p:cNvPr>
          <p:cNvSpPr txBox="1"/>
          <p:nvPr/>
        </p:nvSpPr>
        <p:spPr>
          <a:xfrm>
            <a:off x="7104662" y="626774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12X!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" name="Google Shape;111;p5">
            <a:extLst>
              <a:ext uri="{FF2B5EF4-FFF2-40B4-BE49-F238E27FC236}">
                <a16:creationId xmlns:a16="http://schemas.microsoft.com/office/drawing/2014/main" id="{E5DFA701-9FF1-D4A1-3EE9-D7DC970A72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7156425"/>
              </p:ext>
            </p:extLst>
          </p:nvPr>
        </p:nvGraphicFramePr>
        <p:xfrm>
          <a:off x="7104661" y="1134913"/>
          <a:ext cx="4884568" cy="1183650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909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5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  <a:endParaRPr sz="1800" b="1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Overview</a:t>
                      </a:r>
                      <a:endParaRPr sz="1800" b="1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2"/>
                        </a:rPr>
                        <a:t>CSE 122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Data structures, object-oriented programming</a:t>
                      </a:r>
                      <a:endParaRPr sz="16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CSE 123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More OOP, recursion</a:t>
                      </a:r>
                      <a:endParaRPr sz="16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Google Shape;106;p5">
            <a:extLst>
              <a:ext uri="{FF2B5EF4-FFF2-40B4-BE49-F238E27FC236}">
                <a16:creationId xmlns:a16="http://schemas.microsoft.com/office/drawing/2014/main" id="{D21940F4-BA1E-2DA5-18E9-28B3AFF43E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663" y="2437733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b="1" dirty="0"/>
              <a:t>Majors</a:t>
            </a:r>
            <a:endParaRPr b="1" dirty="0"/>
          </a:p>
        </p:txBody>
      </p:sp>
      <p:graphicFrame>
        <p:nvGraphicFramePr>
          <p:cNvPr id="7" name="Google Shape;107;p5">
            <a:extLst>
              <a:ext uri="{FF2B5EF4-FFF2-40B4-BE49-F238E27FC236}">
                <a16:creationId xmlns:a16="http://schemas.microsoft.com/office/drawing/2014/main" id="{848090E3-52A7-4751-5D19-B35C90BF6E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8675859"/>
              </p:ext>
            </p:extLst>
          </p:nvPr>
        </p:nvGraphicFramePr>
        <p:xfrm>
          <a:off x="7104662" y="2917924"/>
          <a:ext cx="4884568" cy="3007390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1232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2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  <a:endParaRPr sz="1800" b="1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Overview</a:t>
                      </a:r>
                      <a:endParaRPr sz="1800" b="1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CSE 311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Mathematical foundations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CSE 331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Software design/implementation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CSE 340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Interaction programming (mobile apps)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CSE 341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Programming languages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CSE 351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Hardware / Software Interface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CSE 480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Social impacts of computing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2991566596"/>
                  </a:ext>
                </a:extLst>
              </a:tr>
            </a:tbl>
          </a:graphicData>
        </a:graphic>
      </p:graphicFrame>
      <p:sp>
        <p:nvSpPr>
          <p:cNvPr id="12" name="Google Shape;113;p5">
            <a:extLst>
              <a:ext uri="{FF2B5EF4-FFF2-40B4-BE49-F238E27FC236}">
                <a16:creationId xmlns:a16="http://schemas.microsoft.com/office/drawing/2014/main" id="{1A8C1BD2-C013-932D-6C11-1296105C3CDB}"/>
              </a:ext>
            </a:extLst>
          </p:cNvPr>
          <p:cNvSpPr txBox="1"/>
          <p:nvPr/>
        </p:nvSpPr>
        <p:spPr>
          <a:xfrm>
            <a:off x="7104661" y="5989484"/>
            <a:ext cx="488456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Related majors: Informatics, ACMS, HCDE, ECE, …</a:t>
            </a:r>
            <a:endParaRPr dirty="0"/>
          </a:p>
        </p:txBody>
      </p:sp>
      <p:sp>
        <p:nvSpPr>
          <p:cNvPr id="8" name="Google Shape;108;p5">
            <a:extLst>
              <a:ext uri="{FF2B5EF4-FFF2-40B4-BE49-F238E27FC236}">
                <a16:creationId xmlns:a16="http://schemas.microsoft.com/office/drawing/2014/main" id="{DCE71AC5-1365-2C7E-8357-987986CCBEEA}"/>
              </a:ext>
            </a:extLst>
          </p:cNvPr>
          <p:cNvSpPr txBox="1">
            <a:spLocks/>
          </p:cNvSpPr>
          <p:nvPr/>
        </p:nvSpPr>
        <p:spPr>
          <a:xfrm>
            <a:off x="838200" y="1655225"/>
            <a:ext cx="4788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2200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Non-majors</a:t>
            </a:r>
          </a:p>
        </p:txBody>
      </p:sp>
      <p:graphicFrame>
        <p:nvGraphicFramePr>
          <p:cNvPr id="5" name="Google Shape;104;p5">
            <a:extLst>
              <a:ext uri="{FF2B5EF4-FFF2-40B4-BE49-F238E27FC236}">
                <a16:creationId xmlns:a16="http://schemas.microsoft.com/office/drawing/2014/main" id="{45A41009-FE93-1D53-4544-07294DE8C4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7244028"/>
              </p:ext>
            </p:extLst>
          </p:nvPr>
        </p:nvGraphicFramePr>
        <p:xfrm>
          <a:off x="838200" y="2073682"/>
          <a:ext cx="5874075" cy="4191040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120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7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  <a:endParaRPr sz="1800" b="1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Overview</a:t>
                      </a:r>
                      <a:endParaRPr sz="1800" b="1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CSE 154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 to web programming (several languages)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CSE 160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 programming, data analysis (Python)</a:t>
                      </a:r>
                      <a:endParaRPr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CSE 163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Intermediate programming, data analysis (Python)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/>
                        </a:rPr>
                        <a:t>CSE 180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Introduction to data science (Python)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/>
                        </a:rPr>
                        <a:t>CSE 373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 structures and algorithms (in Java)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5"/>
                        </a:rPr>
                        <a:t>CSE 374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Low-level programming and tools (C/C++)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6"/>
                        </a:rPr>
                        <a:t>CSE 412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 to Data Visualization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7"/>
                        </a:rPr>
                        <a:t>CSE 416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Intro. to Machine Learning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18"/>
                        </a:rPr>
                        <a:t>CSE 493E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Accessibility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3692916028"/>
                  </a:ext>
                </a:extLst>
              </a:tr>
            </a:tbl>
          </a:graphicData>
        </a:graphic>
      </p:graphicFrame>
      <p:sp>
        <p:nvSpPr>
          <p:cNvPr id="9" name="Google Shape;109;p5">
            <a:extLst>
              <a:ext uri="{FF2B5EF4-FFF2-40B4-BE49-F238E27FC236}">
                <a16:creationId xmlns:a16="http://schemas.microsoft.com/office/drawing/2014/main" id="{62046D31-E074-517A-B535-A42DF6465E06}"/>
              </a:ext>
            </a:extLst>
          </p:cNvPr>
          <p:cNvSpPr txBox="1"/>
          <p:nvPr/>
        </p:nvSpPr>
        <p:spPr>
          <a:xfrm>
            <a:off x="838200" y="6406343"/>
            <a:ext cx="10512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See: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https://www.cs.washington.edu/academics/ugrad/current-students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https://www.cs.washington.edu/academics/ugrad/nonmajor-options/nonmajor-courses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C12D6-0440-705B-3BAD-5793B410CB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20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build="p"/>
      <p:bldP spid="12" grpId="0"/>
      <p:bldP spid="8" grpId="0" build="p"/>
      <p:bldP spid="9" grpId="0"/>
    </p:bldLst>
  </p:timing>
</p:sld>
</file>

<file path=ppt/theme/theme1.xml><?xml version="1.0" encoding="utf-8"?>
<a:theme xmlns:a="http://schemas.openxmlformats.org/drawingml/2006/main" name="2_CSE 12X (adopted from CSE 373)">
  <a:themeElements>
    <a:clrScheme name="Custom 1">
      <a:dk1>
        <a:srgbClr val="222222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2699A9"/>
      </a:hlink>
      <a:folHlink>
        <a:srgbClr val="269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16373</TotalTime>
  <Words>920</Words>
  <Application>Microsoft Office PowerPoint</Application>
  <PresentationFormat>Widescreen</PresentationFormat>
  <Paragraphs>168</Paragraphs>
  <Slides>13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Montserrat SemiBold</vt:lpstr>
      <vt:lpstr>Arial</vt:lpstr>
      <vt:lpstr>Montserrat ExtraBold</vt:lpstr>
      <vt:lpstr>Montserrat</vt:lpstr>
      <vt:lpstr>2_CSE 12X (adopted from CSE 373)</vt:lpstr>
      <vt:lpstr>Victory Lap!</vt:lpstr>
      <vt:lpstr>Announcements, Reminders</vt:lpstr>
      <vt:lpstr>Evaluations and Awards</vt:lpstr>
      <vt:lpstr>You Made It!</vt:lpstr>
      <vt:lpstr>You Made It!</vt:lpstr>
      <vt:lpstr>Applications of Computer Science</vt:lpstr>
      <vt:lpstr>… including our assignments! (1/2)</vt:lpstr>
      <vt:lpstr>… including our assignments! (2/2)</vt:lpstr>
      <vt:lpstr>Future Courses </vt:lpstr>
      <vt:lpstr>Generalizing beyond Computer Science</vt:lpstr>
      <vt:lpstr>Frequently Asked Questions</vt:lpstr>
      <vt:lpstr>Thank your fabulous TAs!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cp:lastModifiedBy>mnats</cp:lastModifiedBy>
  <cp:revision>598</cp:revision>
  <dcterms:modified xsi:type="dcterms:W3CDTF">2026-03-13T21:17:50Z</dcterms:modified>
</cp:coreProperties>
</file>