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494" r:id="rId2"/>
    <p:sldId id="356" r:id="rId3"/>
    <p:sldId id="495" r:id="rId4"/>
    <p:sldId id="503" r:id="rId5"/>
    <p:sldId id="496" r:id="rId6"/>
    <p:sldId id="480" r:id="rId7"/>
    <p:sldId id="487" r:id="rId8"/>
    <p:sldId id="507" r:id="rId9"/>
    <p:sldId id="509" r:id="rId10"/>
    <p:sldId id="498" r:id="rId11"/>
    <p:sldId id="499" r:id="rId12"/>
    <p:sldId id="506" r:id="rId13"/>
    <p:sldId id="510" r:id="rId14"/>
    <p:sldId id="500" r:id="rId15"/>
    <p:sldId id="501" r:id="rId16"/>
    <p:sldId id="502" r:id="rId17"/>
    <p:sldId id="504" r:id="rId18"/>
    <p:sldId id="483" r:id="rId19"/>
    <p:sldId id="482" r:id="rId20"/>
    <p:sldId id="505" r:id="rId21"/>
    <p:sldId id="508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ExtraBold" panose="00000900000000000000" pitchFamily="2" charset="77"/>
      <p:bold r:id="rId33"/>
      <p:italic r:id="rId34"/>
      <p:boldItalic r:id="rId35"/>
    </p:embeddedFont>
    <p:embeddedFont>
      <p:font typeface="Montserrat SemiBold" panose="00000700000000000000" pitchFamily="2" charset="77"/>
      <p:regular r:id="rId36"/>
      <p:bold r:id="rId37"/>
      <p:italic r:id="rId38"/>
      <p:boldItalic r:id="rId39"/>
    </p:embeddedFont>
    <p:embeddedFont>
      <p:font typeface="Source Code Pro" panose="020B0509030403020204" pitchFamily="49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7"/>
    <p:restoredTop sz="95031"/>
  </p:normalViewPr>
  <p:slideViewPr>
    <p:cSldViewPr snapToGrid="0">
      <p:cViewPr varScale="1">
        <p:scale>
          <a:sx n="97" d="100"/>
          <a:sy n="97" d="100"/>
        </p:scale>
        <p:origin x="232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2/18/26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D9051-BB3D-08B9-AD91-2963412B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662E0-80CB-9A07-A157-B65AE857C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7B04C-998D-C19B-2327-EFF7CA59C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FC8A-4B64-70EA-3479-9AAA70F3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8E58A-B273-4D67-23AE-A2900AE74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6BDD3-86D8-E830-DE95-7B62AFCF0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841D-6B9D-DBB4-6F65-E10E046DD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64313-96C2-49EE-E8CE-DCEB8A362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E1E1E-BAF9-A044-58B1-BCA3BC61E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2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8FBE-ECEF-1BD8-1E03-A4D189B2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D42BD-8438-922F-F29E-AB1D832FD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A8DCD-D365-B2B6-06F2-F937F4DA6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5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8A30546-DC4D-97A4-1F01-A93B14626CD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2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23316" y="-947566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E7AF83F-3D71-83EF-F962-AA62CADDE68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QR code to ask questions in class; visit sli.do and use code #cse121">
            <a:extLst>
              <a:ext uri="{FF2B5EF4-FFF2-40B4-BE49-F238E27FC236}">
                <a16:creationId xmlns:a16="http://schemas.microsoft.com/office/drawing/2014/main" id="{7DB04AB9-BFA3-679F-C609-8763D6DB7A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6761" y="231049"/>
            <a:ext cx="728668" cy="7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6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65186" y="-856180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C039081-3BA6-F116-F98E-9BA49E36692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QR code to ask questions in class; visit sli.do and use code #cse121">
            <a:extLst>
              <a:ext uri="{FF2B5EF4-FFF2-40B4-BE49-F238E27FC236}">
                <a16:creationId xmlns:a16="http://schemas.microsoft.com/office/drawing/2014/main" id="{F26A1332-964F-FC99-DF59-7C654D7E52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6761" y="231049"/>
            <a:ext cx="728668" cy="7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3B2BB4F-F9F6-7B66-B805-62039FCD28E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C0CA598-DB0E-4F22-E9D3-410F684664B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667DE9E-B2E6-875D-0F18-6467016FE2A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79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0025/discussion/76687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29">
            <a:extLst>
              <a:ext uri="{FF2B5EF4-FFF2-40B4-BE49-F238E27FC236}">
                <a16:creationId xmlns:a16="http://schemas.microsoft.com/office/drawing/2014/main" id="{58195FD4-43A1-1492-343A-C3CD5381620A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3881B0AE-C5C6-8B32-6138-45C869F96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443" y="3084513"/>
            <a:ext cx="6211888" cy="1618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Putting It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Montserrat SemiBold"/>
                <a:ea typeface="Calibri"/>
                <a:cs typeface="Calibri"/>
                <a:sym typeface="Montserrat SemiBold"/>
              </a:rPr>
              <a:t>All Together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>
            <a:extLst>
              <a:ext uri="{FF2B5EF4-FFF2-40B4-BE49-F238E27FC236}">
                <a16:creationId xmlns:a16="http://schemas.microsoft.com/office/drawing/2014/main" id="{5E9E53F7-0E08-F4F9-1416-76DA1D48466A}"/>
              </a:ext>
            </a:extLst>
          </p:cNvPr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2;p1">
            <a:extLst>
              <a:ext uri="{FF2B5EF4-FFF2-40B4-BE49-F238E27FC236}">
                <a16:creationId xmlns:a16="http://schemas.microsoft.com/office/drawing/2014/main" id="{3024248E-6A42-1B00-F152-6F2BAE5CF9A0}"/>
              </a:ext>
            </a:extLst>
          </p:cNvPr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0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was the best part of your long weekend?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CAD7D95B-FB34-FE9B-76E8-D0EE41E1F3B4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50B1B9EF-9C74-33F3-54FF-B5D42FC0D51D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1436FFBD-ED1A-2A48-386C-86E6631559D3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b="1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(feat. Matt Wang)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6B2C76E0-D036-8BD2-D5E7-A4BCDF8D836F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56E3A-CA89-B536-F8CC-C38718EDE9E5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 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16" name="Picture 15" descr="QR code to ask questions in class; visit sli.do and use code #cse121">
            <a:extLst>
              <a:ext uri="{FF2B5EF4-FFF2-40B4-BE49-F238E27FC236}">
                <a16:creationId xmlns:a16="http://schemas.microsoft.com/office/drawing/2014/main" id="{31F922A2-1ED4-B6E9-948E-160E9B2F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880" y="5545474"/>
            <a:ext cx="1118284" cy="11182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D910E-4BA1-A147-ACC4-12BCBEF7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DF52881-A4DA-15DD-9700-F6B15ECE2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Control Structures (Think)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73422-AD12-A49C-F43C-0B5E837B0CD2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control structures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42686-6ACC-8D85-CCDF-73BF8942A7F0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07868-9C2A-C8C8-5865-A413E8994D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7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88832-F8F5-2B1A-1D40-CB039A7B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91EB85B-B431-5115-1A33-C5FB0E0E4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Control Structures (Pair)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DF4F4-5238-5266-03AF-A92FFD8CA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AFD30-9324-09CF-EBF9-CB4630789353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control structures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EFE44-6D20-509C-F232-8FA2056AB6A7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statements</a:t>
            </a:r>
          </a:p>
        </p:txBody>
      </p:sp>
    </p:spTree>
    <p:extLst>
      <p:ext uri="{BB962C8B-B14F-4D97-AF65-F5344CB8AC3E}">
        <p14:creationId xmlns:p14="http://schemas.microsoft.com/office/powerpoint/2010/main" val="158302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ED9E4-AEB7-0B6C-5463-8C42B50A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Loops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387E0-CD28-6FDA-0EA8-F6DD7F35C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9EEF3-821D-7518-77DA-019540CC9482}"/>
              </a:ext>
            </a:extLst>
          </p:cNvPr>
          <p:cNvSpPr txBox="1"/>
          <p:nvPr/>
        </p:nvSpPr>
        <p:spPr>
          <a:xfrm>
            <a:off x="838199" y="1219200"/>
            <a:ext cx="736190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Welcome to 121 Wrapped!</a:t>
            </a:r>
          </a:p>
          <a:p>
            <a:endParaRPr lang="en-US" sz="1600" b="0" i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Laufey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Your 121 Wrapped is here!!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 listened to 2022 minutes total this year.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Your top artist: Laufey with 2000 minutes.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You're a Laufey superfan!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0AC3C8D-7340-5822-265C-460275E9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659835"/>
            <a:ext cx="516835" cy="2842591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992E7-4669-6E0A-B6EB-92A9C269EA59}"/>
              </a:ext>
            </a:extLst>
          </p:cNvPr>
          <p:cNvSpPr txBox="1"/>
          <p:nvPr/>
        </p:nvSpPr>
        <p:spPr>
          <a:xfrm>
            <a:off x="6612835" y="2305877"/>
            <a:ext cx="49536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Repeatedly entering an artist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(and minutes) in a loop…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Q: do we know how many times we’ll loop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 start?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No!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“Indefinite Loop”, while loop!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one iteration, are we doing any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additional repeated actions?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No!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 nesting!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But also: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Yes – we ask them the number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of minutes repeatedly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until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it’s nonnegative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6525-7E14-EB42-3B92-28ABA78F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2BE40-95D5-FECA-1ECF-127F1A79E2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65ACE-9E98-837F-2DEE-448149EE7734}"/>
              </a:ext>
            </a:extLst>
          </p:cNvPr>
          <p:cNvSpPr txBox="1"/>
          <p:nvPr/>
        </p:nvSpPr>
        <p:spPr>
          <a:xfrm>
            <a:off x="838199" y="1384677"/>
            <a:ext cx="643724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[from spec]…</a:t>
            </a:r>
          </a:p>
          <a:p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fanType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should be a different string depending on how many minutes they've listened to that artist: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under 60 minutes, say that they are a "budding fan"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60-300 minutes, say that they are a "supporter"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301-999 minutes, say that they are a "stan"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at least 1000 minutes, say that they are a "superfan"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81CEE-6EE2-E0B4-89F8-AA84121D91AC}"/>
              </a:ext>
            </a:extLst>
          </p:cNvPr>
          <p:cNvSpPr txBox="1"/>
          <p:nvPr/>
        </p:nvSpPr>
        <p:spPr>
          <a:xfrm>
            <a:off x="8170187" y="3429000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if statements are right there!!</a:t>
            </a:r>
          </a:p>
        </p:txBody>
      </p:sp>
    </p:spTree>
    <p:extLst>
      <p:ext uri="{BB962C8B-B14F-4D97-AF65-F5344CB8AC3E}">
        <p14:creationId xmlns:p14="http://schemas.microsoft.com/office/powerpoint/2010/main" val="34556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A2956-0E88-C8CE-07D6-6C6F5C5C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C9DE76A-C418-53D0-8FD5-57A43AF1D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common patterns (Think)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DF63D-662A-3649-0EAA-63BB86150B44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common patterns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816B6-7CF0-7AD2-0995-C40777FBCB77}"/>
              </a:ext>
            </a:extLst>
          </p:cNvPr>
          <p:cNvSpPr txBox="1"/>
          <p:nvPr/>
        </p:nvSpPr>
        <p:spPr>
          <a:xfrm>
            <a:off x="284602" y="2866316"/>
            <a:ext cx="4501594" cy="211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iteration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cumulative sum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fencepost pattern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A33BB-C590-E280-38D4-D6CFECF5EE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FAF96-90EB-D2B9-A809-F596B42F2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966B5E-118F-B7EE-28B1-5D96A521F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common patterns (Pair)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F6AA3-CB20-B448-737A-0A9BD68C0D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1A782-50D7-2E0D-3886-01367B2E9F64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control structures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045FB-E2CE-5648-7FCD-66378B42DAA4}"/>
              </a:ext>
            </a:extLst>
          </p:cNvPr>
          <p:cNvSpPr txBox="1"/>
          <p:nvPr/>
        </p:nvSpPr>
        <p:spPr>
          <a:xfrm>
            <a:off x="284602" y="2866316"/>
            <a:ext cx="4501594" cy="211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iteration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cumulative sum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fencepost pattern</a:t>
            </a:r>
          </a:p>
        </p:txBody>
      </p:sp>
    </p:spTree>
    <p:extLst>
      <p:ext uri="{BB962C8B-B14F-4D97-AF65-F5344CB8AC3E}">
        <p14:creationId xmlns:p14="http://schemas.microsoft.com/office/powerpoint/2010/main" val="246023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9E6D8-0BB4-BFB6-2F82-ABF48F39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Sum in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F067A-6C20-C443-3839-1B266BFD3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6C8E3-D7D4-F536-3DB3-7A2BE950E979}"/>
              </a:ext>
            </a:extLst>
          </p:cNvPr>
          <p:cNvSpPr txBox="1"/>
          <p:nvPr/>
        </p:nvSpPr>
        <p:spPr>
          <a:xfrm>
            <a:off x="838200" y="1358943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Welcome to 121 Wrapped!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77078-FFDE-4FC9-EE98-9DF05FE3340E}"/>
              </a:ext>
            </a:extLst>
          </p:cNvPr>
          <p:cNvSpPr txBox="1"/>
          <p:nvPr/>
        </p:nvSpPr>
        <p:spPr>
          <a:xfrm>
            <a:off x="8118764" y="1344326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7EE73-FB84-FCD8-E8D5-41A9ABFE3D97}"/>
              </a:ext>
            </a:extLst>
          </p:cNvPr>
          <p:cNvSpPr txBox="1"/>
          <p:nvPr/>
        </p:nvSpPr>
        <p:spPr>
          <a:xfrm>
            <a:off x="838200" y="1840871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21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A074B-CF52-1F52-299C-3C7785A4E099}"/>
              </a:ext>
            </a:extLst>
          </p:cNvPr>
          <p:cNvSpPr txBox="1"/>
          <p:nvPr/>
        </p:nvSpPr>
        <p:spPr>
          <a:xfrm>
            <a:off x="8118764" y="1963981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0 + 21 =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95206-C51A-78F7-43EE-8343AA2AF886}"/>
              </a:ext>
            </a:extLst>
          </p:cNvPr>
          <p:cNvSpPr txBox="1"/>
          <p:nvPr/>
        </p:nvSpPr>
        <p:spPr>
          <a:xfrm>
            <a:off x="838200" y="2621176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Laufey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2000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34489-3B21-820B-502E-52720FC05E33}"/>
              </a:ext>
            </a:extLst>
          </p:cNvPr>
          <p:cNvSpPr txBox="1"/>
          <p:nvPr/>
        </p:nvSpPr>
        <p:spPr>
          <a:xfrm>
            <a:off x="8118764" y="2734329"/>
            <a:ext cx="349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21 + 2000 = 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4B4B5-A090-204B-689D-96DC6725D8FE}"/>
              </a:ext>
            </a:extLst>
          </p:cNvPr>
          <p:cNvSpPr txBox="1"/>
          <p:nvPr/>
        </p:nvSpPr>
        <p:spPr>
          <a:xfrm>
            <a:off x="838200" y="3401481"/>
            <a:ext cx="7280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1800" u="sng" dirty="0">
              <a:latin typeface="Source Code Pro" panose="020B0509030403020204" pitchFamily="49" charset="0"/>
            </a:endParaRP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-5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41152-085A-AC49-44BA-97E0201FF68C}"/>
              </a:ext>
            </a:extLst>
          </p:cNvPr>
          <p:cNvSpPr txBox="1"/>
          <p:nvPr/>
        </p:nvSpPr>
        <p:spPr>
          <a:xfrm>
            <a:off x="8118764" y="3619518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2021 + 5 = 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DFD77-24B7-58FD-5EFE-76D597DBDB67}"/>
              </a:ext>
            </a:extLst>
          </p:cNvPr>
          <p:cNvSpPr txBox="1"/>
          <p:nvPr/>
        </p:nvSpPr>
        <p:spPr>
          <a:xfrm>
            <a:off x="838200" y="4416964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end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32B5C-DD33-FCFA-5391-AC1E2271661E}"/>
              </a:ext>
            </a:extLst>
          </p:cNvPr>
          <p:cNvSpPr txBox="1"/>
          <p:nvPr/>
        </p:nvSpPr>
        <p:spPr>
          <a:xfrm>
            <a:off x="8118764" y="4356563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881FF-EBA6-1090-939A-1A935EB766EB}"/>
              </a:ext>
            </a:extLst>
          </p:cNvPr>
          <p:cNvSpPr txBox="1"/>
          <p:nvPr/>
        </p:nvSpPr>
        <p:spPr>
          <a:xfrm>
            <a:off x="838200" y="4938171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Your 121 Wrapped is here!!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 listened to 2026 minutes total this year.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Your top artist: Laufey with 2000 minutes.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You're a Laufey superfan!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8F686-F650-A731-FD5F-0C4D993B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27818" y="1519719"/>
            <a:ext cx="0" cy="459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6" grpId="0"/>
      <p:bldP spid="10" grpId="0"/>
      <p:bldP spid="15" grpId="0"/>
      <p:bldP spid="11" grpId="0"/>
      <p:bldP spid="18" grpId="0"/>
      <p:bldP spid="12" grpId="0"/>
      <p:bldP spid="19" grpId="0"/>
      <p:bldP spid="1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5E393-8A98-D45A-228E-59BBF0BE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9E0A4-0BFF-B9AA-967F-5D515008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</a:t>
            </a:r>
            <a:r>
              <a:rPr lang="en-US" i="1" dirty="0"/>
              <a:t>Max</a:t>
            </a:r>
            <a:r>
              <a:rPr lang="en-US" dirty="0"/>
              <a:t> in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EF07B-DE31-F999-CA1E-51A1BA01C4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139B5B-4561-5B33-E0AE-9052CBB19D30}"/>
              </a:ext>
            </a:extLst>
          </p:cNvPr>
          <p:cNvSpPr txBox="1"/>
          <p:nvPr/>
        </p:nvSpPr>
        <p:spPr>
          <a:xfrm>
            <a:off x="838200" y="1358943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Welcome to 121 Wrapped!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152A7-4207-A08E-7688-771298DB0A4B}"/>
              </a:ext>
            </a:extLst>
          </p:cNvPr>
          <p:cNvSpPr txBox="1"/>
          <p:nvPr/>
        </p:nvSpPr>
        <p:spPr>
          <a:xfrm>
            <a:off x="8118764" y="1344326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90C0A-D0A9-D4F9-27F4-125CBE3B9B4F}"/>
              </a:ext>
            </a:extLst>
          </p:cNvPr>
          <p:cNvSpPr txBox="1"/>
          <p:nvPr/>
        </p:nvSpPr>
        <p:spPr>
          <a:xfrm>
            <a:off x="838200" y="1840871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21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0BD9C-2B4E-C706-5068-D89CC76F62D0}"/>
              </a:ext>
            </a:extLst>
          </p:cNvPr>
          <p:cNvSpPr txBox="1"/>
          <p:nvPr/>
        </p:nvSpPr>
        <p:spPr>
          <a:xfrm>
            <a:off x="8118764" y="1963981"/>
            <a:ext cx="326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max(0, 21) =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8B2AA0-D5DF-951A-88B6-8933BD0FACDC}"/>
              </a:ext>
            </a:extLst>
          </p:cNvPr>
          <p:cNvSpPr txBox="1"/>
          <p:nvPr/>
        </p:nvSpPr>
        <p:spPr>
          <a:xfrm>
            <a:off x="838200" y="2621176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Laufey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2000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7136D-FA42-DFF7-F53A-F7793C38DCDB}"/>
              </a:ext>
            </a:extLst>
          </p:cNvPr>
          <p:cNvSpPr txBox="1"/>
          <p:nvPr/>
        </p:nvSpPr>
        <p:spPr>
          <a:xfrm>
            <a:off x="8118764" y="2734329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max(21, 2000) = 2000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E6287-CD52-E5AA-1B06-3B6EA3925F84}"/>
              </a:ext>
            </a:extLst>
          </p:cNvPr>
          <p:cNvSpPr txBox="1"/>
          <p:nvPr/>
        </p:nvSpPr>
        <p:spPr>
          <a:xfrm>
            <a:off x="838200" y="3401481"/>
            <a:ext cx="7280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1800" u="sng" dirty="0">
              <a:latin typeface="Source Code Pro" panose="020B0509030403020204" pitchFamily="49" charset="0"/>
            </a:endParaRP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-5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BBCC2-297D-C897-BA2F-1153F8EF9D70}"/>
              </a:ext>
            </a:extLst>
          </p:cNvPr>
          <p:cNvSpPr txBox="1"/>
          <p:nvPr/>
        </p:nvSpPr>
        <p:spPr>
          <a:xfrm>
            <a:off x="8118764" y="3619518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max(2000, 5) = 2000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E5CAB3-A761-5B82-2812-48590D2FC70C}"/>
              </a:ext>
            </a:extLst>
          </p:cNvPr>
          <p:cNvSpPr txBox="1"/>
          <p:nvPr/>
        </p:nvSpPr>
        <p:spPr>
          <a:xfrm>
            <a:off x="838200" y="4416964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end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2F578-550D-A718-80E4-B3679829538E}"/>
              </a:ext>
            </a:extLst>
          </p:cNvPr>
          <p:cNvSpPr txBox="1"/>
          <p:nvPr/>
        </p:nvSpPr>
        <p:spPr>
          <a:xfrm>
            <a:off x="8118764" y="4356563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F60298-2D04-B986-5A15-B5EA2C8349BF}"/>
              </a:ext>
            </a:extLst>
          </p:cNvPr>
          <p:cNvSpPr txBox="1"/>
          <p:nvPr/>
        </p:nvSpPr>
        <p:spPr>
          <a:xfrm>
            <a:off x="838200" y="4938171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Your 121 Wrapped is here!!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 listened to 2026 minutes total this year.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Your top artist: Laufey with 2000 minutes.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You're a Laufey superfan!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BBE6A-788F-81BF-E283-79A6FFB9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27818" y="1519719"/>
            <a:ext cx="0" cy="459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6" grpId="0"/>
      <p:bldP spid="10" grpId="0"/>
      <p:bldP spid="15" grpId="0"/>
      <p:bldP spid="11" grpId="0"/>
      <p:bldP spid="18" grpId="0"/>
      <p:bldP spid="12" grpId="0"/>
      <p:bldP spid="19" grpId="0"/>
      <p:bldP spid="1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post 1: enter an artist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 descr="fence 1: how many listens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 descr="post 2: enter an artist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 descr="fence 2: how many listens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 descr="post n: enter an artist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Quiz 1 is tomorrow!</a:t>
            </a:r>
          </a:p>
          <a:p>
            <a:pPr lvl="1"/>
            <a:r>
              <a:rPr lang="en-US" dirty="0"/>
              <a:t>Quiz 1 reference sheet linked from </a:t>
            </a:r>
            <a:r>
              <a:rPr lang="en-US" dirty="0">
                <a:hlinkClick r:id="rId3"/>
              </a:rPr>
              <a:t>Quiz 1 Practice Resources post</a:t>
            </a:r>
            <a:endParaRPr lang="en-US" dirty="0"/>
          </a:p>
          <a:p>
            <a:pPr lvl="1"/>
            <a:r>
              <a:rPr lang="en-US" dirty="0"/>
              <a:t>Email Miya </a:t>
            </a:r>
            <a:r>
              <a:rPr lang="en-US" i="1" dirty="0"/>
              <a:t>before</a:t>
            </a:r>
            <a:r>
              <a:rPr lang="en-US" dirty="0"/>
              <a:t> your section if you're not able to attend! </a:t>
            </a:r>
          </a:p>
          <a:p>
            <a:pPr lvl="2"/>
            <a:r>
              <a:rPr lang="en-US" dirty="0"/>
              <a:t>Do not come to section if you're sick! 😷</a:t>
            </a:r>
          </a:p>
          <a:p>
            <a:r>
              <a:rPr lang="en-US" dirty="0"/>
              <a:t>Quiz 0 grades were released last week!</a:t>
            </a:r>
          </a:p>
          <a:p>
            <a:r>
              <a:rPr lang="en-US" dirty="0"/>
              <a:t>P2 is out &amp; due next </a:t>
            </a:r>
            <a:r>
              <a:rPr lang="en-US" b="1" dirty="0"/>
              <a:t>Tuesday, February 24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No new assignment this week</a:t>
            </a:r>
          </a:p>
          <a:p>
            <a:r>
              <a:rPr lang="en-US" dirty="0"/>
              <a:t>R3 closes tomorrow</a:t>
            </a:r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P0 cycling out of eligibility after R3!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F3B6-3E5F-7841-0D51-0C9454B7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2F4086-196C-1D89-C4C8-F6000DE3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in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C9D2F-A727-E344-DFFA-942139892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0ED9AB-B448-C5C1-49C5-863F44494884}"/>
              </a:ext>
            </a:extLst>
          </p:cNvPr>
          <p:cNvSpPr txBox="1"/>
          <p:nvPr/>
        </p:nvSpPr>
        <p:spPr>
          <a:xfrm>
            <a:off x="838200" y="1358943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Welcome to 121 Wrapped!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7BDB7-0796-D2EA-1857-D0D4C35CB9E3}"/>
              </a:ext>
            </a:extLst>
          </p:cNvPr>
          <p:cNvSpPr txBox="1"/>
          <p:nvPr/>
        </p:nvSpPr>
        <p:spPr>
          <a:xfrm>
            <a:off x="838200" y="1840871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21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F37C8-31B5-D5D3-A368-A9BEB12402E8}"/>
              </a:ext>
            </a:extLst>
          </p:cNvPr>
          <p:cNvSpPr txBox="1"/>
          <p:nvPr/>
        </p:nvSpPr>
        <p:spPr>
          <a:xfrm>
            <a:off x="8118764" y="1779316"/>
            <a:ext cx="279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  <a:p>
            <a:r>
              <a:rPr lang="en-US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listens?</a:t>
            </a:r>
            <a:endParaRPr lang="en-US" sz="2000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9C2BF-C3F8-D9DF-5A13-685B8B13D283}"/>
              </a:ext>
            </a:extLst>
          </p:cNvPr>
          <p:cNvSpPr txBox="1"/>
          <p:nvPr/>
        </p:nvSpPr>
        <p:spPr>
          <a:xfrm>
            <a:off x="838200" y="2621176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Laufey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2000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8003F-C3F0-C335-62D9-C7D74A570961}"/>
              </a:ext>
            </a:extLst>
          </p:cNvPr>
          <p:cNvSpPr txBox="1"/>
          <p:nvPr/>
        </p:nvSpPr>
        <p:spPr>
          <a:xfrm>
            <a:off x="8118764" y="2617658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  <a:p>
            <a:r>
              <a:rPr lang="en-US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listens?</a:t>
            </a:r>
            <a:endParaRPr lang="en-US" sz="2000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714FA-8117-FCF3-44A1-4B9CE9AE83E5}"/>
              </a:ext>
            </a:extLst>
          </p:cNvPr>
          <p:cNvSpPr txBox="1"/>
          <p:nvPr/>
        </p:nvSpPr>
        <p:spPr>
          <a:xfrm>
            <a:off x="838200" y="3401481"/>
            <a:ext cx="7280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1800" u="sng" dirty="0">
              <a:latin typeface="Source Code Pro" panose="020B0509030403020204" pitchFamily="49" charset="0"/>
            </a:endParaRP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-5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11110-8701-B585-6661-D5C0ED0B9B25}"/>
              </a:ext>
            </a:extLst>
          </p:cNvPr>
          <p:cNvSpPr txBox="1"/>
          <p:nvPr/>
        </p:nvSpPr>
        <p:spPr>
          <a:xfrm>
            <a:off x="8118764" y="3429000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  <a:p>
            <a:r>
              <a:rPr lang="en-US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listens?</a:t>
            </a:r>
            <a:endParaRPr lang="en-US" sz="2000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26378-F105-3D8E-A648-E18A3822819B}"/>
              </a:ext>
            </a:extLst>
          </p:cNvPr>
          <p:cNvSpPr txBox="1"/>
          <p:nvPr/>
        </p:nvSpPr>
        <p:spPr>
          <a:xfrm>
            <a:off x="838200" y="4416964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end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582B8-A34A-2DBF-87EB-BB923B20A5B7}"/>
              </a:ext>
            </a:extLst>
          </p:cNvPr>
          <p:cNvSpPr txBox="1"/>
          <p:nvPr/>
        </p:nvSpPr>
        <p:spPr>
          <a:xfrm>
            <a:off x="8118764" y="435656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3FA0E7-D3A9-529F-2FD6-B1D7C56A3575}"/>
              </a:ext>
            </a:extLst>
          </p:cNvPr>
          <p:cNvSpPr txBox="1"/>
          <p:nvPr/>
        </p:nvSpPr>
        <p:spPr>
          <a:xfrm>
            <a:off x="838200" y="4938171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Your 121 Wrapped is here!!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 listened to 2026 minutes total this year.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Your top artist: Laufey with 2000 minutes.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You're a Laufey superfan!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BFE070-4572-1143-BE8E-FC034D6A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27818" y="1519719"/>
            <a:ext cx="0" cy="459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BAA9F-8476-A49F-9E65-7604639F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Tackling Big Programs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E507B-659A-92DB-8F57-665EE1CC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Two big pieces of advice: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Start small</a:t>
            </a:r>
          </a:p>
          <a:p>
            <a:pPr lvl="1"/>
            <a:r>
              <a:rPr lang="en-US" dirty="0"/>
              <a:t>can you do a simpler version of the problem?</a:t>
            </a:r>
          </a:p>
          <a:p>
            <a:pPr lvl="1"/>
            <a:r>
              <a:rPr lang="en-US" dirty="0"/>
              <a:t>often: ignoring a part of the problem, </a:t>
            </a:r>
            <a:r>
              <a:rPr lang="en-US" i="1" dirty="0"/>
              <a:t>for now</a:t>
            </a:r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Test </a:t>
            </a:r>
            <a:r>
              <a:rPr lang="en-US" i="1" dirty="0"/>
              <a:t>frequently</a:t>
            </a:r>
          </a:p>
          <a:p>
            <a:pPr lvl="1"/>
            <a:r>
              <a:rPr lang="en-US" dirty="0"/>
              <a:t>make sure that your code works </a:t>
            </a:r>
            <a:r>
              <a:rPr lang="en-US" i="1" dirty="0"/>
              <a:t>before</a:t>
            </a:r>
            <a:r>
              <a:rPr lang="en-US" dirty="0"/>
              <a:t> moving on</a:t>
            </a:r>
          </a:p>
          <a:p>
            <a:pPr lvl="1"/>
            <a:r>
              <a:rPr lang="en-US" b="1" dirty="0"/>
              <a:t>don’t only test at the end! </a:t>
            </a:r>
            <a:r>
              <a:rPr lang="en-US" dirty="0"/>
              <a:t>(very hard to debug!!)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F2CA7-0DFB-B914-EC14-6D0E40627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D97F-31B4-0C98-59CE-FE3953FB9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4729-5B18-B7BF-0E04-CEC2D869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... and things for </a:t>
            </a:r>
            <a:r>
              <a:rPr lang="en-US" u="sng" dirty="0"/>
              <a:t>this</a:t>
            </a:r>
            <a:r>
              <a:rPr lang="en-US" dirty="0"/>
              <a:t>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3DEE1-6C87-B2CC-D113-6EFE7AEE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Miya is at a conference this week!</a:t>
            </a:r>
          </a:p>
          <a:p>
            <a:pPr lvl="1"/>
            <a:r>
              <a:rPr lang="en-US" dirty="0"/>
              <a:t>Today: me (Matt) is guest lecturing</a:t>
            </a:r>
          </a:p>
          <a:p>
            <a:pPr lvl="1"/>
            <a:r>
              <a:rPr lang="en-US" dirty="0"/>
              <a:t>Friday: the </a:t>
            </a:r>
            <a:r>
              <a:rPr lang="en-US" i="1" dirty="0"/>
              <a:t>lovely</a:t>
            </a:r>
            <a:r>
              <a:rPr lang="en-US" dirty="0"/>
              <a:t> Hayden Feeney is guest lecturing</a:t>
            </a:r>
          </a:p>
          <a:p>
            <a:pPr lvl="1"/>
            <a:r>
              <a:rPr lang="en-US" dirty="0"/>
              <a:t>this week: </a:t>
            </a:r>
            <a:r>
              <a:rPr lang="en-US" b="1" dirty="0"/>
              <a:t>Miya’s office hours are cancelled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74F15-B582-0B5A-4628-59E42BFBE8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1945-F70D-2506-8E93-0E526CC1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3967-8F94-9173-C37A-B3AC481CC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How to write big programs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to read specifications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</a:t>
            </a:r>
            <a:r>
              <a:rPr lang="en-US" i="1" dirty="0"/>
              <a:t>everything</a:t>
            </a:r>
            <a:r>
              <a:rPr lang="en-US" dirty="0"/>
              <a:t> we’ve learned comes together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Skills that are helpful for your upcoming assignments (e.g. P2), for taking tests (e.g. Quiz 1), and for your future programming (TBD!).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3BA2-FFE9-DD36-5E0F-B4BD35EFF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71E9-4C1E-C4DD-62B1-1C0E65E1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will ask you momentarily...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53C0-4EC7-16F8-071B-EB4F29ECB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Which Scanner methods will help us solve this problem?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next()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nextLine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Which of these control structures will help us solve this problem?</a:t>
            </a:r>
          </a:p>
          <a:p>
            <a:pPr lvl="1"/>
            <a:r>
              <a:rPr lang="en-US" dirty="0"/>
              <a:t>for loops, while loops, nested loops, if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Which of these common patterns will help us solve this problem?</a:t>
            </a:r>
          </a:p>
          <a:p>
            <a:pPr lvl="1"/>
            <a:r>
              <a:rPr lang="en-US" dirty="0"/>
              <a:t>string iteration, cumulative algorithms, fencepost pattern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dirty="0"/>
              <a:t>But first: spend a couple of minutes </a:t>
            </a:r>
            <a:r>
              <a:rPr lang="en-US" b="1" dirty="0"/>
              <a:t>reading through the </a:t>
            </a:r>
            <a:r>
              <a:rPr lang="en-US" b="1" dirty="0" err="1"/>
              <a:t>SpotifyWrapped</a:t>
            </a:r>
            <a:r>
              <a:rPr lang="en-US" b="1" dirty="0"/>
              <a:t> spec &amp; expected output.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22401-692B-1636-E9D8-EF6316027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Scanner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next()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nextDouble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nextInt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5A38E-3483-9385-A138-5C54574DF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E471DB-FAAF-EA57-C8A8-27E9CF97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54" y="-826815"/>
            <a:ext cx="10515601" cy="762636"/>
          </a:xfrm>
        </p:spPr>
        <p:txBody>
          <a:bodyPr>
            <a:normAutofit/>
          </a:bodyPr>
          <a:lstStyle/>
          <a:p>
            <a:r>
              <a:rPr lang="en-US" dirty="0"/>
              <a:t>Think Pair Share: Scanner (Pair)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D9EB4-48A2-2AE0-9F3C-223A5BAFAB7C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465AC-47FF-DB6E-F4FA-05F17D2518E1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next()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nextDouble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nextInt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86821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C64C8-9AC1-16CC-DA42-50C71094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B4728-0C6B-AD24-1B94-8C6A2445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Scanners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EFD9C-6DC6-0891-78E1-917DB5324D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90102-A460-7DEE-3BAE-242C88CE1002}"/>
              </a:ext>
            </a:extLst>
          </p:cNvPr>
          <p:cNvSpPr txBox="1"/>
          <p:nvPr/>
        </p:nvSpPr>
        <p:spPr>
          <a:xfrm>
            <a:off x="838199" y="1219200"/>
            <a:ext cx="73619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Welcome to 121 Wrapped!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Laufey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1" name="Group 20" descr="The artist that the user inputs is always a single String token - so that tells us we should use next()!&#13;&#10;">
            <a:extLst>
              <a:ext uri="{FF2B5EF4-FFF2-40B4-BE49-F238E27FC236}">
                <a16:creationId xmlns:a16="http://schemas.microsoft.com/office/drawing/2014/main" id="{29541CB3-53D2-5A79-FABF-14583FE28725}"/>
              </a:ext>
            </a:extLst>
          </p:cNvPr>
          <p:cNvGrpSpPr/>
          <p:nvPr/>
        </p:nvGrpSpPr>
        <p:grpSpPr>
          <a:xfrm>
            <a:off x="4770783" y="1753235"/>
            <a:ext cx="6726351" cy="3546733"/>
            <a:chOff x="4770783" y="1753235"/>
            <a:chExt cx="6726351" cy="354673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59E8BEA-87DF-AE1D-1B79-A9B9D6F9496C}"/>
                </a:ext>
              </a:extLst>
            </p:cNvPr>
            <p:cNvSpPr/>
            <p:nvPr/>
          </p:nvSpPr>
          <p:spPr>
            <a:xfrm>
              <a:off x="4770783" y="1753235"/>
              <a:ext cx="1162878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633902-2BEB-ED5A-CA72-BE9F9EB6E01F}"/>
                </a:ext>
              </a:extLst>
            </p:cNvPr>
            <p:cNvSpPr txBox="1"/>
            <p:nvPr/>
          </p:nvSpPr>
          <p:spPr>
            <a:xfrm>
              <a:off x="8056769" y="2830929"/>
              <a:ext cx="3440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single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String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token –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next()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A71570-76CB-FB91-B277-6AA3A4F6883C}"/>
                </a:ext>
              </a:extLst>
            </p:cNvPr>
            <p:cNvCxnSpPr>
              <a:stCxn id="5" idx="1"/>
              <a:endCxn id="2" idx="3"/>
            </p:cNvCxnSpPr>
            <p:nvPr/>
          </p:nvCxnSpPr>
          <p:spPr>
            <a:xfrm flipH="1" flipV="1">
              <a:off x="5933661" y="1981835"/>
              <a:ext cx="2123108" cy="104914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C62668D-90FA-C4F7-21C2-2CBEDB2DDAB5}"/>
                </a:ext>
              </a:extLst>
            </p:cNvPr>
            <p:cNvSpPr/>
            <p:nvPr/>
          </p:nvSpPr>
          <p:spPr>
            <a:xfrm>
              <a:off x="4770783" y="2665486"/>
              <a:ext cx="980660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0BAE49-3402-8838-A23F-91614884AB80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flipH="1" flipV="1">
              <a:off x="5751443" y="2894086"/>
              <a:ext cx="2305326" cy="13689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FC8D55C-7CFE-CB7C-70E1-74841B3E5209}"/>
                </a:ext>
              </a:extLst>
            </p:cNvPr>
            <p:cNvSpPr/>
            <p:nvPr/>
          </p:nvSpPr>
          <p:spPr>
            <a:xfrm>
              <a:off x="4770783" y="3628176"/>
              <a:ext cx="861391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742B0E-1BB6-C59E-B729-60C65AB7016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>
              <a:off x="5632174" y="3030984"/>
              <a:ext cx="2424594" cy="82579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AC96D2-E6F3-493C-8233-778C2B36930B}"/>
                </a:ext>
              </a:extLst>
            </p:cNvPr>
            <p:cNvSpPr/>
            <p:nvPr/>
          </p:nvSpPr>
          <p:spPr>
            <a:xfrm>
              <a:off x="4770783" y="4842768"/>
              <a:ext cx="609600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17C84B-5C0C-C257-13A7-D839E6EE1FA8}"/>
                </a:ext>
              </a:extLst>
            </p:cNvPr>
            <p:cNvCxnSpPr>
              <a:cxnSpLocks/>
              <a:stCxn id="5" idx="1"/>
              <a:endCxn id="18" idx="3"/>
            </p:cNvCxnSpPr>
            <p:nvPr/>
          </p:nvCxnSpPr>
          <p:spPr>
            <a:xfrm flipH="1">
              <a:off x="5380383" y="3030984"/>
              <a:ext cx="2676386" cy="20403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6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468F-49B6-5060-FC56-168D2C6E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6C4887-B377-DB89-9094-91644B4F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Scanners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146A5-B1E1-CF6A-FC3E-02FD5E30F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0691F-7DEA-5600-4E26-BBAA49D4513F}"/>
              </a:ext>
            </a:extLst>
          </p:cNvPr>
          <p:cNvSpPr txBox="1"/>
          <p:nvPr/>
        </p:nvSpPr>
        <p:spPr>
          <a:xfrm>
            <a:off x="838199" y="1219200"/>
            <a:ext cx="73619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Welcome to 121 Wrapped!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Laufey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1" name="Group 20" descr="The number of minutes the user inputs is always a single int - so we should use nextInt()">
            <a:extLst>
              <a:ext uri="{FF2B5EF4-FFF2-40B4-BE49-F238E27FC236}">
                <a16:creationId xmlns:a16="http://schemas.microsoft.com/office/drawing/2014/main" id="{90A8313F-2D74-9096-DF66-14AF8C696A05}"/>
              </a:ext>
            </a:extLst>
          </p:cNvPr>
          <p:cNvGrpSpPr/>
          <p:nvPr/>
        </p:nvGrpSpPr>
        <p:grpSpPr>
          <a:xfrm>
            <a:off x="6585780" y="2133298"/>
            <a:ext cx="5208070" cy="2486114"/>
            <a:chOff x="6585780" y="2133298"/>
            <a:chExt cx="5208070" cy="248611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83B8E43-B27A-F812-FB52-B0E26CAD444D}"/>
                </a:ext>
              </a:extLst>
            </p:cNvPr>
            <p:cNvSpPr/>
            <p:nvPr/>
          </p:nvSpPr>
          <p:spPr>
            <a:xfrm>
              <a:off x="6585780" y="2133298"/>
              <a:ext cx="411368" cy="408937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3195FD-1E9B-9517-815F-87A85063FB15}"/>
                </a:ext>
              </a:extLst>
            </p:cNvPr>
            <p:cNvSpPr txBox="1"/>
            <p:nvPr/>
          </p:nvSpPr>
          <p:spPr>
            <a:xfrm>
              <a:off x="8353485" y="3028890"/>
              <a:ext cx="3440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single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token – </a:t>
              </a:r>
              <a:r>
                <a:rPr lang="en-US" sz="20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nextInt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B52D09-3FFC-34F8-8053-44417CC65E3E}"/>
                </a:ext>
              </a:extLst>
            </p:cNvPr>
            <p:cNvCxnSpPr>
              <a:cxnSpLocks/>
              <a:stCxn id="5" idx="1"/>
              <a:endCxn id="2" idx="3"/>
            </p:cNvCxnSpPr>
            <p:nvPr/>
          </p:nvCxnSpPr>
          <p:spPr>
            <a:xfrm flipH="1" flipV="1">
              <a:off x="6997148" y="2337767"/>
              <a:ext cx="1356337" cy="89117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E02BB9C-7947-6D88-BBD9-8E312E6DB920}"/>
                </a:ext>
              </a:extLst>
            </p:cNvPr>
            <p:cNvSpPr/>
            <p:nvPr/>
          </p:nvSpPr>
          <p:spPr>
            <a:xfrm>
              <a:off x="6585780" y="3030983"/>
              <a:ext cx="716168" cy="408937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65616A-C572-B1F7-7F28-56246A18A4C5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flipH="1">
              <a:off x="7301948" y="3228945"/>
              <a:ext cx="1051537" cy="650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DEF9511-7B09-BB0D-7C9E-35326AA5746D}"/>
                </a:ext>
              </a:extLst>
            </p:cNvPr>
            <p:cNvSpPr/>
            <p:nvPr/>
          </p:nvSpPr>
          <p:spPr>
            <a:xfrm>
              <a:off x="6599306" y="4047512"/>
              <a:ext cx="397842" cy="2859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BC8169-9CF9-3E8D-E766-F018236EE72D}"/>
                </a:ext>
              </a:extLst>
            </p:cNvPr>
            <p:cNvCxnSpPr>
              <a:cxnSpLocks/>
              <a:stCxn id="5" idx="1"/>
              <a:endCxn id="13" idx="3"/>
            </p:cNvCxnSpPr>
            <p:nvPr/>
          </p:nvCxnSpPr>
          <p:spPr>
            <a:xfrm flipH="1">
              <a:off x="6997148" y="3228945"/>
              <a:ext cx="1356337" cy="96154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D20A7A3-7F79-7A8F-890C-8C0E1656F749}"/>
                </a:ext>
              </a:extLst>
            </p:cNvPr>
            <p:cNvSpPr/>
            <p:nvPr/>
          </p:nvSpPr>
          <p:spPr>
            <a:xfrm>
              <a:off x="6599306" y="4333462"/>
              <a:ext cx="265320" cy="2859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D772CC-8D0D-6B35-C187-848B8E30C7E1}"/>
                </a:ext>
              </a:extLst>
            </p:cNvPr>
            <p:cNvCxnSpPr>
              <a:cxnSpLocks/>
              <a:stCxn id="5" idx="1"/>
              <a:endCxn id="18" idx="3"/>
            </p:cNvCxnSpPr>
            <p:nvPr/>
          </p:nvCxnSpPr>
          <p:spPr>
            <a:xfrm flipH="1">
              <a:off x="6864626" y="3228945"/>
              <a:ext cx="1488859" cy="124749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0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1610</Words>
  <Application>Microsoft Macintosh PowerPoint</Application>
  <PresentationFormat>Widescreen</PresentationFormat>
  <Paragraphs>272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Consolas</vt:lpstr>
      <vt:lpstr>Arial</vt:lpstr>
      <vt:lpstr>Calibri</vt:lpstr>
      <vt:lpstr>Montserrat SemiBold</vt:lpstr>
      <vt:lpstr>Source Code Pro</vt:lpstr>
      <vt:lpstr>Montserrat ExtraBold</vt:lpstr>
      <vt:lpstr>Montserrat</vt:lpstr>
      <vt:lpstr>2_CSE 12X (adopted from CSE 373)</vt:lpstr>
      <vt:lpstr>Putting It All Together</vt:lpstr>
      <vt:lpstr>Announcements, Reminders</vt:lpstr>
      <vt:lpstr>... and things for this week</vt:lpstr>
      <vt:lpstr>Today’s Goals</vt:lpstr>
      <vt:lpstr>Things I will ask you momentarily...</vt:lpstr>
      <vt:lpstr>Think Pair Share: Scanner (Think)</vt:lpstr>
      <vt:lpstr>Think Pair Share: Scanner (Pair)</vt:lpstr>
      <vt:lpstr>Searching for Scanners (1/2)</vt:lpstr>
      <vt:lpstr>Searching for Scanners (2/2)</vt:lpstr>
      <vt:lpstr>Think Pair Share: Control Structures (Think)</vt:lpstr>
      <vt:lpstr>Think Pair Share: Control Structures (Pair)</vt:lpstr>
      <vt:lpstr>Looking for Loops</vt:lpstr>
      <vt:lpstr>Identifying Ifs</vt:lpstr>
      <vt:lpstr>Think Pair Share: common patterns (Think)</vt:lpstr>
      <vt:lpstr>Think Pair Share: common patterns (Pair)</vt:lpstr>
      <vt:lpstr>Cumulative Sum in Action</vt:lpstr>
      <vt:lpstr>Cumulative Max in Action</vt:lpstr>
      <vt:lpstr>Reminder (again): Fencepost Pattern</vt:lpstr>
      <vt:lpstr>Fencepost Pattern … for User Input?</vt:lpstr>
      <vt:lpstr>Fencepost Pattern in Action</vt:lpstr>
      <vt:lpstr>Tackling Big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508</cp:revision>
  <dcterms:modified xsi:type="dcterms:W3CDTF">2026-02-18T23:27:19Z</dcterms:modified>
</cp:coreProperties>
</file>