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1"/>
  </p:notesMasterIdLst>
  <p:handoutMasterIdLst>
    <p:handoutMasterId r:id="rId12"/>
  </p:handoutMasterIdLst>
  <p:sldIdLst>
    <p:sldId id="485" r:id="rId2"/>
    <p:sldId id="356" r:id="rId3"/>
    <p:sldId id="477" r:id="rId4"/>
    <p:sldId id="478" r:id="rId5"/>
    <p:sldId id="484" r:id="rId6"/>
    <p:sldId id="480" r:id="rId7"/>
    <p:sldId id="487" r:id="rId8"/>
    <p:sldId id="483" r:id="rId9"/>
    <p:sldId id="482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ExtraBold" panose="00000900000000000000" pitchFamily="2" charset="0"/>
      <p:bold r:id="rId25"/>
      <p:italic r:id="rId26"/>
      <p:boldItalic r:id="rId27"/>
    </p:embeddedFont>
    <p:embeddedFont>
      <p:font typeface="Montserrat SemiBold" panose="000007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27"/>
    <p:restoredTop sz="94966"/>
  </p:normalViewPr>
  <p:slideViewPr>
    <p:cSldViewPr snapToGrid="0">
      <p:cViewPr varScale="1">
        <p:scale>
          <a:sx n="78" d="100"/>
          <a:sy n="78" d="100"/>
        </p:scale>
        <p:origin x="51" y="39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2/13/2026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9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3FC1DB71-E983-F886-0691-9A9F404AB1E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38AAD79-2A25-A716-40A7-248A517C7511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3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AA4B5F44-A1D3-8798-A4C0-2DC7F568603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5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EF0FC04-2244-8D1A-48F8-24D4E947E7F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1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F90F173-86E6-AB8B-DC1D-672512EC5D1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2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6688B286-B307-AF9F-6F15-B043B4CA815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432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KIkJ83Gf4QYWc0FbyAPHz?si=jjYPKR2nR9-QUhFR0jjes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11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01443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User Input (Scanner)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0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(In honor of Friday the 13</a:t>
            </a:r>
            <a:r>
              <a:rPr lang="en-US" sz="2200" i="1" baseline="30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) what's your favorite spooky movie?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09F654CB-19E2-4149-86EE-BA706A9BAC4E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❄️ CSE 121 26wi Lecture Tunes ❄️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306D6A11-CAF8-408D-806B-0995BA98253A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24CFC139-90EB-4035-B79E-9C0317B11F4E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1DCE6CE7-3AED-4133-98B2-E77B1F2CD92B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75F6A5-E491-463D-A5E2-A19A77570B17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Amogh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Janvi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Navya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Ruslana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Carson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</p:txBody>
      </p:sp>
      <p:pic>
        <p:nvPicPr>
          <p:cNvPr id="4" name="Picture 3" descr="qr code for https://app.sli.do/event/eChChC28GHV645HFv5biFn">
            <a:extLst>
              <a:ext uri="{FF2B5EF4-FFF2-40B4-BE49-F238E27FC236}">
                <a16:creationId xmlns:a16="http://schemas.microsoft.com/office/drawing/2014/main" id="{69E9F81F-2E2B-4289-932C-F4DB7AA66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197" y="5604466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P2 due </a:t>
            </a:r>
            <a:r>
              <a:rPr lang="en-US" b="1" dirty="0"/>
              <a:t>Tuesday, February 24</a:t>
            </a:r>
            <a:r>
              <a:rPr lang="en-US" b="1" baseline="30000" dirty="0"/>
              <a:t>th</a:t>
            </a:r>
            <a:endParaRPr lang="en-US" dirty="0"/>
          </a:p>
          <a:p>
            <a:r>
              <a:rPr lang="en-US" dirty="0"/>
              <a:t>R3 out yesterday and due </a:t>
            </a:r>
            <a:r>
              <a:rPr lang="en-US" b="1" dirty="0"/>
              <a:t>Thursday, February 19</a:t>
            </a:r>
            <a:r>
              <a:rPr lang="en-US" b="1" baseline="30000" dirty="0"/>
              <a:t>th</a:t>
            </a:r>
          </a:p>
          <a:p>
            <a:pPr lvl="1"/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P0</a:t>
            </a:r>
            <a:r>
              <a:rPr lang="en-US" dirty="0"/>
              <a:t>, C1, P1, C2 eligible</a:t>
            </a:r>
          </a:p>
          <a:p>
            <a:pPr lvl="1"/>
            <a:r>
              <a:rPr lang="en-US" dirty="0"/>
              <a:t>last opportunity to resubmit P0</a:t>
            </a:r>
          </a:p>
          <a:p>
            <a:r>
              <a:rPr lang="en-US" dirty="0"/>
              <a:t>Quiz 1 is </a:t>
            </a:r>
            <a:r>
              <a:rPr lang="en-US" b="1" dirty="0"/>
              <a:t>Thursday, February 19</a:t>
            </a:r>
            <a:r>
              <a:rPr lang="en-US" b="1" baseline="30000" dirty="0"/>
              <a:t>th</a:t>
            </a:r>
            <a:r>
              <a:rPr lang="en-US" dirty="0"/>
              <a:t>, in your registered quiz section</a:t>
            </a:r>
          </a:p>
          <a:p>
            <a:pPr lvl="1"/>
            <a:r>
              <a:rPr lang="en-US" dirty="0"/>
              <a:t>Resources posted on Ed today! 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dirty="0"/>
              <a:t> loops, nested </a:t>
            </a: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dirty="0"/>
              <a:t> loops, </a:t>
            </a:r>
            <a:r>
              <a:rPr lang="en-US" dirty="0">
                <a:latin typeface="Consolas" panose="020B0609020204030204" pitchFamily="49" charset="0"/>
              </a:rPr>
              <a:t>Random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Math</a:t>
            </a:r>
            <a:r>
              <a:rPr lang="en-US" dirty="0"/>
              <a:t>, methods, parameters, returns, conditionals, </a:t>
            </a:r>
            <a:r>
              <a:rPr lang="en-US" dirty="0">
                <a:latin typeface="Consolas" panose="020B0609020204030204" pitchFamily="49" charset="0"/>
              </a:rPr>
              <a:t>while</a:t>
            </a:r>
            <a:r>
              <a:rPr lang="en-US" dirty="0"/>
              <a:t> loops</a:t>
            </a:r>
          </a:p>
          <a:p>
            <a:r>
              <a:rPr lang="en-US" dirty="0"/>
              <a:t>Monday (Feb 16) is a university holiday (Presidents' Day) </a:t>
            </a:r>
          </a:p>
          <a:p>
            <a:pPr lvl="1"/>
            <a:r>
              <a:rPr lang="en-US" dirty="0"/>
              <a:t>IPL will be closed </a:t>
            </a:r>
          </a:p>
          <a:p>
            <a:pPr lvl="1"/>
            <a:r>
              <a:rPr lang="en-US" dirty="0"/>
              <a:t>Miya's office hours cancelled</a:t>
            </a:r>
          </a:p>
          <a:p>
            <a:r>
              <a:rPr lang="en-US" dirty="0"/>
              <a:t>I'm out of town for a conference next week, but you will be in good hands! </a:t>
            </a:r>
          </a:p>
          <a:p>
            <a:pPr lvl="1"/>
            <a:r>
              <a:rPr lang="en-US" dirty="0"/>
              <a:t>Matt Wang will be teaching on Wednesday</a:t>
            </a:r>
          </a:p>
          <a:p>
            <a:pPr lvl="1"/>
            <a:r>
              <a:rPr lang="en-US" dirty="0"/>
              <a:t>Hayden Feeney will be teaching on Friday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7FAD-5C1D-295C-2EC3-8956F82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 Review</a:t>
            </a:r>
            <a:r>
              <a:rPr lang="en-US" dirty="0"/>
              <a:t>: Scanner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4EC6F-F674-5D85-CF02-15231B922612}"/>
              </a:ext>
            </a:extLst>
          </p:cNvPr>
          <p:cNvSpPr txBox="1"/>
          <p:nvPr/>
        </p:nvSpPr>
        <p:spPr>
          <a:xfrm>
            <a:off x="838200" y="1503778"/>
            <a:ext cx="5583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we can use to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in input</a:t>
            </a:r>
          </a:p>
          <a:p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24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java.util</a:t>
            </a:r>
            <a:r>
              <a:rPr lang="en-US" sz="24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“package”!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The line &quot;Scanner console = new Scanner(System.in);&quot;. It is annotated into three pieces:&#10;- the type Scanner&#10;- the variable name console&#10;- the &quot;Scanner construction code&quot;: new Scanner(System.in);">
            <a:extLst>
              <a:ext uri="{FF2B5EF4-FFF2-40B4-BE49-F238E27FC236}">
                <a16:creationId xmlns:a16="http://schemas.microsoft.com/office/drawing/2014/main" id="{08651ACE-6CF8-91CD-5A8E-81775DCF1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7" y="1445120"/>
            <a:ext cx="5583219" cy="91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E849B29-79ED-9022-8A7D-03D8E0D93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51569"/>
              </p:ext>
            </p:extLst>
          </p:nvPr>
        </p:nvGraphicFramePr>
        <p:xfrm>
          <a:off x="1245347" y="3244872"/>
          <a:ext cx="9701306" cy="315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7335">
                  <a:extLst>
                    <a:ext uri="{9D8B030D-6E8A-4147-A177-3AD203B41FA5}">
                      <a16:colId xmlns:a16="http://schemas.microsoft.com/office/drawing/2014/main" val="2382382082"/>
                    </a:ext>
                  </a:extLst>
                </a:gridCol>
                <a:gridCol w="6293971">
                  <a:extLst>
                    <a:ext uri="{9D8B030D-6E8A-4147-A177-3AD203B41FA5}">
                      <a16:colId xmlns:a16="http://schemas.microsoft.com/office/drawing/2014/main" val="969953720"/>
                    </a:ext>
                  </a:extLst>
                </a:gridCol>
              </a:tblGrid>
              <a:tr h="63106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34522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0757801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5478592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6320204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entire line 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741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386BB-C2CE-E36C-EFDF-9993E82012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2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2290-B52F-6E12-D63F-2FCE258C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 Review</a:t>
            </a:r>
            <a:r>
              <a:rPr lang="en-US" dirty="0"/>
              <a:t>: Tokens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3C0CB-8D38-1CB8-0419-ABEFBE6B2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33538"/>
            <a:ext cx="10382026" cy="22770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 unit of user input, as read by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Tokens are separated by </a:t>
            </a:r>
            <a:r>
              <a:rPr lang="en-US" i="1" dirty="0"/>
              <a:t>whitespace</a:t>
            </a:r>
            <a:r>
              <a:rPr lang="en-US" dirty="0"/>
              <a:t> (spaces, tabs, new lines)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19A5D-B65A-427C-A853-0533B2179B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B231E81-D564-CD7B-DAC8-E51853288F8F}"/>
              </a:ext>
            </a:extLst>
          </p:cNvPr>
          <p:cNvSpPr txBox="1">
            <a:spLocks/>
          </p:cNvSpPr>
          <p:nvPr/>
        </p:nvSpPr>
        <p:spPr>
          <a:xfrm>
            <a:off x="775447" y="3877121"/>
            <a:ext cx="10382026" cy="147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latin typeface="Consolas" panose="020B0609020204030204" pitchFamily="49" charset="0"/>
              </a:rPr>
              <a:t>23   John Smith  </a:t>
            </a:r>
          </a:p>
          <a:p>
            <a:pPr marL="114300" indent="0">
              <a:lnSpc>
                <a:spcPct val="150000"/>
              </a:lnSpc>
              <a:buFont typeface="Arial"/>
              <a:buNone/>
            </a:pPr>
            <a:r>
              <a:rPr lang="en-US" dirty="0">
                <a:latin typeface="Consolas" panose="020B0609020204030204" pitchFamily="49" charset="0"/>
              </a:rPr>
              <a:t>       42.0     "Hello world"  $2.50 "  19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F90CD40-63C6-D663-26E9-40229D696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898" y="3932876"/>
            <a:ext cx="711820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6794A9E-167D-B81D-405C-018BDB0A6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1546" y="3932876"/>
            <a:ext cx="938561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58655B4-2B5C-5AAA-44B9-9C6465C06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3742" y="3932876"/>
            <a:ext cx="1064941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888D983-A5E5-0B79-583B-BB3531B2C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8121" y="4642731"/>
            <a:ext cx="938561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0D5B005-6FF5-E1A8-0DB2-414724505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8599" y="4642731"/>
            <a:ext cx="1291684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4FE153A-6F7C-FC14-A576-C6FFD2578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0199" y="4642731"/>
            <a:ext cx="1291684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B6ED59D-17BE-1CAF-9F39-4EB7F140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3757" y="4641095"/>
            <a:ext cx="1159726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CF3C9FB-1018-E615-A364-8A390558F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402" y="4641094"/>
            <a:ext cx="288071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011048E-DADB-C48C-5E84-EFEC1F56F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88068" y="4641096"/>
            <a:ext cx="578596" cy="58336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4287-5B0B-4484-9249-CE615AD4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 Review</a:t>
            </a:r>
            <a:r>
              <a:rPr lang="en-US" dirty="0"/>
              <a:t>: </a:t>
            </a:r>
            <a:r>
              <a:rPr lang="en-US" dirty="0" err="1">
                <a:latin typeface="Consolas" panose="020B0609020204030204" pitchFamily="49" charset="0"/>
              </a:rPr>
              <a:t>InputMismatchException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E7785-5639-4DF9-9772-5DA60B3BC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Exceptions are errors that occur </a:t>
            </a:r>
            <a:r>
              <a:rPr lang="en-US" i="1" dirty="0"/>
              <a:t>while a program is running</a:t>
            </a:r>
            <a:r>
              <a:rPr lang="en-US" dirty="0"/>
              <a:t> that stops the program from running.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There are different types of exceptions that can occur, and the </a:t>
            </a:r>
            <a:r>
              <a:rPr lang="en-US" b="1" dirty="0"/>
              <a:t>name of the exception </a:t>
            </a:r>
            <a:r>
              <a:rPr lang="en-US" dirty="0"/>
              <a:t>can help you understand what caused the error!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InputMismatchException</a:t>
            </a:r>
            <a:r>
              <a:rPr lang="en-US" dirty="0"/>
              <a:t> occurs when the Scanner tries to read input in as a specific type, but the input cannot be interpreted as that type. </a:t>
            </a:r>
          </a:p>
          <a:p>
            <a:pPr marL="114300" indent="0">
              <a:buNone/>
            </a:pPr>
            <a:r>
              <a:rPr lang="en-US" dirty="0"/>
              <a:t>(e.g., trying to read in </a:t>
            </a:r>
            <a:r>
              <a:rPr lang="en-US" dirty="0">
                <a:latin typeface="Consolas" panose="020B0609020204030204" pitchFamily="49" charset="0"/>
              </a:rPr>
              <a:t>"hello"</a:t>
            </a:r>
            <a:r>
              <a:rPr lang="en-US" dirty="0"/>
              <a:t> as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CF888-B5C6-41C5-AFCA-4406D737BB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ornbear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pic>
        <p:nvPicPr>
          <p:cNvPr id="8" name="Picture 7" descr="qr code for https://app.sli.do/event/eChChC28GHV645HFv5biFn">
            <a:extLst>
              <a:ext uri="{FF2B5EF4-FFF2-40B4-BE49-F238E27FC236}">
                <a16:creationId xmlns:a16="http://schemas.microsoft.com/office/drawing/2014/main" id="{F6C58C24-EF85-40EC-939D-C923FC0D5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767" y="207345"/>
            <a:ext cx="777240" cy="7772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55373B-576C-78C2-C3F1-B85BFBC49DC2}"/>
              </a:ext>
            </a:extLst>
          </p:cNvPr>
          <p:cNvSpPr txBox="1"/>
          <p:nvPr/>
        </p:nvSpPr>
        <p:spPr>
          <a:xfrm>
            <a:off x="152399" y="1448397"/>
            <a:ext cx="8428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calling the following method, which of these user inputs would 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cause an error? (choose multiple)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5C1B0-1E13-5D37-80AA-E979EFA30C17}"/>
              </a:ext>
            </a:extLst>
          </p:cNvPr>
          <p:cNvSpPr txBox="1"/>
          <p:nvPr/>
        </p:nvSpPr>
        <p:spPr>
          <a:xfrm>
            <a:off x="152399" y="2885179"/>
            <a:ext cx="77899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cornbear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Scanner console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System.in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amt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secondName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price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FB3D-0A26-B889-FC3B-3D5DDADD884C}"/>
              </a:ext>
            </a:extLst>
          </p:cNvPr>
          <p:cNvSpPr txBox="1"/>
          <p:nvPr/>
        </p:nvSpPr>
        <p:spPr>
          <a:xfrm>
            <a:off x="7538007" y="2873936"/>
            <a:ext cx="4501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Gumball’s Treats $12.48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Sesame Latte 16.47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The Hunger Games 21.98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Gumballs 900.24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Grammy Awards 90095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1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211590-89BD-E83A-23B7-004C042FF7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Cornbear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</a:p>
        </p:txBody>
      </p:sp>
      <p:pic>
        <p:nvPicPr>
          <p:cNvPr id="9" name="Picture 8" descr="qr code for https://app.sli.do/event/eChChC28GHV645HFv5biFn">
            <a:extLst>
              <a:ext uri="{FF2B5EF4-FFF2-40B4-BE49-F238E27FC236}">
                <a16:creationId xmlns:a16="http://schemas.microsoft.com/office/drawing/2014/main" id="{DD089AD0-04D7-46B5-B412-9B696EB05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767" y="207345"/>
            <a:ext cx="777240" cy="777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4DDBA8-1C82-CE8E-52D5-2B1E02987F36}"/>
              </a:ext>
            </a:extLst>
          </p:cNvPr>
          <p:cNvSpPr txBox="1"/>
          <p:nvPr/>
        </p:nvSpPr>
        <p:spPr>
          <a:xfrm>
            <a:off x="152399" y="1448397"/>
            <a:ext cx="8428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calling the following method, which of these user inputs would 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cause an error? (choose multiple)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5806F-270D-69E3-06A4-EAB83E29F4BC}"/>
              </a:ext>
            </a:extLst>
          </p:cNvPr>
          <p:cNvSpPr txBox="1"/>
          <p:nvPr/>
        </p:nvSpPr>
        <p:spPr>
          <a:xfrm>
            <a:off x="152399" y="2885179"/>
            <a:ext cx="77899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cornbear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Scanner console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System.in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amt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secondName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price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B923E-2CC7-7CAB-9874-58C2F9855F5D}"/>
              </a:ext>
            </a:extLst>
          </p:cNvPr>
          <p:cNvSpPr txBox="1"/>
          <p:nvPr/>
        </p:nvSpPr>
        <p:spPr>
          <a:xfrm>
            <a:off x="7538007" y="2873936"/>
            <a:ext cx="4501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Gumball’s Treats $12.48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Sesame Latte 16.47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The Hunger Games 21.98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Gumballs 900.24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Grammy Awards 90095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5A38E-3483-9385-A138-5C54574DF3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1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DEE90-7477-F7D3-87B9-5A6D7ED3A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8BA8-A69A-C3CB-DE0C-41D10BC2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(again): Fencepost Pattern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AC4F3D-DA89-29B5-AE1A-900268843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34534-94FB-25B0-7DBF-4503C4216CEA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g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m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b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a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l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l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B06F4B0-F103-EFE1-BEB4-9C56ABD6096D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19C8E092-D23C-D8A0-CC73-AC90D63D5E82}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ECC06BD9-B5E1-B673-957A-AD716757AA80}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E9FA2A09-C9F6-7E3A-1257-6CC56A738659}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99A6940C-6633-119C-70E4-D0B9E8F3C98F}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BF75DF4D-655A-8E1A-4AF8-458FDE2E4DA1}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BF58B65B-8774-689F-CF10-3180F82B88AF}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580444DB-8FE2-9A85-4201-36079CD3B824}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77FDE154-F8D0-D4AD-50F2-E66E834CB9F6}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B69A349-CBCE-D1EB-888C-2C1CA855D9E8}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2B5ECB64-5E59-1CA2-4CE4-46A8DBDCDD58}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36CBAACA-78D1-17B5-F16B-F64F5AE0E5D9}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0198893F-97DC-DDB9-968F-D5AA895617F7}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C08FC56B-E868-3AF3-F52A-F56AF16C7D65}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15288-F623-19E6-83A3-920DE07E40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6AEF4-0901-D935-84C9-E83EC534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4808-35BD-2FBB-16E9-E45F5E85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Fencepost Pattern … for User Input?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0E37B9-53A1-F6DA-5921-CFD65327F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07D5171-E873-5146-E481-0C24A0C0D27A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55870716-DAF0-B046-73FF-1036997FD57E}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2CB9B3FE-55DF-BAF8-D9B1-4C685EEAFB52}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1C98BDEA-98F0-5A39-4B32-ADFA4814ABBB}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0DC592E9-029A-E48C-7370-3D28C19BF8FC}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C406FACA-3B2D-8568-0892-17327B4F8AB5}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E9C3D109-46BF-FE19-CFB5-BBC6C6418B0F}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99126C29-318C-E434-10D7-455FE3879E85}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44267E3A-FFD7-3A62-8E03-9A81952F5639}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9BA75AE8-C0F0-E6AF-CFBB-C8A2EEA1D487}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ABC721B6-2969-1DE6-162F-ECCD34BFC66C}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E86543A1-B889-51A0-E46A-0F6AC6C1EB6C}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9ACDE59C-3033-930C-7577-AABD47AD6509}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E680DABD-78D4-61ED-EA19-96FF1562168D}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AC962D-1365-684D-F4E4-F6F5C8BDD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4459" y="3234889"/>
            <a:ext cx="2990687" cy="1500397"/>
            <a:chOff x="624459" y="3234889"/>
            <a:chExt cx="2990687" cy="15003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D4330C-409E-9EA5-F701-E6B7DCB23B93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What is your name?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EF986B7-F057-171C-1707-DAFA15ADCA65}"/>
                </a:ext>
              </a:extLst>
            </p:cNvPr>
            <p:cNvCxnSpPr>
              <a:stCxn id="13" idx="0"/>
              <a:endCxn id="5" idx="2"/>
            </p:cNvCxnSpPr>
            <p:nvPr/>
          </p:nvCxnSpPr>
          <p:spPr>
            <a:xfrm flipH="1" flipV="1">
              <a:off x="1646354" y="4065886"/>
              <a:ext cx="1968792" cy="66940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14DD02-324A-EAE1-645D-3BA06F273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59901" y="3234889"/>
            <a:ext cx="1880778" cy="1848844"/>
            <a:chOff x="2459901" y="3234889"/>
            <a:chExt cx="1880778" cy="18488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7D4EC3-E1BF-55FC-4669-65DFE5F07044}"/>
                </a:ext>
              </a:extLst>
            </p:cNvPr>
            <p:cNvSpPr txBox="1"/>
            <p:nvPr/>
          </p:nvSpPr>
          <p:spPr>
            <a:xfrm>
              <a:off x="2459901" y="3234889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Enter your age…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397A89-5BF2-72E6-CF67-8563625C46C4}"/>
                </a:ext>
              </a:extLst>
            </p:cNvPr>
            <p:cNvCxnSpPr>
              <a:stCxn id="7" idx="5"/>
              <a:endCxn id="21" idx="2"/>
            </p:cNvCxnSpPr>
            <p:nvPr/>
          </p:nvCxnSpPr>
          <p:spPr>
            <a:xfrm flipH="1" flipV="1">
              <a:off x="3400290" y="4065886"/>
              <a:ext cx="612186" cy="1017847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C40539-32AA-429B-AF9B-7BE03145A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22950" y="3247612"/>
            <a:ext cx="2043790" cy="1487673"/>
            <a:chOff x="-305455" y="3305505"/>
            <a:chExt cx="2043790" cy="148767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1D1F88-6D7F-7354-870A-3A89F2F766E5}"/>
                </a:ext>
              </a:extLst>
            </p:cNvPr>
            <p:cNvSpPr txBox="1"/>
            <p:nvPr/>
          </p:nvSpPr>
          <p:spPr>
            <a:xfrm>
              <a:off x="-305455" y="3305505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What is your name?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487F52A-6BA9-A58A-3AA3-9C10CAABA2E8}"/>
                </a:ext>
              </a:extLst>
            </p:cNvPr>
            <p:cNvCxnSpPr>
              <a:cxnSpLocks/>
              <a:stCxn id="14" idx="0"/>
              <a:endCxn id="29" idx="2"/>
            </p:cNvCxnSpPr>
            <p:nvPr/>
          </p:nvCxnSpPr>
          <p:spPr>
            <a:xfrm flipV="1">
              <a:off x="98815" y="4136502"/>
              <a:ext cx="617625" cy="656676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8F205D0-83B2-BA3D-61B0-58D9FAB77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61562" y="3214424"/>
            <a:ext cx="2961323" cy="1869310"/>
            <a:chOff x="1187228" y="3211821"/>
            <a:chExt cx="2961323" cy="18693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AA6BC49-F7E7-90F4-B491-7B7AEC2A6FEE}"/>
                </a:ext>
              </a:extLst>
            </p:cNvPr>
            <p:cNvSpPr txBox="1"/>
            <p:nvPr/>
          </p:nvSpPr>
          <p:spPr>
            <a:xfrm>
              <a:off x="2267773" y="3211821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Enter your age…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5B59E3-6EE5-B58D-E7D0-5773389F53D1}"/>
                </a:ext>
              </a:extLst>
            </p:cNvPr>
            <p:cNvCxnSpPr>
              <a:cxnSpLocks/>
              <a:stCxn id="6" idx="5"/>
              <a:endCxn id="34" idx="2"/>
            </p:cNvCxnSpPr>
            <p:nvPr/>
          </p:nvCxnSpPr>
          <p:spPr>
            <a:xfrm flipV="1">
              <a:off x="1187228" y="4042818"/>
              <a:ext cx="2020934" cy="1038313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762876-9D6D-F115-9FD2-0EE7D102E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53059" y="3234889"/>
            <a:ext cx="3010040" cy="1500393"/>
            <a:chOff x="-341791" y="3234889"/>
            <a:chExt cx="3010040" cy="150039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16F2A7-FB73-03E0-8BE6-127C17B95480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What is your name?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EDA4E6C-EC50-F20C-A07F-8630C4875432}"/>
                </a:ext>
              </a:extLst>
            </p:cNvPr>
            <p:cNvCxnSpPr>
              <a:cxnSpLocks/>
              <a:stCxn id="19" idx="0"/>
              <a:endCxn id="38" idx="2"/>
            </p:cNvCxnSpPr>
            <p:nvPr/>
          </p:nvCxnSpPr>
          <p:spPr>
            <a:xfrm flipV="1">
              <a:off x="-341791" y="4065886"/>
              <a:ext cx="1988145" cy="669396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D8FCFCC-6B20-8646-D33F-39682AB41428}"/>
              </a:ext>
            </a:extLst>
          </p:cNvPr>
          <p:cNvSpPr txBox="1"/>
          <p:nvPr/>
        </p:nvSpPr>
        <p:spPr>
          <a:xfrm>
            <a:off x="8189260" y="3399091"/>
            <a:ext cx="18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DCF3E-68B9-EB8F-46A9-1B6FF88EFE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10423</TotalTime>
  <Words>697</Words>
  <Application>Microsoft Office PowerPoint</Application>
  <PresentationFormat>Widescreen</PresentationFormat>
  <Paragraphs>121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Montserrat ExtraBold</vt:lpstr>
      <vt:lpstr>Consolas</vt:lpstr>
      <vt:lpstr>Montserrat</vt:lpstr>
      <vt:lpstr>Montserrat SemiBold</vt:lpstr>
      <vt:lpstr>Arial</vt:lpstr>
      <vt:lpstr>2_CSE 12X (adopted from CSE 373)</vt:lpstr>
      <vt:lpstr>User Input (Scanner)</vt:lpstr>
      <vt:lpstr>Announcements, Reminders</vt:lpstr>
      <vt:lpstr>PCM Review: Scanner</vt:lpstr>
      <vt:lpstr>PCM Review: Tokens</vt:lpstr>
      <vt:lpstr>PCM Review: InputMismatchException</vt:lpstr>
      <vt:lpstr>Think Pair Share: Cornbear (Think)</vt:lpstr>
      <vt:lpstr>Think Pair Share: Cornbear (Pair)</vt:lpstr>
      <vt:lpstr>Reminder (again): Fencepost Pattern</vt:lpstr>
      <vt:lpstr>Fencepost Pattern … for User Input?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473</cp:revision>
  <dcterms:modified xsi:type="dcterms:W3CDTF">2026-02-13T17:44:55Z</dcterms:modified>
</cp:coreProperties>
</file>