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3"/>
  </p:notesMasterIdLst>
  <p:handoutMasterIdLst>
    <p:handoutMasterId r:id="rId14"/>
  </p:handoutMasterIdLst>
  <p:sldIdLst>
    <p:sldId id="478" r:id="rId2"/>
    <p:sldId id="386" r:id="rId3"/>
    <p:sldId id="356" r:id="rId4"/>
    <p:sldId id="476" r:id="rId5"/>
    <p:sldId id="467" r:id="rId6"/>
    <p:sldId id="462" r:id="rId7"/>
    <p:sldId id="463" r:id="rId8"/>
    <p:sldId id="472" r:id="rId9"/>
    <p:sldId id="473" r:id="rId10"/>
    <p:sldId id="471" r:id="rId11"/>
    <p:sldId id="477" r:id="rId12"/>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onsolas" panose="020B0609020204030204" pitchFamily="49" charset="0"/>
      <p:regular r:id="rId19"/>
      <p:bold r:id="rId20"/>
      <p:italic r:id="rId21"/>
      <p:boldItalic r:id="rId22"/>
    </p:embeddedFont>
    <p:embeddedFont>
      <p:font typeface="Montserrat" panose="00000500000000000000" pitchFamily="2" charset="0"/>
      <p:regular r:id="rId23"/>
      <p:bold r:id="rId24"/>
      <p:italic r:id="rId25"/>
      <p:boldItalic r:id="rId26"/>
    </p:embeddedFont>
    <p:embeddedFont>
      <p:font typeface="Montserrat ExtraBold" panose="00000900000000000000" pitchFamily="2" charset="0"/>
      <p:bold r:id="rId27"/>
      <p:italic r:id="rId28"/>
      <p:boldItalic r:id="rId29"/>
    </p:embeddedFont>
    <p:embeddedFont>
      <p:font typeface="Montserrat SemiBold" panose="000007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i8dWrwCSJhu53tQRppDdHoobhi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8C8"/>
    <a:srgbClr val="CFFFFD"/>
    <a:srgbClr val="F7D5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8" autoAdjust="0"/>
    <p:restoredTop sz="95041" autoAdjust="0"/>
  </p:normalViewPr>
  <p:slideViewPr>
    <p:cSldViewPr snapToGrid="0">
      <p:cViewPr varScale="1">
        <p:scale>
          <a:sx n="89" d="100"/>
          <a:sy n="89" d="100"/>
        </p:scale>
        <p:origin x="132"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5" d="100"/>
          <a:sy n="75" d="100"/>
        </p:scale>
        <p:origin x="2649"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59"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65BF56-4A4D-4DEA-BF4B-8ED38A61B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D6DE3BD0-CCFC-4760-AAF3-CF9B94D18C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E50203-2B6C-4376-BFEA-B4E212133564}" type="datetimeFigureOut">
              <a:rPr lang="en-US" smtClean="0">
                <a:latin typeface="Calibri" panose="020F0502020204030204" pitchFamily="34" charset="0"/>
                <a:cs typeface="Calibri" panose="020F0502020204030204" pitchFamily="34" charset="0"/>
              </a:rPr>
              <a:t>2/10/2026</a:t>
            </a:fld>
            <a:endParaRPr lang="en-US"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99C70846-9548-41CC-857D-BF91CA71D9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666BCD5-B21F-45B8-9F34-078703248D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182362-2E36-4DA0-BABD-FE59F686457C}" type="slidenum">
              <a:rPr lang="en-US" smtClean="0">
                <a:latin typeface="Calibri" panose="020F0502020204030204" pitchFamily="34" charset="0"/>
                <a:cs typeface="Calibri" panose="020F0502020204030204" pitchFamily="34" charset="0"/>
              </a:r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4614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9"/>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6" name="Google Shape;16;p29" descr="University of Washington"/>
          <p:cNvPicPr preferRelativeResize="0"/>
          <p:nvPr/>
        </p:nvPicPr>
        <p:blipFill rotWithShape="1">
          <a:blip r:embed="rId3">
            <a:alphaModFix/>
          </a:blip>
          <a:srcRect/>
          <a:stretch/>
        </p:blipFill>
        <p:spPr>
          <a:xfrm>
            <a:off x="29762" y="29971"/>
            <a:ext cx="2150723" cy="169039"/>
          </a:xfrm>
          <a:prstGeom prst="rect">
            <a:avLst/>
          </a:prstGeom>
          <a:noFill/>
          <a:ln>
            <a:noFill/>
          </a:ln>
        </p:spPr>
      </p:pic>
      <p:sp>
        <p:nvSpPr>
          <p:cNvPr id="17" name="Google Shape;17;p29"/>
          <p:cNvSpPr txBox="1"/>
          <p:nvPr/>
        </p:nvSpPr>
        <p:spPr>
          <a:xfrm>
            <a:off x="10615294" y="-1"/>
            <a:ext cx="1530987" cy="230792"/>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Winter 2026</a:t>
            </a:r>
            <a:endParaRPr lang="en-US" sz="900" b="0" i="0" dirty="0">
              <a:latin typeface="Calibri" panose="020F0502020204030204" pitchFamily="34" charset="0"/>
              <a:cs typeface="Calibri" panose="020F0502020204030204" pitchFamily="34" charset="0"/>
            </a:endParaRPr>
          </a:p>
        </p:txBody>
      </p:sp>
      <p:sp>
        <p:nvSpPr>
          <p:cNvPr id="18" name="Google Shape;18;p29"/>
          <p:cNvSpPr txBox="1"/>
          <p:nvPr/>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b="0" i="0" dirty="0">
              <a:latin typeface="Calibri" panose="020F0502020204030204" pitchFamily="34" charset="0"/>
              <a:cs typeface="Calibri" panose="020F0502020204030204" pitchFamily="34" charset="0"/>
            </a:endParaRPr>
          </a:p>
        </p:txBody>
      </p:sp>
      <p:sp>
        <p:nvSpPr>
          <p:cNvPr id="20" name="Google Shape;20;p29"/>
          <p:cNvSpPr txBox="1"/>
          <p:nvPr/>
        </p:nvSpPr>
        <p:spPr>
          <a:xfrm>
            <a:off x="338697" y="1894816"/>
            <a:ext cx="3062976" cy="6462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0F0F0"/>
              </a:buClr>
              <a:buSzPts val="3600"/>
              <a:buFont typeface="Montserrat ExtraBold"/>
              <a:buNone/>
            </a:pPr>
            <a:r>
              <a:rPr lang="en-US" sz="3600" b="1" i="0" u="none" strike="noStrike" cap="none" dirty="0">
                <a:solidFill>
                  <a:srgbClr val="F0F0F0"/>
                </a:solidFill>
                <a:latin typeface="Montserrat ExtraBold"/>
                <a:ea typeface="Montserrat ExtraBold"/>
                <a:cs typeface="Montserrat ExtraBold"/>
                <a:sym typeface="Montserrat ExtraBold"/>
              </a:rPr>
              <a:t>CSE 121</a:t>
            </a:r>
            <a:endParaRPr b="0" i="0" dirty="0">
              <a:latin typeface="Calibri" panose="020F0502020204030204" pitchFamily="34" charset="0"/>
              <a:cs typeface="Calibri" panose="020F0502020204030204" pitchFamily="34" charset="0"/>
            </a:endParaRPr>
          </a:p>
        </p:txBody>
      </p:sp>
      <p:sp>
        <p:nvSpPr>
          <p:cNvPr id="22" name="Google Shape;22;p29">
            <a:extLst>
              <a:ext uri="{C183D7F6-B498-43B3-948B-1728B52AA6E4}">
                <adec:decorative xmlns:adec="http://schemas.microsoft.com/office/drawing/2017/decorative" val="1"/>
              </a:ext>
            </a:extLst>
          </p:cNvPr>
          <p:cNvSpPr/>
          <p:nvPr/>
        </p:nvSpPr>
        <p:spPr>
          <a:xfrm>
            <a:off x="420127" y="1370208"/>
            <a:ext cx="878586" cy="420132"/>
          </a:xfrm>
          <a:prstGeom prst="roundRect">
            <a:avLst>
              <a:gd name="adj" fmla="val 16667"/>
            </a:avLst>
          </a:prstGeom>
          <a:solidFill>
            <a:srgbClr val="FA823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1" i="0" u="none" strike="noStrike" cap="none" dirty="0">
              <a:solidFill>
                <a:srgbClr val="FFFFFF"/>
              </a:solidFill>
              <a:latin typeface="Calibri"/>
              <a:ea typeface="Calibri"/>
              <a:cs typeface="Calibri"/>
              <a:sym typeface="Calibri"/>
            </a:endParaRPr>
          </a:p>
        </p:txBody>
      </p:sp>
      <p:sp>
        <p:nvSpPr>
          <p:cNvPr id="24" name="Google Shape;24;p29">
            <a:extLst>
              <a:ext uri="{C183D7F6-B498-43B3-948B-1728B52AA6E4}">
                <adec:decorative xmlns:adec="http://schemas.microsoft.com/office/drawing/2017/decorative" val="1"/>
              </a:ext>
            </a:extLst>
          </p:cNvPr>
          <p:cNvSpPr/>
          <p:nvPr/>
        </p:nvSpPr>
        <p:spPr>
          <a:xfrm>
            <a:off x="6634951" y="951503"/>
            <a:ext cx="5250244" cy="5153776"/>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25" name="Google Shape;25;p29">
            <a:extLst>
              <a:ext uri="{C183D7F6-B498-43B3-948B-1728B52AA6E4}">
                <adec:decorative xmlns:adec="http://schemas.microsoft.com/office/drawing/2017/decorative" val="1"/>
              </a:ext>
            </a:extLst>
          </p:cNvPr>
          <p:cNvCxnSpPr/>
          <p:nvPr/>
        </p:nvCxnSpPr>
        <p:spPr>
          <a:xfrm>
            <a:off x="7025920" y="4053518"/>
            <a:ext cx="4468306" cy="1"/>
          </a:xfrm>
          <a:prstGeom prst="straightConnector1">
            <a:avLst/>
          </a:prstGeom>
          <a:noFill/>
          <a:ln w="9525" cap="flat" cmpd="sng">
            <a:solidFill>
              <a:srgbClr val="BFBFBF"/>
            </a:solidFill>
            <a:prstDash val="solid"/>
            <a:miter lim="8000"/>
            <a:headEnd type="none" w="sm" len="sm"/>
            <a:tailEnd type="none" w="sm" len="sm"/>
          </a:ln>
        </p:spPr>
      </p:cxnSp>
      <p:sp>
        <p:nvSpPr>
          <p:cNvPr id="26" name="Google Shape;26;p29">
            <a:extLst>
              <a:ext uri="{C183D7F6-B498-43B3-948B-1728B52AA6E4}">
                <adec:decorative xmlns:adec="http://schemas.microsoft.com/office/drawing/2017/decorative" val="1"/>
              </a:ext>
            </a:extLst>
          </p:cNvPr>
          <p:cNvSpPr/>
          <p:nvPr/>
        </p:nvSpPr>
        <p:spPr>
          <a:xfrm>
            <a:off x="86443" y="5439308"/>
            <a:ext cx="3730182" cy="1340914"/>
          </a:xfrm>
          <a:prstGeom prst="roundRect">
            <a:avLst>
              <a:gd name="adj" fmla="val 9433"/>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 name="Google Shape;28;p29"/>
          <p:cNvSpPr txBox="1"/>
          <p:nvPr/>
        </p:nvSpPr>
        <p:spPr>
          <a:xfrm>
            <a:off x="306805" y="5577374"/>
            <a:ext cx="2154864" cy="1138733"/>
          </a:xfrm>
          <a:prstGeom prst="rect">
            <a:avLst/>
          </a:prstGeom>
          <a:noFill/>
          <a:ln>
            <a:noFill/>
          </a:ln>
        </p:spPr>
        <p:txBody>
          <a:bodyPr spcFirstLastPara="1" wrap="square" lIns="45700" tIns="45700" rIns="45700" bIns="45700" anchor="t" anchorCtr="0">
            <a:spAutoFit/>
          </a:bodyPr>
          <a:lstStyle/>
          <a:p>
            <a:pPr marL="0" marR="0" lvl="0" indent="0" algn="l" defTabSz="914400" rtl="0" eaLnBrk="1" fontAlgn="auto" latinLnBrk="0" hangingPunct="1">
              <a:lnSpc>
                <a:spcPct val="100000"/>
              </a:lnSpc>
              <a:spcBef>
                <a:spcPts val="0"/>
              </a:spcBef>
              <a:spcAft>
                <a:spcPts val="0"/>
              </a:spcAft>
              <a:buClr>
                <a:srgbClr val="595959"/>
              </a:buClr>
              <a:buSzPts val="1200"/>
              <a:buFont typeface="Montserrat SemiBold"/>
              <a:buNone/>
              <a:tabLst/>
              <a:defRPr/>
            </a:pPr>
            <a:r>
              <a:rPr lang="en-US" sz="1200" b="1" i="0" u="none" strike="noStrike" cap="none" dirty="0">
                <a:solidFill>
                  <a:schemeClr val="tx1"/>
                </a:solidFill>
                <a:latin typeface="Montserrat" pitchFamily="2" charset="77"/>
                <a:ea typeface="Montserrat"/>
                <a:cs typeface="Montserrat"/>
                <a:sym typeface="Montserrat"/>
              </a:rPr>
              <a:t>Questions during Class?</a:t>
            </a:r>
            <a:endParaRPr lang="en-US" sz="1200" b="0" i="0" dirty="0">
              <a:solidFill>
                <a:schemeClr val="tx1"/>
              </a:solidFill>
              <a:latin typeface="Montserrat" pitchFamily="2" charset="77"/>
              <a:cs typeface="Calibri" panose="020F0502020204030204" pitchFamily="34" charset="0"/>
            </a:endParaRPr>
          </a:p>
          <a:p>
            <a:pPr marL="0" marR="0" lvl="0" indent="0" algn="l" rtl="0">
              <a:lnSpc>
                <a:spcPct val="100000"/>
              </a:lnSpc>
              <a:spcBef>
                <a:spcPts val="0"/>
              </a:spcBef>
              <a:spcAft>
                <a:spcPts val="0"/>
              </a:spcAft>
              <a:buClr>
                <a:srgbClr val="595959"/>
              </a:buClr>
              <a:buSzPts val="1200"/>
              <a:buFont typeface="Montserrat SemiBold"/>
              <a:buNone/>
            </a:pPr>
            <a:endParaRPr lang="en-US" sz="1200" b="1" i="0" u="none" strike="noStrike" cap="none" dirty="0">
              <a:solidFill>
                <a:schemeClr val="tx1"/>
              </a:solidFill>
              <a:latin typeface="Montserrat" pitchFamily="2" charset="77"/>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1200"/>
              <a:buFont typeface="Montserrat SemiBold"/>
              <a:buNone/>
            </a:pPr>
            <a:r>
              <a:rPr lang="en-US" sz="1200" b="1" i="0" u="none" strike="noStrike" cap="none" dirty="0">
                <a:solidFill>
                  <a:schemeClr val="tx1"/>
                </a:solidFill>
                <a:latin typeface="Montserrat" pitchFamily="2" charset="77"/>
                <a:ea typeface="Montserrat SemiBold"/>
                <a:cs typeface="Montserrat SemiBold"/>
                <a:sym typeface="Montserrat SemiBold"/>
              </a:rPr>
              <a:t>Raise hand or send here</a:t>
            </a:r>
            <a:endParaRPr b="0" i="0" dirty="0">
              <a:solidFill>
                <a:schemeClr val="tx1"/>
              </a:solidFill>
              <a:latin typeface="Montserrat" pitchFamily="2" charset="77"/>
              <a:cs typeface="Calibri" panose="020F0502020204030204" pitchFamily="34" charset="0"/>
            </a:endParaRPr>
          </a:p>
          <a:p>
            <a:pPr marL="0" marR="0" lvl="0" indent="0" algn="l" rtl="0">
              <a:lnSpc>
                <a:spcPct val="100000"/>
              </a:lnSpc>
              <a:spcBef>
                <a:spcPts val="0"/>
              </a:spcBef>
              <a:spcAft>
                <a:spcPts val="0"/>
              </a:spcAft>
              <a:buClr>
                <a:srgbClr val="595959"/>
              </a:buClr>
              <a:buSzPts val="1200"/>
              <a:buFont typeface="Montserrat SemiBold"/>
              <a:buNone/>
            </a:pPr>
            <a:endParaRPr sz="1200" b="1" i="0" u="none" strike="noStrike" cap="none" dirty="0">
              <a:solidFill>
                <a:schemeClr val="tx1"/>
              </a:solidFill>
              <a:latin typeface="Montserrat" pitchFamily="2" charset="77"/>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2000"/>
              <a:buFont typeface="Montserrat SemiBold"/>
              <a:buNone/>
            </a:pPr>
            <a:r>
              <a:rPr lang="en-US" sz="2000" b="1" i="0" u="none" strike="noStrike" cap="none" dirty="0" err="1">
                <a:solidFill>
                  <a:schemeClr val="tx1"/>
                </a:solidFill>
                <a:latin typeface="Montserrat" pitchFamily="2" charset="77"/>
                <a:ea typeface="Montserrat SemiBold"/>
                <a:cs typeface="Montserrat SemiBold"/>
                <a:sym typeface="Montserrat SemiBold"/>
              </a:rPr>
              <a:t>sli.do</a:t>
            </a:r>
            <a:r>
              <a:rPr lang="en-US" sz="2000" b="1" i="0" u="none" strike="noStrike" cap="none" dirty="0">
                <a:solidFill>
                  <a:schemeClr val="tx1"/>
                </a:solidFill>
                <a:latin typeface="Montserrat" pitchFamily="2" charset="77"/>
                <a:ea typeface="Montserrat SemiBold"/>
                <a:cs typeface="Montserrat SemiBold"/>
                <a:sym typeface="Montserrat SemiBold"/>
              </a:rPr>
              <a:t>    #cse121 </a:t>
            </a:r>
            <a:endParaRPr b="1" i="0" dirty="0">
              <a:solidFill>
                <a:schemeClr val="tx1"/>
              </a:solidFill>
              <a:latin typeface="Montserrat" pitchFamily="2" charset="77"/>
              <a:cs typeface="Calibri" panose="020F0502020204030204" pitchFamily="34" charset="0"/>
            </a:endParaRPr>
          </a:p>
        </p:txBody>
      </p:sp>
    </p:spTree>
    <p:extLst>
      <p:ext uri="{BB962C8B-B14F-4D97-AF65-F5344CB8AC3E}">
        <p14:creationId xmlns:p14="http://schemas.microsoft.com/office/powerpoint/2010/main" val="77245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reserve="1">
  <p:cSld name="Title and Content">
    <p:spTree>
      <p:nvGrpSpPr>
        <p:cNvPr id="1" name="Shape 32"/>
        <p:cNvGrpSpPr/>
        <p:nvPr/>
      </p:nvGrpSpPr>
      <p:grpSpPr>
        <a:xfrm>
          <a:off x="0" y="0"/>
          <a:ext cx="0" cy="0"/>
          <a:chOff x="0" y="0"/>
          <a:chExt cx="0" cy="0"/>
        </a:xfrm>
      </p:grpSpPr>
      <p:sp>
        <p:nvSpPr>
          <p:cNvPr id="33" name="Google Shape;33;p30"/>
          <p:cNvSpPr/>
          <p:nvPr userDrawn="1"/>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 name="Google Shape;37;p30"/>
          <p:cNvSpPr txBox="1">
            <a:spLocks noGrp="1"/>
          </p:cNvSpPr>
          <p:nvPr>
            <p:ph type="title"/>
          </p:nvPr>
        </p:nvSpPr>
        <p:spPr>
          <a:xfrm>
            <a:off x="838200" y="456565"/>
            <a:ext cx="10515600" cy="762635"/>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38" name="Google Shape;38;p30"/>
          <p:cNvSpPr txBox="1">
            <a:spLocks noGrp="1"/>
          </p:cNvSpPr>
          <p:nvPr>
            <p:ph type="body" idx="1"/>
          </p:nvPr>
        </p:nvSpPr>
        <p:spPr>
          <a:xfrm>
            <a:off x="838200" y="1371600"/>
            <a:ext cx="10515600" cy="480536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ct val="1000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dirty="0"/>
          </a:p>
        </p:txBody>
      </p:sp>
      <p:sp>
        <p:nvSpPr>
          <p:cNvPr id="39" name="Google Shape;39;p30"/>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dirty="0"/>
          </a:p>
        </p:txBody>
      </p:sp>
      <p:pic>
        <p:nvPicPr>
          <p:cNvPr id="2" name="Google Shape;7;p28" descr="University of Washington">
            <a:extLst>
              <a:ext uri="{FF2B5EF4-FFF2-40B4-BE49-F238E27FC236}">
                <a16:creationId xmlns:a16="http://schemas.microsoft.com/office/drawing/2014/main" id="{BABC5B18-FB33-F6B8-4C29-4724707E45CD}"/>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43E64A9D-13F4-4F7A-870E-E779341A833A}"/>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Winter 2026</a:t>
            </a:r>
            <a:endParaRPr lang="en-US" sz="900" b="0" i="0" dirty="0">
              <a:latin typeface="Calibri" panose="020F0502020204030204" pitchFamily="34" charset="0"/>
              <a:cs typeface="Calibri" panose="020F0502020204030204" pitchFamily="34" charset="0"/>
            </a:endParaRPr>
          </a:p>
        </p:txBody>
      </p:sp>
      <p:sp>
        <p:nvSpPr>
          <p:cNvPr id="5" name="Google Shape;18;p29">
            <a:extLst>
              <a:ext uri="{FF2B5EF4-FFF2-40B4-BE49-F238E27FC236}">
                <a16:creationId xmlns:a16="http://schemas.microsoft.com/office/drawing/2014/main" id="{9E59E3F7-66A5-DA61-63FE-27EFAB46255A}"/>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006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racitce: Pair" preserve="1">
  <p:cSld name="Pracitce: Pair">
    <p:spTree>
      <p:nvGrpSpPr>
        <p:cNvPr id="1" name="Shape 58"/>
        <p:cNvGrpSpPr/>
        <p:nvPr/>
      </p:nvGrpSpPr>
      <p:grpSpPr>
        <a:xfrm>
          <a:off x="0" y="0"/>
          <a:ext cx="0" cy="0"/>
          <a:chOff x="0" y="0"/>
          <a:chExt cx="0" cy="0"/>
        </a:xfrm>
      </p:grpSpPr>
      <p:sp>
        <p:nvSpPr>
          <p:cNvPr id="59" name="Google Shape;59;p33"/>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 name="Google Shape;63;p33"/>
          <p:cNvSpPr txBox="1">
            <a:spLocks noGrp="1"/>
          </p:cNvSpPr>
          <p:nvPr>
            <p:ph type="title"/>
          </p:nvPr>
        </p:nvSpPr>
        <p:spPr>
          <a:xfrm>
            <a:off x="838199" y="1388065"/>
            <a:ext cx="10515601" cy="76263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4" name="Google Shape;64;p33"/>
          <p:cNvSpPr/>
          <p:nvPr/>
        </p:nvSpPr>
        <p:spPr>
          <a:xfrm>
            <a:off x="-29764" y="231049"/>
            <a:ext cx="12221765" cy="984404"/>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5" name="Google Shape;65;p33"/>
          <p:cNvGrpSpPr/>
          <p:nvPr/>
        </p:nvGrpSpPr>
        <p:grpSpPr>
          <a:xfrm>
            <a:off x="8414950" y="403661"/>
            <a:ext cx="3380433" cy="556056"/>
            <a:chOff x="0" y="0"/>
            <a:chExt cx="3380431" cy="556054"/>
          </a:xfrm>
        </p:grpSpPr>
        <p:sp>
          <p:nvSpPr>
            <p:cNvPr id="66" name="Google Shape;66;p33"/>
            <p:cNvSpPr/>
            <p:nvPr/>
          </p:nvSpPr>
          <p:spPr>
            <a:xfrm>
              <a:off x="0" y="0"/>
              <a:ext cx="3380431" cy="556054"/>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 name="Google Shape;67;p33"/>
            <p:cNvSpPr txBox="1"/>
            <p:nvPr/>
          </p:nvSpPr>
          <p:spPr>
            <a:xfrm>
              <a:off x="72864" y="60856"/>
              <a:ext cx="3234702" cy="43434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2200"/>
                <a:buFont typeface="Calibri"/>
                <a:buNone/>
              </a:pPr>
              <a:r>
                <a:rPr lang="en-US" sz="2200" b="1" i="0" u="none" strike="noStrike" cap="none" dirty="0" err="1">
                  <a:solidFill>
                    <a:srgbClr val="FFFFFF"/>
                  </a:solidFill>
                  <a:latin typeface="Calibri"/>
                  <a:ea typeface="Calibri"/>
                  <a:cs typeface="Calibri"/>
                  <a:sym typeface="Calibri"/>
                </a:rPr>
                <a:t>sli.do</a:t>
              </a:r>
              <a:r>
                <a:rPr lang="en-US" sz="2200" b="1" i="0" u="none" strike="noStrike" cap="none" dirty="0">
                  <a:solidFill>
                    <a:srgbClr val="FFFFFF"/>
                  </a:solidFill>
                  <a:latin typeface="Calibri"/>
                  <a:ea typeface="Calibri"/>
                  <a:cs typeface="Calibri"/>
                  <a:sym typeface="Calibri"/>
                </a:rPr>
                <a:t>      #cse121</a:t>
              </a:r>
              <a:endParaRPr b="0" i="0" dirty="0">
                <a:latin typeface="Calibri" panose="020F0502020204030204" pitchFamily="34" charset="0"/>
                <a:cs typeface="Calibri" panose="020F0502020204030204" pitchFamily="34" charset="0"/>
              </a:endParaRPr>
            </a:p>
          </p:txBody>
        </p:sp>
      </p:grpSp>
      <p:sp>
        <p:nvSpPr>
          <p:cNvPr id="70" name="Google Shape;70;p33"/>
          <p:cNvSpPr/>
          <p:nvPr/>
        </p:nvSpPr>
        <p:spPr>
          <a:xfrm>
            <a:off x="7058213" y="123442"/>
            <a:ext cx="960121" cy="960121"/>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200"/>
              <a:buFont typeface="Calibri"/>
              <a:buNone/>
            </a:pPr>
            <a:endParaRPr sz="2200" b="1" i="0" u="none" strike="noStrike" cap="none">
              <a:solidFill>
                <a:srgbClr val="FFFFFF"/>
              </a:solidFill>
              <a:latin typeface="Calibri"/>
              <a:ea typeface="Calibri"/>
              <a:cs typeface="Calibri"/>
              <a:sym typeface="Calibri"/>
            </a:endParaRPr>
          </a:p>
        </p:txBody>
      </p:sp>
      <p:sp>
        <p:nvSpPr>
          <p:cNvPr id="71" name="Google Shape;71;p33"/>
          <p:cNvSpPr/>
          <p:nvPr/>
        </p:nvSpPr>
        <p:spPr>
          <a:xfrm>
            <a:off x="7163368" y="214847"/>
            <a:ext cx="749809" cy="74981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 name="Google Shape;73;p33"/>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91418C3E-EEDB-2BC2-0254-CD00CD03A081}"/>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F2052282-8D29-4A38-1571-671D31224364}"/>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Winter 2026</a:t>
            </a:r>
            <a:endParaRPr lang="en-US" sz="900" b="0" i="0" dirty="0">
              <a:latin typeface="Calibri" panose="020F0502020204030204" pitchFamily="34" charset="0"/>
              <a:cs typeface="Calibri" panose="020F0502020204030204" pitchFamily="34" charset="0"/>
            </a:endParaRPr>
          </a:p>
        </p:txBody>
      </p:sp>
      <p:sp>
        <p:nvSpPr>
          <p:cNvPr id="6" name="Google Shape;52;p32">
            <a:extLst>
              <a:ext uri="{FF2B5EF4-FFF2-40B4-BE49-F238E27FC236}">
                <a16:creationId xmlns:a16="http://schemas.microsoft.com/office/drawing/2014/main" id="{7CB162C5-D013-0E9F-304A-00EF111A719D}"/>
              </a:ext>
            </a:extLst>
          </p:cNvPr>
          <p:cNvSpPr txBox="1"/>
          <p:nvPr userDrawn="1"/>
        </p:nvSpPr>
        <p:spPr>
          <a:xfrm>
            <a:off x="1152635" y="300370"/>
            <a:ext cx="3506055" cy="7772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1" i="0" u="none" strike="noStrike" cap="none" dirty="0">
                <a:solidFill>
                  <a:srgbClr val="FFFFFF"/>
                </a:solidFill>
                <a:latin typeface="Calibri"/>
                <a:ea typeface="Calibri"/>
                <a:cs typeface="Calibri"/>
                <a:sym typeface="Calibri"/>
              </a:rPr>
              <a:t>Practice: Think</a:t>
            </a:r>
            <a:endParaRPr b="0" i="0" dirty="0">
              <a:latin typeface="Calibri" panose="020F0502020204030204" pitchFamily="34" charset="0"/>
              <a:cs typeface="Calibri" panose="020F0502020204030204" pitchFamily="34" charset="0"/>
            </a:endParaRPr>
          </a:p>
        </p:txBody>
      </p:sp>
      <p:pic>
        <p:nvPicPr>
          <p:cNvPr id="7" name="Google Shape;53;p32" descr="Graphic 12">
            <a:extLst>
              <a:ext uri="{FF2B5EF4-FFF2-40B4-BE49-F238E27FC236}">
                <a16:creationId xmlns:a16="http://schemas.microsoft.com/office/drawing/2014/main" id="{6639FEF2-EB20-D618-A4FD-015344F21E43}"/>
              </a:ext>
            </a:extLst>
          </p:cNvPr>
          <p:cNvPicPr preferRelativeResize="0"/>
          <p:nvPr userDrawn="1"/>
        </p:nvPicPr>
        <p:blipFill rotWithShape="1">
          <a:blip r:embed="rId3">
            <a:alphaModFix/>
          </a:blip>
          <a:srcRect/>
          <a:stretch/>
        </p:blipFill>
        <p:spPr>
          <a:xfrm flipH="1">
            <a:off x="154038" y="300371"/>
            <a:ext cx="684161" cy="781897"/>
          </a:xfrm>
          <a:prstGeom prst="rect">
            <a:avLst/>
          </a:prstGeom>
          <a:noFill/>
          <a:ln>
            <a:noFill/>
          </a:ln>
        </p:spPr>
      </p:pic>
      <p:sp>
        <p:nvSpPr>
          <p:cNvPr id="5" name="Google Shape;18;p29">
            <a:extLst>
              <a:ext uri="{FF2B5EF4-FFF2-40B4-BE49-F238E27FC236}">
                <a16:creationId xmlns:a16="http://schemas.microsoft.com/office/drawing/2014/main" id="{4EF279CC-6012-F525-8DFE-220A30D18E3D}"/>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450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racitce: Pair" preserve="1">
  <p:cSld name="1_Pracitce: Pair">
    <p:spTree>
      <p:nvGrpSpPr>
        <p:cNvPr id="1" name="Shape 58"/>
        <p:cNvGrpSpPr/>
        <p:nvPr/>
      </p:nvGrpSpPr>
      <p:grpSpPr>
        <a:xfrm>
          <a:off x="0" y="0"/>
          <a:ext cx="0" cy="0"/>
          <a:chOff x="0" y="0"/>
          <a:chExt cx="0" cy="0"/>
        </a:xfrm>
      </p:grpSpPr>
      <p:sp>
        <p:nvSpPr>
          <p:cNvPr id="59" name="Google Shape;59;p33"/>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 name="Google Shape;63;p33"/>
          <p:cNvSpPr txBox="1">
            <a:spLocks noGrp="1"/>
          </p:cNvSpPr>
          <p:nvPr>
            <p:ph type="title"/>
          </p:nvPr>
        </p:nvSpPr>
        <p:spPr>
          <a:xfrm>
            <a:off x="838199" y="1388065"/>
            <a:ext cx="10515601" cy="76263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4" name="Google Shape;64;p33"/>
          <p:cNvSpPr/>
          <p:nvPr/>
        </p:nvSpPr>
        <p:spPr>
          <a:xfrm>
            <a:off x="-29764" y="231049"/>
            <a:ext cx="12221765" cy="984404"/>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5" name="Google Shape;65;p33"/>
          <p:cNvGrpSpPr/>
          <p:nvPr/>
        </p:nvGrpSpPr>
        <p:grpSpPr>
          <a:xfrm>
            <a:off x="8414950" y="403661"/>
            <a:ext cx="3380433" cy="556056"/>
            <a:chOff x="0" y="0"/>
            <a:chExt cx="3380431" cy="556054"/>
          </a:xfrm>
        </p:grpSpPr>
        <p:sp>
          <p:nvSpPr>
            <p:cNvPr id="66" name="Google Shape;66;p33"/>
            <p:cNvSpPr/>
            <p:nvPr/>
          </p:nvSpPr>
          <p:spPr>
            <a:xfrm>
              <a:off x="0" y="0"/>
              <a:ext cx="3380431" cy="556054"/>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 name="Google Shape;67;p33"/>
            <p:cNvSpPr txBox="1"/>
            <p:nvPr/>
          </p:nvSpPr>
          <p:spPr>
            <a:xfrm>
              <a:off x="72864" y="60856"/>
              <a:ext cx="3234702" cy="43434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2200"/>
                <a:buFont typeface="Calibri"/>
                <a:buNone/>
              </a:pPr>
              <a:r>
                <a:rPr lang="en-US" sz="2200" b="1" i="0" u="none" strike="noStrike" cap="none" dirty="0" err="1">
                  <a:solidFill>
                    <a:srgbClr val="FFFFFF"/>
                  </a:solidFill>
                  <a:latin typeface="Calibri"/>
                  <a:ea typeface="Calibri"/>
                  <a:cs typeface="Calibri"/>
                  <a:sym typeface="Calibri"/>
                </a:rPr>
                <a:t>sli.do</a:t>
              </a:r>
              <a:r>
                <a:rPr lang="en-US" sz="2200" b="1" i="0" u="none" strike="noStrike" cap="none" dirty="0">
                  <a:solidFill>
                    <a:srgbClr val="FFFFFF"/>
                  </a:solidFill>
                  <a:latin typeface="Calibri"/>
                  <a:ea typeface="Calibri"/>
                  <a:cs typeface="Calibri"/>
                  <a:sym typeface="Calibri"/>
                </a:rPr>
                <a:t>      #cse121</a:t>
              </a:r>
              <a:endParaRPr b="0" i="0" dirty="0">
                <a:latin typeface="Calibri" panose="020F0502020204030204" pitchFamily="34" charset="0"/>
                <a:cs typeface="Calibri" panose="020F0502020204030204" pitchFamily="34" charset="0"/>
              </a:endParaRPr>
            </a:p>
          </p:txBody>
        </p:sp>
      </p:grpSp>
      <p:sp>
        <p:nvSpPr>
          <p:cNvPr id="68" name="Google Shape;68;p33"/>
          <p:cNvSpPr txBox="1"/>
          <p:nvPr/>
        </p:nvSpPr>
        <p:spPr>
          <a:xfrm>
            <a:off x="1152635" y="300370"/>
            <a:ext cx="5271611" cy="7772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1" i="0" u="none" strike="noStrike" cap="none" dirty="0">
                <a:solidFill>
                  <a:srgbClr val="FFFFFF"/>
                </a:solidFill>
                <a:latin typeface="Calibri"/>
                <a:ea typeface="Calibri"/>
                <a:cs typeface="Calibri"/>
                <a:sym typeface="Calibri"/>
              </a:rPr>
              <a:t>Practice: Pair</a:t>
            </a:r>
            <a:endParaRPr b="0" i="0" dirty="0">
              <a:latin typeface="Calibri" panose="020F0502020204030204" pitchFamily="34" charset="0"/>
              <a:cs typeface="Calibri" panose="020F0502020204030204" pitchFamily="34" charset="0"/>
            </a:endParaRPr>
          </a:p>
        </p:txBody>
      </p:sp>
      <p:pic>
        <p:nvPicPr>
          <p:cNvPr id="69" name="Google Shape;69;p33" descr="Graphic 7"/>
          <p:cNvPicPr preferRelativeResize="0"/>
          <p:nvPr/>
        </p:nvPicPr>
        <p:blipFill rotWithShape="1">
          <a:blip r:embed="rId2">
            <a:alphaModFix/>
          </a:blip>
          <a:srcRect/>
          <a:stretch/>
        </p:blipFill>
        <p:spPr>
          <a:xfrm>
            <a:off x="154038" y="300371"/>
            <a:ext cx="961803" cy="769442"/>
          </a:xfrm>
          <a:prstGeom prst="rect">
            <a:avLst/>
          </a:prstGeom>
          <a:noFill/>
          <a:ln>
            <a:noFill/>
          </a:ln>
        </p:spPr>
      </p:pic>
      <p:sp>
        <p:nvSpPr>
          <p:cNvPr id="70" name="Google Shape;70;p33"/>
          <p:cNvSpPr/>
          <p:nvPr/>
        </p:nvSpPr>
        <p:spPr>
          <a:xfrm>
            <a:off x="7058213" y="123442"/>
            <a:ext cx="960121" cy="960121"/>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200"/>
              <a:buFont typeface="Calibri"/>
              <a:buNone/>
            </a:pPr>
            <a:endParaRPr sz="2200" b="1" i="0" u="none" strike="noStrike" cap="none">
              <a:solidFill>
                <a:srgbClr val="FFFFFF"/>
              </a:solidFill>
              <a:latin typeface="Calibri"/>
              <a:ea typeface="Calibri"/>
              <a:cs typeface="Calibri"/>
              <a:sym typeface="Calibri"/>
            </a:endParaRPr>
          </a:p>
        </p:txBody>
      </p:sp>
      <p:sp>
        <p:nvSpPr>
          <p:cNvPr id="71" name="Google Shape;71;p33"/>
          <p:cNvSpPr/>
          <p:nvPr/>
        </p:nvSpPr>
        <p:spPr>
          <a:xfrm>
            <a:off x="7163368" y="214847"/>
            <a:ext cx="749809" cy="74981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 name="Google Shape;73;p33"/>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91418C3E-EEDB-2BC2-0254-CD00CD03A081}"/>
              </a:ext>
            </a:extLst>
          </p:cNvPr>
          <p:cNvPicPr preferRelativeResize="0"/>
          <p:nvPr userDrawn="1"/>
        </p:nvPicPr>
        <p:blipFill rotWithShape="1">
          <a:blip r:embed="rId3">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F2052282-8D29-4A38-1571-671D31224364}"/>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Winter 2026</a:t>
            </a:r>
            <a:endParaRPr lang="en-US" sz="900" b="0" i="0" dirty="0">
              <a:latin typeface="Calibri" panose="020F0502020204030204" pitchFamily="34" charset="0"/>
              <a:cs typeface="Calibri" panose="020F0502020204030204" pitchFamily="34" charset="0"/>
            </a:endParaRPr>
          </a:p>
        </p:txBody>
      </p:sp>
      <p:sp>
        <p:nvSpPr>
          <p:cNvPr id="5" name="Google Shape;18;p29">
            <a:extLst>
              <a:ext uri="{FF2B5EF4-FFF2-40B4-BE49-F238E27FC236}">
                <a16:creationId xmlns:a16="http://schemas.microsoft.com/office/drawing/2014/main" id="{09746641-17E7-5E8C-1C1A-E40DC43244EB}"/>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2537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preserve="1">
  <p:cSld name="Title Only">
    <p:spTree>
      <p:nvGrpSpPr>
        <p:cNvPr id="1" name="Shape 74"/>
        <p:cNvGrpSpPr/>
        <p:nvPr/>
      </p:nvGrpSpPr>
      <p:grpSpPr>
        <a:xfrm>
          <a:off x="0" y="0"/>
          <a:ext cx="0" cy="0"/>
          <a:chOff x="0" y="0"/>
          <a:chExt cx="0" cy="0"/>
        </a:xfrm>
      </p:grpSpPr>
      <p:sp>
        <p:nvSpPr>
          <p:cNvPr id="75" name="Google Shape;75;p34"/>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9" name="Google Shape;79;p34"/>
          <p:cNvSpPr txBox="1">
            <a:spLocks noGrp="1"/>
          </p:cNvSpPr>
          <p:nvPr>
            <p:ph type="title"/>
          </p:nvPr>
        </p:nvSpPr>
        <p:spPr>
          <a:xfrm>
            <a:off x="838200" y="456565"/>
            <a:ext cx="10515600" cy="762635"/>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80" name="Google Shape;80;p34"/>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19B8A0CF-1C66-FBB7-F209-B458097B217D}"/>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C3A4268A-A3F9-0647-FFA6-0CD0547EA640}"/>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Winter 2026</a:t>
            </a:r>
            <a:endParaRPr lang="en-US" sz="900" b="0" i="0" dirty="0">
              <a:latin typeface="Calibri" panose="020F0502020204030204" pitchFamily="34" charset="0"/>
              <a:cs typeface="Calibri" panose="020F0502020204030204" pitchFamily="34" charset="0"/>
            </a:endParaRPr>
          </a:p>
        </p:txBody>
      </p:sp>
      <p:sp>
        <p:nvSpPr>
          <p:cNvPr id="5" name="Google Shape;18;p29">
            <a:extLst>
              <a:ext uri="{FF2B5EF4-FFF2-40B4-BE49-F238E27FC236}">
                <a16:creationId xmlns:a16="http://schemas.microsoft.com/office/drawing/2014/main" id="{7BFDD5B8-E577-6B1D-717E-15267B77AC9B}"/>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003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preserve="1">
  <p:cSld name="Blank">
    <p:spTree>
      <p:nvGrpSpPr>
        <p:cNvPr id="1" name="Shape 81"/>
        <p:cNvGrpSpPr/>
        <p:nvPr/>
      </p:nvGrpSpPr>
      <p:grpSpPr>
        <a:xfrm>
          <a:off x="0" y="0"/>
          <a:ext cx="0" cy="0"/>
          <a:chOff x="0" y="0"/>
          <a:chExt cx="0" cy="0"/>
        </a:xfrm>
      </p:grpSpPr>
      <p:sp>
        <p:nvSpPr>
          <p:cNvPr id="82" name="Google Shape;82;p35"/>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6" name="Google Shape;86;p35"/>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0E854BAB-9BC0-0566-D459-A9E2B29A12D0}"/>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3E5BA8AB-DA7F-8D72-2336-81B0A628B7E3}"/>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Winter 2026</a:t>
            </a:r>
            <a:endParaRPr lang="en-US" sz="900" b="0" i="0" dirty="0">
              <a:latin typeface="Calibri" panose="020F0502020204030204" pitchFamily="34" charset="0"/>
              <a:cs typeface="Calibri" panose="020F0502020204030204" pitchFamily="34" charset="0"/>
            </a:endParaRPr>
          </a:p>
        </p:txBody>
      </p:sp>
      <p:sp>
        <p:nvSpPr>
          <p:cNvPr id="5" name="Google Shape;18;p29">
            <a:extLst>
              <a:ext uri="{FF2B5EF4-FFF2-40B4-BE49-F238E27FC236}">
                <a16:creationId xmlns:a16="http://schemas.microsoft.com/office/drawing/2014/main" id="{10917DDE-6ABF-46DB-CC1B-48A92A9BC3D7}"/>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7945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Shape 5"/>
        <p:cNvGrpSpPr/>
        <p:nvPr/>
      </p:nvGrpSpPr>
      <p:grpSpPr>
        <a:xfrm>
          <a:off x="0" y="0"/>
          <a:ext cx="0" cy="0"/>
          <a:chOff x="0" y="0"/>
          <a:chExt cx="0" cy="0"/>
        </a:xfrm>
      </p:grpSpPr>
      <p:sp>
        <p:nvSpPr>
          <p:cNvPr id="11" name="Google Shape;11;p28"/>
          <p:cNvSpPr txBox="1">
            <a:spLocks noGrp="1"/>
          </p:cNvSpPr>
          <p:nvPr>
            <p:ph type="title"/>
          </p:nvPr>
        </p:nvSpPr>
        <p:spPr>
          <a:xfrm>
            <a:off x="609600" y="92074"/>
            <a:ext cx="10972800" cy="1508127"/>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9pPr>
          </a:lstStyle>
          <a:p>
            <a:endParaRPr dirty="0"/>
          </a:p>
        </p:txBody>
      </p:sp>
      <p:sp>
        <p:nvSpPr>
          <p:cNvPr id="6" name="Google Shape;6;p28"/>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 name="Google Shape;7;p28" descr="University of Washington"/>
          <p:cNvPicPr preferRelativeResize="0"/>
          <p:nvPr/>
        </p:nvPicPr>
        <p:blipFill rotWithShape="1">
          <a:blip r:embed="rId8">
            <a:alphaModFix/>
          </a:blip>
          <a:srcRect/>
          <a:stretch/>
        </p:blipFill>
        <p:spPr>
          <a:xfrm>
            <a:off x="29762" y="29971"/>
            <a:ext cx="2150723" cy="169039"/>
          </a:xfrm>
          <a:prstGeom prst="rect">
            <a:avLst/>
          </a:prstGeom>
          <a:noFill/>
          <a:ln>
            <a:noFill/>
          </a:ln>
        </p:spPr>
      </p:pic>
      <p:sp>
        <p:nvSpPr>
          <p:cNvPr id="8" name="Google Shape;8;p28"/>
          <p:cNvSpPr txBox="1"/>
          <p:nvPr/>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Winter 2026</a:t>
            </a:r>
            <a:endParaRPr b="0" i="0" dirty="0">
              <a:latin typeface="Calibri" panose="020F0502020204030204" pitchFamily="34" charset="0"/>
              <a:cs typeface="Calibri" panose="020F0502020204030204" pitchFamily="34" charset="0"/>
            </a:endParaRPr>
          </a:p>
        </p:txBody>
      </p:sp>
      <p:sp>
        <p:nvSpPr>
          <p:cNvPr id="12" name="Google Shape;12;p28"/>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dirty="0"/>
          </a:p>
        </p:txBody>
      </p:sp>
      <p:sp>
        <p:nvSpPr>
          <p:cNvPr id="13" name="Google Shape;13;p28"/>
          <p:cNvSpPr txBox="1">
            <a:spLocks noGrp="1"/>
          </p:cNvSpPr>
          <p:nvPr>
            <p:ph type="sldNum" idx="12"/>
          </p:nvPr>
        </p:nvSpPr>
        <p:spPr>
          <a:xfrm>
            <a:off x="11793850" y="6296502"/>
            <a:ext cx="245751" cy="430847"/>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1pPr>
            <a:lvl2pPr marL="0" marR="0" lvl="1"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2pPr>
            <a:lvl3pPr marL="0" marR="0" lvl="2"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3pPr>
            <a:lvl4pPr marL="0" marR="0" lvl="3"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4pPr>
            <a:lvl5pPr marL="0" marR="0" lvl="4"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5pPr>
            <a:lvl6pPr marL="0" marR="0" lvl="5"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6pPr>
            <a:lvl7pPr marL="0" marR="0" lvl="6"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7pPr>
            <a:lvl8pPr marL="0" marR="0" lvl="7"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8pPr>
            <a:lvl9pPr marL="0" marR="0" lvl="8"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9pPr>
          </a:lstStyle>
          <a:p>
            <a:fld id="{00000000-1234-1234-1234-123412341234}" type="slidenum">
              <a:rPr lang="en-US" smtClean="0"/>
              <a:pPr/>
              <a:t>‹#›</a:t>
            </a:fld>
            <a:endParaRPr lang="en-US" sz="1400" b="0" dirty="0">
              <a:solidFill>
                <a:srgbClr val="000000"/>
              </a:solidFill>
              <a:latin typeface="Calibri" panose="020F0502020204030204" pitchFamily="34" charset="0"/>
              <a:ea typeface="Arial"/>
              <a:cs typeface="Calibri" panose="020F0502020204030204" pitchFamily="34" charset="0"/>
              <a:sym typeface="Arial"/>
            </a:endParaRPr>
          </a:p>
        </p:txBody>
      </p:sp>
      <p:sp>
        <p:nvSpPr>
          <p:cNvPr id="2" name="Google Shape;18;p29">
            <a:extLst>
              <a:ext uri="{FF2B5EF4-FFF2-40B4-BE49-F238E27FC236}">
                <a16:creationId xmlns:a16="http://schemas.microsoft.com/office/drawing/2014/main" id="{71643139-0F58-EA43-02CA-884C35166B4A}"/>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4230812"/>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spotify.com/playlist/3KIkJ83Gf4QYWc0FbyAPHz?si=jjYPKR2nR9-QUhFR0jjes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5" name="Google Shape;23;p29">
            <a:extLst>
              <a:ext uri="{FF2B5EF4-FFF2-40B4-BE49-F238E27FC236}">
                <a16:creationId xmlns:a16="http://schemas.microsoft.com/office/drawing/2014/main" id="{C5E7BACA-EC1A-F75A-8907-C34CAD2EE0F4}"/>
              </a:ext>
            </a:extLst>
          </p:cNvPr>
          <p:cNvSpPr txBox="1"/>
          <p:nvPr/>
        </p:nvSpPr>
        <p:spPr>
          <a:xfrm>
            <a:off x="420095" y="1419273"/>
            <a:ext cx="878619" cy="338514"/>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Montserrat"/>
              <a:buNone/>
            </a:pPr>
            <a:r>
              <a:rPr lang="en-US" sz="1600" b="1" u="none" strike="noStrike" cap="none" dirty="0">
                <a:solidFill>
                  <a:srgbClr val="FFFFFF"/>
                </a:solidFill>
                <a:latin typeface="Montserrat ExtraBold" pitchFamily="2" charset="77"/>
                <a:ea typeface="Montserrat"/>
                <a:cs typeface="Montserrat"/>
                <a:sym typeface="Montserrat"/>
              </a:rPr>
              <a:t>LEC </a:t>
            </a:r>
            <a:r>
              <a:rPr lang="en-US" sz="1600" b="1" dirty="0">
                <a:solidFill>
                  <a:srgbClr val="FFFFFF"/>
                </a:solidFill>
                <a:latin typeface="Montserrat ExtraBold" pitchFamily="2" charset="77"/>
                <a:ea typeface="Montserrat"/>
                <a:cs typeface="Montserrat"/>
                <a:sym typeface="Montserrat"/>
              </a:rPr>
              <a:t>10</a:t>
            </a:r>
            <a:endParaRPr b="1" dirty="0">
              <a:latin typeface="Montserrat ExtraBold" pitchFamily="2" charset="77"/>
              <a:cs typeface="Calibri" panose="020F0502020204030204" pitchFamily="34" charset="0"/>
            </a:endParaRPr>
          </a:p>
        </p:txBody>
      </p:sp>
      <p:sp>
        <p:nvSpPr>
          <p:cNvPr id="91" name="Google Shape;91;p1"/>
          <p:cNvSpPr txBox="1">
            <a:spLocks noGrp="1"/>
          </p:cNvSpPr>
          <p:nvPr>
            <p:ph type="title" idx="4294967295"/>
          </p:nvPr>
        </p:nvSpPr>
        <p:spPr>
          <a:xfrm>
            <a:off x="0" y="3084513"/>
            <a:ext cx="6211888" cy="1038225"/>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F0F0F0"/>
              </a:buClr>
              <a:buSzPts val="6000"/>
              <a:buFont typeface="Montserrat SemiBold"/>
              <a:buNone/>
            </a:pPr>
            <a:r>
              <a:rPr lang="en-US" sz="6000" b="0" dirty="0">
                <a:solidFill>
                  <a:srgbClr val="F0F0F0"/>
                </a:solidFill>
                <a:latin typeface="Montserrat SemiBold"/>
                <a:ea typeface="Montserrat SemiBold"/>
                <a:cs typeface="Montserrat SemiBold"/>
                <a:sym typeface="Montserrat SemiBold"/>
              </a:rPr>
              <a:t>While Loops</a:t>
            </a:r>
            <a:endParaRPr dirty="0"/>
          </a:p>
        </p:txBody>
      </p:sp>
      <p:sp>
        <p:nvSpPr>
          <p:cNvPr id="94" name="Google Shape;94;p1"/>
          <p:cNvSpPr txBox="1"/>
          <p:nvPr/>
        </p:nvSpPr>
        <p:spPr>
          <a:xfrm>
            <a:off x="7009923" y="1112472"/>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dirty="0">
                <a:solidFill>
                  <a:srgbClr val="A6A6A6"/>
                </a:solidFill>
                <a:latin typeface="Montserrat SemiBold"/>
                <a:ea typeface="Montserrat SemiBold"/>
                <a:cs typeface="Montserrat SemiBold"/>
                <a:sym typeface="Montserrat SemiBold"/>
              </a:rPr>
              <a:t>BEFORE WE START</a:t>
            </a:r>
            <a:endParaRPr dirty="0">
              <a:latin typeface="Calibri" panose="020F0502020204030204" pitchFamily="34" charset="0"/>
              <a:cs typeface="Calibri" panose="020F0502020204030204" pitchFamily="34" charset="0"/>
            </a:endParaRPr>
          </a:p>
        </p:txBody>
      </p:sp>
      <p:sp>
        <p:nvSpPr>
          <p:cNvPr id="92" name="Google Shape;92;p1"/>
          <p:cNvSpPr txBox="1"/>
          <p:nvPr/>
        </p:nvSpPr>
        <p:spPr>
          <a:xfrm>
            <a:off x="7087221" y="1451178"/>
            <a:ext cx="4385400" cy="1446509"/>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1" i="1" u="none" strike="noStrike" cap="none" dirty="0">
                <a:solidFill>
                  <a:srgbClr val="404040"/>
                </a:solidFill>
                <a:latin typeface="Calibri"/>
                <a:ea typeface="Calibri"/>
                <a:cs typeface="Calibri"/>
                <a:sym typeface="Calibri"/>
              </a:rPr>
              <a:t>Talk to your neighbors:</a:t>
            </a:r>
            <a:endParaRPr lang="en-US" dirty="0">
              <a:latin typeface="Calibri" panose="020F0502020204030204" pitchFamily="34" charset="0"/>
              <a:cs typeface="Calibri" panose="020F0502020204030204" pitchFamily="34" charset="0"/>
            </a:endParaRPr>
          </a:p>
          <a:p>
            <a:pPr lvl="0" algn="ctr">
              <a:buClr>
                <a:srgbClr val="404040"/>
              </a:buClr>
              <a:buSzPts val="2200"/>
            </a:pPr>
            <a:endParaRPr lang="en-US" sz="2200" i="1" dirty="0">
              <a:solidFill>
                <a:srgbClr val="404040"/>
              </a:solidFill>
              <a:latin typeface="Calibri"/>
              <a:ea typeface="Calibri"/>
              <a:cs typeface="Calibri"/>
              <a:sym typeface="Calibri"/>
            </a:endParaRPr>
          </a:p>
          <a:p>
            <a:pPr lvl="0" algn="ctr">
              <a:buClr>
                <a:srgbClr val="404040"/>
              </a:buClr>
              <a:buSzPts val="2200"/>
            </a:pPr>
            <a:r>
              <a:rPr lang="en-US" sz="2200" i="1" dirty="0">
                <a:solidFill>
                  <a:srgbClr val="404040"/>
                </a:solidFill>
                <a:latin typeface="Calibri"/>
                <a:ea typeface="Calibri"/>
                <a:cs typeface="Calibri"/>
                <a:sym typeface="Calibri"/>
              </a:rPr>
              <a:t>What’s your favorite spot </a:t>
            </a:r>
            <a:br>
              <a:rPr lang="en-US" sz="2200" i="1" dirty="0">
                <a:solidFill>
                  <a:srgbClr val="404040"/>
                </a:solidFill>
                <a:latin typeface="Calibri"/>
                <a:ea typeface="Calibri"/>
                <a:cs typeface="Calibri"/>
                <a:sym typeface="Calibri"/>
              </a:rPr>
            </a:br>
            <a:r>
              <a:rPr lang="en-US" sz="2200" i="1" dirty="0">
                <a:solidFill>
                  <a:srgbClr val="404040"/>
                </a:solidFill>
                <a:latin typeface="Calibri"/>
                <a:ea typeface="Calibri"/>
                <a:cs typeface="Calibri"/>
                <a:sym typeface="Calibri"/>
              </a:rPr>
              <a:t>on the Ave?</a:t>
            </a:r>
            <a:endParaRPr lang="en-US" dirty="0">
              <a:latin typeface="Calibri" panose="020F0502020204030204" pitchFamily="34" charset="0"/>
              <a:cs typeface="Calibri" panose="020F0502020204030204" pitchFamily="34" charset="0"/>
            </a:endParaRPr>
          </a:p>
        </p:txBody>
      </p:sp>
      <p:sp>
        <p:nvSpPr>
          <p:cNvPr id="12" name="Google Shape;95;p1">
            <a:extLst>
              <a:ext uri="{FF2B5EF4-FFF2-40B4-BE49-F238E27FC236}">
                <a16:creationId xmlns:a16="http://schemas.microsoft.com/office/drawing/2014/main" id="{AC680854-C60A-4188-A9D1-FF03C15336EB}"/>
              </a:ext>
            </a:extLst>
          </p:cNvPr>
          <p:cNvSpPr txBox="1"/>
          <p:nvPr/>
        </p:nvSpPr>
        <p:spPr>
          <a:xfrm>
            <a:off x="7157403" y="3493967"/>
            <a:ext cx="4761982" cy="400069"/>
          </a:xfrm>
          <a:prstGeom prst="rect">
            <a:avLst/>
          </a:prstGeom>
          <a:noFill/>
          <a:ln>
            <a:noFill/>
          </a:ln>
        </p:spPr>
        <p:txBody>
          <a:bodyPr spcFirstLastPara="1" wrap="square" lIns="45700" tIns="45700" rIns="45700" bIns="45700" anchor="t" anchorCtr="0">
            <a:spAutoFit/>
          </a:bodyPr>
          <a:lstStyle/>
          <a:p>
            <a:pPr lvl="0">
              <a:buClr>
                <a:srgbClr val="404040"/>
              </a:buClr>
              <a:buSzPts val="2200"/>
            </a:pPr>
            <a:r>
              <a:rPr lang="en-US" sz="2000" b="0" i="0" u="none" strike="noStrike" cap="none" dirty="0">
                <a:solidFill>
                  <a:srgbClr val="404040"/>
                </a:solidFill>
                <a:latin typeface="Calibri"/>
                <a:ea typeface="Calibri"/>
                <a:cs typeface="Calibri"/>
                <a:sym typeface="Calibri"/>
              </a:rPr>
              <a:t>Music: </a:t>
            </a:r>
            <a:r>
              <a:rPr lang="fr-FR" sz="2000" b="0" i="0" u="none" strike="noStrike" cap="none" dirty="0">
                <a:solidFill>
                  <a:srgbClr val="404040"/>
                </a:solidFill>
                <a:latin typeface="Calibri"/>
                <a:ea typeface="Calibri"/>
                <a:cs typeface="Calibri"/>
                <a:sym typeface="Calibri"/>
                <a:hlinkClick r:id="rId3"/>
              </a:rPr>
              <a:t>❄️ CSE 121 26wi Lecture Tunes ❄️</a:t>
            </a:r>
            <a:r>
              <a:rPr lang="en-US" sz="2000" b="0" i="0" u="none" strike="noStrike" cap="none" dirty="0">
                <a:solidFill>
                  <a:srgbClr val="404040"/>
                </a:solidFill>
                <a:latin typeface="Calibri"/>
                <a:ea typeface="Calibri"/>
                <a:cs typeface="Calibri"/>
                <a:sym typeface="Calibri"/>
              </a:rPr>
              <a:t> </a:t>
            </a:r>
            <a:endParaRPr lang="fr-FR" sz="1200" dirty="0">
              <a:solidFill>
                <a:srgbClr val="0563C1"/>
              </a:solidFill>
              <a:latin typeface="Calibri" panose="020F0502020204030204" pitchFamily="34" charset="0"/>
              <a:cs typeface="Calibri" panose="020F0502020204030204" pitchFamily="34" charset="0"/>
            </a:endParaRPr>
          </a:p>
        </p:txBody>
      </p:sp>
      <p:sp>
        <p:nvSpPr>
          <p:cNvPr id="13" name="Google Shape;96;p1">
            <a:extLst>
              <a:ext uri="{FF2B5EF4-FFF2-40B4-BE49-F238E27FC236}">
                <a16:creationId xmlns:a16="http://schemas.microsoft.com/office/drawing/2014/main" id="{A85E5499-A578-42BC-9CA2-D02AFDEB894C}"/>
              </a:ext>
            </a:extLst>
          </p:cNvPr>
          <p:cNvSpPr txBox="1"/>
          <p:nvPr/>
        </p:nvSpPr>
        <p:spPr>
          <a:xfrm>
            <a:off x="6935347" y="4072895"/>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lt2"/>
                </a:solidFill>
                <a:latin typeface="Montserrat ExtraBold"/>
                <a:ea typeface="Montserrat ExtraBold"/>
                <a:cs typeface="Montserrat ExtraBold"/>
                <a:sym typeface="Montserrat ExtraBold"/>
              </a:rPr>
              <a:t>Instructor:</a:t>
            </a:r>
            <a:endParaRPr sz="1200" dirty="0">
              <a:solidFill>
                <a:schemeClr val="lt2"/>
              </a:solidFill>
              <a:latin typeface="Montserrat ExtraBold"/>
              <a:ea typeface="Montserrat ExtraBold"/>
              <a:cs typeface="Montserrat ExtraBold"/>
              <a:sym typeface="Montserrat ExtraBold"/>
            </a:endParaRPr>
          </a:p>
        </p:txBody>
      </p:sp>
      <p:sp>
        <p:nvSpPr>
          <p:cNvPr id="14" name="Google Shape;98;p1">
            <a:extLst>
              <a:ext uri="{FF2B5EF4-FFF2-40B4-BE49-F238E27FC236}">
                <a16:creationId xmlns:a16="http://schemas.microsoft.com/office/drawing/2014/main" id="{F29EF4D3-4686-453B-86C4-D656BED45090}"/>
              </a:ext>
            </a:extLst>
          </p:cNvPr>
          <p:cNvSpPr txBox="1"/>
          <p:nvPr/>
        </p:nvSpPr>
        <p:spPr>
          <a:xfrm>
            <a:off x="8088246" y="4072895"/>
            <a:ext cx="3556009"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lt2"/>
                </a:solidFill>
                <a:latin typeface="Montserrat SemiBold"/>
                <a:ea typeface="Montserrat SemiBold"/>
                <a:cs typeface="Montserrat SemiBold"/>
                <a:sym typeface="Montserrat SemiBold"/>
              </a:rPr>
              <a:t>Miya </a:t>
            </a:r>
            <a:r>
              <a:rPr lang="en-US" sz="1200" dirty="0" err="1">
                <a:solidFill>
                  <a:schemeClr val="lt2"/>
                </a:solidFill>
                <a:latin typeface="Montserrat SemiBold"/>
                <a:ea typeface="Montserrat SemiBold"/>
                <a:cs typeface="Montserrat SemiBold"/>
                <a:sym typeface="Montserrat SemiBold"/>
              </a:rPr>
              <a:t>Natsuhara</a:t>
            </a:r>
            <a:endParaRPr sz="1200" dirty="0">
              <a:solidFill>
                <a:schemeClr val="lt2"/>
              </a:solidFill>
              <a:latin typeface="Montserrat SemiBold"/>
              <a:ea typeface="Montserrat SemiBold"/>
              <a:cs typeface="Montserrat SemiBold"/>
              <a:sym typeface="Montserrat SemiBold"/>
            </a:endParaRPr>
          </a:p>
        </p:txBody>
      </p:sp>
      <p:sp>
        <p:nvSpPr>
          <p:cNvPr id="15" name="Google Shape;97;p1">
            <a:extLst>
              <a:ext uri="{FF2B5EF4-FFF2-40B4-BE49-F238E27FC236}">
                <a16:creationId xmlns:a16="http://schemas.microsoft.com/office/drawing/2014/main" id="{1F070308-DD14-4DE0-9A73-DDEB6599C649}"/>
              </a:ext>
            </a:extLst>
          </p:cNvPr>
          <p:cNvSpPr txBox="1"/>
          <p:nvPr/>
        </p:nvSpPr>
        <p:spPr>
          <a:xfrm>
            <a:off x="6935347" y="4333507"/>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lt2"/>
                </a:solidFill>
                <a:latin typeface="Montserrat ExtraBold"/>
                <a:ea typeface="Montserrat ExtraBold"/>
                <a:cs typeface="Montserrat ExtraBold"/>
                <a:sym typeface="Montserrat ExtraBold"/>
              </a:rPr>
              <a:t>TAs:</a:t>
            </a:r>
            <a:endParaRPr sz="1200" dirty="0">
              <a:solidFill>
                <a:schemeClr val="lt2"/>
              </a:solidFill>
              <a:latin typeface="Montserrat ExtraBold"/>
              <a:ea typeface="Montserrat ExtraBold"/>
              <a:cs typeface="Montserrat ExtraBold"/>
              <a:sym typeface="Montserrat ExtraBold"/>
            </a:endParaRPr>
          </a:p>
        </p:txBody>
      </p:sp>
      <p:sp>
        <p:nvSpPr>
          <p:cNvPr id="16" name="TextBox 15">
            <a:extLst>
              <a:ext uri="{FF2B5EF4-FFF2-40B4-BE49-F238E27FC236}">
                <a16:creationId xmlns:a16="http://schemas.microsoft.com/office/drawing/2014/main" id="{BF345C04-A1F5-4ECB-B4E9-31F5B8A3AD0D}"/>
              </a:ext>
            </a:extLst>
          </p:cNvPr>
          <p:cNvSpPr txBox="1"/>
          <p:nvPr/>
        </p:nvSpPr>
        <p:spPr>
          <a:xfrm>
            <a:off x="8100278" y="4357971"/>
            <a:ext cx="3671627" cy="1246495"/>
          </a:xfrm>
          <a:prstGeom prst="rect">
            <a:avLst/>
          </a:prstGeom>
          <a:noFill/>
        </p:spPr>
        <p:txBody>
          <a:bodyPr wrap="square" numCol="5" rtlCol="0">
            <a:spAutoFit/>
          </a:bodyPr>
          <a:lstStyle/>
          <a:p>
            <a:pPr>
              <a:lnSpc>
                <a:spcPct val="150000"/>
              </a:lnSpc>
            </a:pPr>
            <a:r>
              <a:rPr lang="en-US" sz="1000" dirty="0" err="1">
                <a:latin typeface="Montserrat" pitchFamily="2" charset="77"/>
              </a:rPr>
              <a:t>Amogh</a:t>
            </a:r>
            <a:endParaRPr lang="en-US" sz="1000" dirty="0">
              <a:latin typeface="Montserrat" pitchFamily="2" charset="77"/>
            </a:endParaRPr>
          </a:p>
          <a:p>
            <a:pPr>
              <a:lnSpc>
                <a:spcPct val="150000"/>
              </a:lnSpc>
            </a:pPr>
            <a:r>
              <a:rPr lang="en-US" sz="1000" dirty="0">
                <a:latin typeface="Montserrat" pitchFamily="2" charset="77"/>
              </a:rPr>
              <a:t>William</a:t>
            </a:r>
          </a:p>
          <a:p>
            <a:pPr>
              <a:lnSpc>
                <a:spcPct val="150000"/>
              </a:lnSpc>
            </a:pPr>
            <a:r>
              <a:rPr lang="en-US" sz="1000" dirty="0">
                <a:latin typeface="Montserrat" pitchFamily="2" charset="77"/>
              </a:rPr>
              <a:t>Johnathan</a:t>
            </a:r>
          </a:p>
          <a:p>
            <a:pPr>
              <a:lnSpc>
                <a:spcPct val="150000"/>
              </a:lnSpc>
            </a:pPr>
            <a:r>
              <a:rPr lang="en-US" sz="1000" dirty="0">
                <a:latin typeface="Montserrat" pitchFamily="2" charset="77"/>
              </a:rPr>
              <a:t>Anant</a:t>
            </a:r>
          </a:p>
          <a:p>
            <a:pPr>
              <a:lnSpc>
                <a:spcPct val="150000"/>
              </a:lnSpc>
            </a:pPr>
            <a:r>
              <a:rPr lang="en-US" sz="1000" dirty="0">
                <a:latin typeface="Montserrat" pitchFamily="2" charset="77"/>
              </a:rPr>
              <a:t>Reese</a:t>
            </a:r>
          </a:p>
          <a:p>
            <a:pPr>
              <a:lnSpc>
                <a:spcPct val="150000"/>
              </a:lnSpc>
            </a:pPr>
            <a:r>
              <a:rPr lang="en-US" sz="1000" dirty="0">
                <a:latin typeface="Montserrat" pitchFamily="2" charset="77"/>
              </a:rPr>
              <a:t>Hayden</a:t>
            </a:r>
          </a:p>
          <a:p>
            <a:pPr>
              <a:lnSpc>
                <a:spcPct val="150000"/>
              </a:lnSpc>
            </a:pPr>
            <a:r>
              <a:rPr lang="en-US" sz="1000" dirty="0">
                <a:latin typeface="Montserrat" pitchFamily="2" charset="77"/>
              </a:rPr>
              <a:t>Aki</a:t>
            </a:r>
          </a:p>
          <a:p>
            <a:pPr>
              <a:lnSpc>
                <a:spcPct val="150000"/>
              </a:lnSpc>
            </a:pPr>
            <a:r>
              <a:rPr lang="en-US" sz="1000" dirty="0">
                <a:latin typeface="Montserrat" pitchFamily="2" charset="77"/>
              </a:rPr>
              <a:t>Spencer</a:t>
            </a:r>
          </a:p>
          <a:p>
            <a:pPr>
              <a:lnSpc>
                <a:spcPct val="150000"/>
              </a:lnSpc>
            </a:pPr>
            <a:r>
              <a:rPr lang="en-US" sz="1000" dirty="0">
                <a:latin typeface="Montserrat" pitchFamily="2" charset="77"/>
              </a:rPr>
              <a:t>Savannah</a:t>
            </a:r>
          </a:p>
          <a:p>
            <a:pPr>
              <a:lnSpc>
                <a:spcPct val="150000"/>
              </a:lnSpc>
            </a:pPr>
            <a:r>
              <a:rPr lang="en-US" sz="1000" dirty="0">
                <a:latin typeface="Montserrat" pitchFamily="2" charset="77"/>
              </a:rPr>
              <a:t>Tamsyn</a:t>
            </a:r>
          </a:p>
          <a:p>
            <a:pPr>
              <a:lnSpc>
                <a:spcPct val="150000"/>
              </a:lnSpc>
            </a:pPr>
            <a:r>
              <a:rPr lang="en-US" sz="1000" dirty="0">
                <a:latin typeface="Montserrat" pitchFamily="2" charset="77"/>
              </a:rPr>
              <a:t>Anum</a:t>
            </a:r>
          </a:p>
          <a:p>
            <a:pPr>
              <a:lnSpc>
                <a:spcPct val="150000"/>
              </a:lnSpc>
            </a:pPr>
            <a:r>
              <a:rPr lang="en-US" sz="1000" dirty="0">
                <a:latin typeface="Montserrat" pitchFamily="2" charset="77"/>
              </a:rPr>
              <a:t>Abdul</a:t>
            </a:r>
          </a:p>
          <a:p>
            <a:pPr>
              <a:lnSpc>
                <a:spcPct val="150000"/>
              </a:lnSpc>
            </a:pPr>
            <a:r>
              <a:rPr lang="en-US" sz="1000" dirty="0" err="1">
                <a:latin typeface="Montserrat" pitchFamily="2" charset="77"/>
              </a:rPr>
              <a:t>Janvi</a:t>
            </a:r>
            <a:endParaRPr lang="en-US" sz="1000" dirty="0">
              <a:latin typeface="Montserrat" pitchFamily="2" charset="77"/>
            </a:endParaRPr>
          </a:p>
          <a:p>
            <a:pPr>
              <a:lnSpc>
                <a:spcPct val="150000"/>
              </a:lnSpc>
            </a:pPr>
            <a:r>
              <a:rPr lang="en-US" sz="1000" dirty="0" err="1">
                <a:latin typeface="Montserrat" pitchFamily="2" charset="77"/>
              </a:rPr>
              <a:t>Navya</a:t>
            </a:r>
            <a:endParaRPr lang="en-US" sz="1000" dirty="0">
              <a:latin typeface="Montserrat" pitchFamily="2" charset="77"/>
            </a:endParaRPr>
          </a:p>
          <a:p>
            <a:pPr>
              <a:lnSpc>
                <a:spcPct val="150000"/>
              </a:lnSpc>
            </a:pPr>
            <a:r>
              <a:rPr lang="en-US" sz="1000" dirty="0" err="1">
                <a:latin typeface="Montserrat" pitchFamily="2" charset="77"/>
              </a:rPr>
              <a:t>Ruslana</a:t>
            </a:r>
            <a:endParaRPr lang="en-US" sz="1000" dirty="0">
              <a:latin typeface="Montserrat" pitchFamily="2" charset="77"/>
            </a:endParaRPr>
          </a:p>
          <a:p>
            <a:pPr>
              <a:lnSpc>
                <a:spcPct val="150000"/>
              </a:lnSpc>
            </a:pPr>
            <a:r>
              <a:rPr lang="en-US" sz="1000" dirty="0">
                <a:latin typeface="Montserrat" pitchFamily="2" charset="77"/>
              </a:rPr>
              <a:t>Sam</a:t>
            </a:r>
          </a:p>
          <a:p>
            <a:pPr>
              <a:lnSpc>
                <a:spcPct val="150000"/>
              </a:lnSpc>
            </a:pPr>
            <a:r>
              <a:rPr lang="en-US" sz="1000" dirty="0">
                <a:latin typeface="Montserrat" pitchFamily="2" charset="77"/>
              </a:rPr>
              <a:t>Ethan</a:t>
            </a:r>
          </a:p>
          <a:p>
            <a:pPr>
              <a:lnSpc>
                <a:spcPct val="150000"/>
              </a:lnSpc>
            </a:pPr>
            <a:r>
              <a:rPr lang="en-US" sz="1000" dirty="0">
                <a:latin typeface="Montserrat" pitchFamily="2" charset="77"/>
              </a:rPr>
              <a:t>Jessica</a:t>
            </a:r>
          </a:p>
          <a:p>
            <a:pPr>
              <a:lnSpc>
                <a:spcPct val="150000"/>
              </a:lnSpc>
            </a:pPr>
            <a:r>
              <a:rPr lang="en-US" sz="1000" dirty="0">
                <a:latin typeface="Montserrat" pitchFamily="2" charset="77"/>
              </a:rPr>
              <a:t>Paul</a:t>
            </a:r>
          </a:p>
          <a:p>
            <a:pPr>
              <a:lnSpc>
                <a:spcPct val="150000"/>
              </a:lnSpc>
            </a:pPr>
            <a:r>
              <a:rPr lang="en-US" sz="1000" dirty="0">
                <a:latin typeface="Montserrat" pitchFamily="2" charset="77"/>
              </a:rPr>
              <a:t>Carson</a:t>
            </a:r>
          </a:p>
          <a:p>
            <a:pPr>
              <a:lnSpc>
                <a:spcPct val="150000"/>
              </a:lnSpc>
            </a:pPr>
            <a:r>
              <a:rPr lang="en-US" sz="1000" dirty="0">
                <a:latin typeface="Montserrat" pitchFamily="2" charset="77"/>
              </a:rPr>
              <a:t>Shayna</a:t>
            </a:r>
          </a:p>
          <a:p>
            <a:pPr>
              <a:lnSpc>
                <a:spcPct val="150000"/>
              </a:lnSpc>
            </a:pPr>
            <a:r>
              <a:rPr lang="en-US" sz="1000" dirty="0">
                <a:latin typeface="Montserrat" pitchFamily="2" charset="77"/>
              </a:rPr>
              <a:t>Jesse</a:t>
            </a:r>
          </a:p>
          <a:p>
            <a:pPr>
              <a:lnSpc>
                <a:spcPct val="150000"/>
              </a:lnSpc>
            </a:pPr>
            <a:r>
              <a:rPr lang="en-US" sz="1000" dirty="0">
                <a:latin typeface="Montserrat" pitchFamily="2" charset="77"/>
              </a:rPr>
              <a:t>Minh</a:t>
            </a:r>
          </a:p>
          <a:p>
            <a:pPr>
              <a:lnSpc>
                <a:spcPct val="150000"/>
              </a:lnSpc>
            </a:pPr>
            <a:r>
              <a:rPr lang="en-US" sz="1000" dirty="0">
                <a:latin typeface="Montserrat" pitchFamily="2" charset="77"/>
              </a:rPr>
              <a:t>Cayden</a:t>
            </a:r>
          </a:p>
        </p:txBody>
      </p:sp>
      <p:pic>
        <p:nvPicPr>
          <p:cNvPr id="6" name="Picture 5" descr="qr code for https://app.sli.do/event/2RgotqcQja59ukts5ucswX">
            <a:extLst>
              <a:ext uri="{FF2B5EF4-FFF2-40B4-BE49-F238E27FC236}">
                <a16:creationId xmlns:a16="http://schemas.microsoft.com/office/drawing/2014/main" id="{58531606-99BB-4128-9D9E-1AAE01A6AAFC}"/>
              </a:ext>
            </a:extLst>
          </p:cNvPr>
          <p:cNvPicPr>
            <a:picLocks noChangeAspect="1"/>
          </p:cNvPicPr>
          <p:nvPr/>
        </p:nvPicPr>
        <p:blipFill>
          <a:blip r:embed="rId4"/>
          <a:stretch>
            <a:fillRect/>
          </a:stretch>
        </p:blipFill>
        <p:spPr>
          <a:xfrm>
            <a:off x="2603024" y="5604466"/>
            <a:ext cx="1005840" cy="10058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F3240-D0AB-3C31-68C5-19D86EB7E0CC}"/>
              </a:ext>
            </a:extLst>
          </p:cNvPr>
          <p:cNvSpPr>
            <a:spLocks noGrp="1"/>
          </p:cNvSpPr>
          <p:nvPr>
            <p:ph type="title"/>
          </p:nvPr>
        </p:nvSpPr>
        <p:spPr/>
        <p:txBody>
          <a:bodyPr/>
          <a:lstStyle/>
          <a:p>
            <a:r>
              <a:rPr lang="en-US" dirty="0">
                <a:latin typeface="Consolas" panose="020B0609020204030204" pitchFamily="49" charset="0"/>
                <a:cs typeface="Consolas" panose="020B0609020204030204" pitchFamily="49" charset="0"/>
              </a:rPr>
              <a:t>for</a:t>
            </a:r>
            <a:r>
              <a:rPr lang="en-US" dirty="0"/>
              <a:t> loops vs. </a:t>
            </a:r>
            <a:r>
              <a:rPr lang="en-US" dirty="0">
                <a:latin typeface="Consolas" panose="020B0609020204030204" pitchFamily="49" charset="0"/>
                <a:cs typeface="Consolas" panose="020B0609020204030204" pitchFamily="49" charset="0"/>
              </a:rPr>
              <a:t>while</a:t>
            </a:r>
            <a:r>
              <a:rPr lang="en-US" dirty="0"/>
              <a:t> loops ⚔️ </a:t>
            </a:r>
          </a:p>
        </p:txBody>
      </p:sp>
      <p:sp>
        <p:nvSpPr>
          <p:cNvPr id="3" name="Text Placeholder 2">
            <a:extLst>
              <a:ext uri="{FF2B5EF4-FFF2-40B4-BE49-F238E27FC236}">
                <a16:creationId xmlns:a16="http://schemas.microsoft.com/office/drawing/2014/main" id="{6B40E002-2DE9-2D9B-EEB1-660B38A28D72}"/>
              </a:ext>
            </a:extLst>
          </p:cNvPr>
          <p:cNvSpPr>
            <a:spLocks noGrp="1"/>
          </p:cNvSpPr>
          <p:nvPr>
            <p:ph type="body" idx="1"/>
          </p:nvPr>
        </p:nvSpPr>
        <p:spPr/>
        <p:txBody>
          <a:bodyPr/>
          <a:lstStyle/>
          <a:p>
            <a:pPr marL="114300" indent="0">
              <a:buNone/>
            </a:pPr>
            <a:r>
              <a:rPr lang="en-US" dirty="0"/>
              <a:t>For loops and while loops are quite similar! This is the first (but certainly not the last) time where </a:t>
            </a:r>
            <a:r>
              <a:rPr lang="en-US" u="sng" dirty="0"/>
              <a:t>you</a:t>
            </a:r>
            <a:r>
              <a:rPr lang="en-US" dirty="0"/>
              <a:t> need to decide which to use!    </a:t>
            </a:r>
          </a:p>
          <a:p>
            <a:pPr marL="114300" indent="0">
              <a:buNone/>
            </a:pPr>
            <a:r>
              <a:rPr lang="en-US" dirty="0"/>
              <a:t>There’s not always a “correct” answer, but some advice:</a:t>
            </a:r>
          </a:p>
          <a:p>
            <a:r>
              <a:rPr lang="en-US" dirty="0"/>
              <a:t>is the condition definite or indefinite</a:t>
            </a:r>
          </a:p>
          <a:p>
            <a:r>
              <a:rPr lang="en-US" dirty="0"/>
              <a:t>Describing the problem! </a:t>
            </a:r>
          </a:p>
          <a:p>
            <a:pPr lvl="1"/>
            <a:r>
              <a:rPr lang="en-US" dirty="0"/>
              <a:t>“I will do __ X times” or “for each __ I will __” – sounds like for!</a:t>
            </a:r>
          </a:p>
          <a:p>
            <a:pPr lvl="1"/>
            <a:r>
              <a:rPr lang="en-US" dirty="0"/>
              <a:t>“I will do __ until” or “while __ is true, I will” – sounds like while!</a:t>
            </a:r>
          </a:p>
          <a:p>
            <a:r>
              <a:rPr lang="en-US" dirty="0"/>
              <a:t>it’s okay to change your mind after you try one approach!</a:t>
            </a:r>
          </a:p>
        </p:txBody>
      </p:sp>
      <p:sp>
        <p:nvSpPr>
          <p:cNvPr id="4" name="Slide Number Placeholder 3">
            <a:extLst>
              <a:ext uri="{FF2B5EF4-FFF2-40B4-BE49-F238E27FC236}">
                <a16:creationId xmlns:a16="http://schemas.microsoft.com/office/drawing/2014/main" id="{7F968C13-9860-0D4F-7F56-4C3A1BDB7C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extLst>
      <p:ext uri="{BB962C8B-B14F-4D97-AF65-F5344CB8AC3E}">
        <p14:creationId xmlns:p14="http://schemas.microsoft.com/office/powerpoint/2010/main" val="151748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D4AB-3253-4651-BAB2-8D3C413FBBA0}"/>
              </a:ext>
            </a:extLst>
          </p:cNvPr>
          <p:cNvSpPr>
            <a:spLocks noGrp="1"/>
          </p:cNvSpPr>
          <p:nvPr>
            <p:ph type="title"/>
          </p:nvPr>
        </p:nvSpPr>
        <p:spPr/>
        <p:txBody>
          <a:bodyPr>
            <a:normAutofit/>
          </a:bodyPr>
          <a:lstStyle/>
          <a:p>
            <a:r>
              <a:rPr lang="en-US" dirty="0"/>
              <a:t>Agenda</a:t>
            </a:r>
          </a:p>
        </p:txBody>
      </p:sp>
      <p:sp>
        <p:nvSpPr>
          <p:cNvPr id="3" name="Text Placeholder 2">
            <a:extLst>
              <a:ext uri="{FF2B5EF4-FFF2-40B4-BE49-F238E27FC236}">
                <a16:creationId xmlns:a16="http://schemas.microsoft.com/office/drawing/2014/main" id="{883F9555-B9D5-4EDE-8EF2-3335E260AC2C}"/>
              </a:ext>
            </a:extLst>
          </p:cNvPr>
          <p:cNvSpPr>
            <a:spLocks noGrp="1"/>
          </p:cNvSpPr>
          <p:nvPr>
            <p:ph type="body" idx="1"/>
          </p:nvPr>
        </p:nvSpPr>
        <p:spPr/>
        <p:txBody>
          <a:bodyPr/>
          <a:lstStyle/>
          <a:p>
            <a:r>
              <a:rPr lang="en-US" dirty="0">
                <a:solidFill>
                  <a:schemeClr val="tx1"/>
                </a:solidFill>
              </a:rPr>
              <a:t>Announcements, Reminders</a:t>
            </a:r>
          </a:p>
          <a:p>
            <a:r>
              <a:rPr lang="en-US" dirty="0"/>
              <a:t>while loop review</a:t>
            </a:r>
          </a:p>
          <a:p>
            <a:r>
              <a:rPr lang="en-US" b="1" dirty="0">
                <a:solidFill>
                  <a:srgbClr val="7028C8"/>
                </a:solidFill>
              </a:rPr>
              <a:t>Flipping coins! </a:t>
            </a:r>
          </a:p>
        </p:txBody>
      </p:sp>
      <p:sp>
        <p:nvSpPr>
          <p:cNvPr id="5" name="Arrow: Right 4" descr="arrow pointing to &quot;flipping coins&quot;">
            <a:extLst>
              <a:ext uri="{FF2B5EF4-FFF2-40B4-BE49-F238E27FC236}">
                <a16:creationId xmlns:a16="http://schemas.microsoft.com/office/drawing/2014/main" id="{1B936838-38AF-444F-B4B1-AB7499E18E33}"/>
              </a:ext>
            </a:extLst>
          </p:cNvPr>
          <p:cNvSpPr/>
          <p:nvPr/>
        </p:nvSpPr>
        <p:spPr>
          <a:xfrm rot="10800000">
            <a:off x="3744394" y="2670453"/>
            <a:ext cx="576870" cy="245476"/>
          </a:xfrm>
          <a:prstGeom prst="rightArrow">
            <a:avLst/>
          </a:prstGeom>
          <a:solidFill>
            <a:srgbClr val="7028C8"/>
          </a:solidFill>
          <a:ln>
            <a:solidFill>
              <a:srgbClr val="702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9ECE2E6-5043-4AF0-8171-A4B436DD5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Tree>
    <p:extLst>
      <p:ext uri="{BB962C8B-B14F-4D97-AF65-F5344CB8AC3E}">
        <p14:creationId xmlns:p14="http://schemas.microsoft.com/office/powerpoint/2010/main" val="1693409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D4AB-3253-4651-BAB2-8D3C413FBBA0}"/>
              </a:ext>
            </a:extLst>
          </p:cNvPr>
          <p:cNvSpPr>
            <a:spLocks noGrp="1"/>
          </p:cNvSpPr>
          <p:nvPr>
            <p:ph type="title"/>
          </p:nvPr>
        </p:nvSpPr>
        <p:spPr/>
        <p:txBody>
          <a:bodyPr>
            <a:normAutofit/>
          </a:bodyPr>
          <a:lstStyle/>
          <a:p>
            <a:r>
              <a:rPr lang="en-US" dirty="0"/>
              <a:t>Agenda</a:t>
            </a:r>
          </a:p>
        </p:txBody>
      </p:sp>
      <p:sp>
        <p:nvSpPr>
          <p:cNvPr id="3" name="Text Placeholder 2">
            <a:extLst>
              <a:ext uri="{FF2B5EF4-FFF2-40B4-BE49-F238E27FC236}">
                <a16:creationId xmlns:a16="http://schemas.microsoft.com/office/drawing/2014/main" id="{883F9555-B9D5-4EDE-8EF2-3335E260AC2C}"/>
              </a:ext>
            </a:extLst>
          </p:cNvPr>
          <p:cNvSpPr>
            <a:spLocks noGrp="1"/>
          </p:cNvSpPr>
          <p:nvPr>
            <p:ph type="body" idx="1"/>
          </p:nvPr>
        </p:nvSpPr>
        <p:spPr/>
        <p:txBody>
          <a:bodyPr/>
          <a:lstStyle/>
          <a:p>
            <a:r>
              <a:rPr lang="en-US" b="1" dirty="0">
                <a:solidFill>
                  <a:srgbClr val="7028C8"/>
                </a:solidFill>
              </a:rPr>
              <a:t>Announcements, Reminders</a:t>
            </a:r>
          </a:p>
          <a:p>
            <a:r>
              <a:rPr lang="en-US" dirty="0"/>
              <a:t>while loop review</a:t>
            </a:r>
          </a:p>
          <a:p>
            <a:r>
              <a:rPr lang="en-US" dirty="0"/>
              <a:t>Flipping coins! </a:t>
            </a:r>
          </a:p>
        </p:txBody>
      </p:sp>
      <p:sp>
        <p:nvSpPr>
          <p:cNvPr id="5" name="Arrow: Right 4" descr="arrow pointing to &quot;announcements, reminders&quot;">
            <a:extLst>
              <a:ext uri="{FF2B5EF4-FFF2-40B4-BE49-F238E27FC236}">
                <a16:creationId xmlns:a16="http://schemas.microsoft.com/office/drawing/2014/main" id="{1B936838-38AF-444F-B4B1-AB7499E18E33}"/>
              </a:ext>
            </a:extLst>
          </p:cNvPr>
          <p:cNvSpPr/>
          <p:nvPr/>
        </p:nvSpPr>
        <p:spPr>
          <a:xfrm rot="10800000">
            <a:off x="5596965" y="1625946"/>
            <a:ext cx="576870" cy="245476"/>
          </a:xfrm>
          <a:prstGeom prst="rightArrow">
            <a:avLst/>
          </a:prstGeom>
          <a:solidFill>
            <a:srgbClr val="7028C8"/>
          </a:solidFill>
          <a:ln>
            <a:solidFill>
              <a:srgbClr val="702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9ECE2E6-5043-4AF0-8171-A4B436DD5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extLst>
      <p:ext uri="{BB962C8B-B14F-4D97-AF65-F5344CB8AC3E}">
        <p14:creationId xmlns:p14="http://schemas.microsoft.com/office/powerpoint/2010/main" val="1196272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61FA-EEB3-422B-7DB0-3E80089AAEA2}"/>
              </a:ext>
            </a:extLst>
          </p:cNvPr>
          <p:cNvSpPr>
            <a:spLocks noGrp="1"/>
          </p:cNvSpPr>
          <p:nvPr>
            <p:ph type="title"/>
          </p:nvPr>
        </p:nvSpPr>
        <p:spPr/>
        <p:txBody>
          <a:bodyPr/>
          <a:lstStyle/>
          <a:p>
            <a:r>
              <a:rPr lang="en-US" dirty="0"/>
              <a:t>Announcements, Reminders</a:t>
            </a:r>
          </a:p>
        </p:txBody>
      </p:sp>
      <p:sp>
        <p:nvSpPr>
          <p:cNvPr id="3" name="Text Placeholder 2">
            <a:extLst>
              <a:ext uri="{FF2B5EF4-FFF2-40B4-BE49-F238E27FC236}">
                <a16:creationId xmlns:a16="http://schemas.microsoft.com/office/drawing/2014/main" id="{C54B5108-D326-A3E1-1010-648875F9D1F7}"/>
              </a:ext>
            </a:extLst>
          </p:cNvPr>
          <p:cNvSpPr>
            <a:spLocks noGrp="1"/>
          </p:cNvSpPr>
          <p:nvPr>
            <p:ph type="body" idx="1"/>
          </p:nvPr>
        </p:nvSpPr>
        <p:spPr>
          <a:xfrm>
            <a:off x="838200" y="1371600"/>
            <a:ext cx="10515600" cy="5268596"/>
          </a:xfrm>
        </p:spPr>
        <p:txBody>
          <a:bodyPr>
            <a:normAutofit/>
          </a:bodyPr>
          <a:lstStyle/>
          <a:p>
            <a:r>
              <a:rPr lang="en-US" dirty="0"/>
              <a:t>C2 due </a:t>
            </a:r>
            <a:r>
              <a:rPr lang="en-US" b="1" dirty="0"/>
              <a:t>Thursday, February 12</a:t>
            </a:r>
            <a:r>
              <a:rPr lang="en-US" b="1" baseline="30000" dirty="0"/>
              <a:t>th</a:t>
            </a:r>
            <a:r>
              <a:rPr lang="en-US" b="1" dirty="0"/>
              <a:t> </a:t>
            </a:r>
          </a:p>
          <a:p>
            <a:r>
              <a:rPr lang="en-US" dirty="0"/>
              <a:t>R2 due </a:t>
            </a:r>
            <a:r>
              <a:rPr lang="en-US" b="1" dirty="0"/>
              <a:t>Thursday, February 12</a:t>
            </a:r>
            <a:r>
              <a:rPr lang="en-US" b="1" baseline="30000" dirty="0"/>
              <a:t>th</a:t>
            </a:r>
            <a:r>
              <a:rPr lang="en-US" b="1" dirty="0"/>
              <a:t> </a:t>
            </a:r>
          </a:p>
          <a:p>
            <a:pPr lvl="1"/>
            <a:r>
              <a:rPr lang="en-US" dirty="0"/>
              <a:t>Eligible: </a:t>
            </a:r>
            <a:r>
              <a:rPr lang="en-US" b="1" u="sng" dirty="0">
                <a:solidFill>
                  <a:schemeClr val="accent2">
                    <a:lumMod val="75000"/>
                  </a:schemeClr>
                </a:solidFill>
              </a:rPr>
              <a:t>C0</a:t>
            </a:r>
            <a:r>
              <a:rPr lang="en-US" dirty="0"/>
              <a:t>, P0, C1, P1</a:t>
            </a:r>
          </a:p>
          <a:p>
            <a:pPr lvl="1"/>
            <a:r>
              <a:rPr lang="en-US" dirty="0"/>
              <a:t>Note: C0 is cycling out of eligibility for resubmission</a:t>
            </a:r>
          </a:p>
          <a:p>
            <a:r>
              <a:rPr lang="en-US" dirty="0"/>
              <a:t>P2 out soon, due </a:t>
            </a:r>
            <a:r>
              <a:rPr lang="en-US" b="1" dirty="0"/>
              <a:t>Tuesday, February 24</a:t>
            </a:r>
            <a:r>
              <a:rPr lang="en-US" b="1" baseline="30000" dirty="0"/>
              <a:t>th</a:t>
            </a:r>
            <a:endParaRPr lang="en-US" dirty="0"/>
          </a:p>
          <a:p>
            <a:r>
              <a:rPr lang="en-US" dirty="0"/>
              <a:t>Quiz reminders:</a:t>
            </a:r>
          </a:p>
          <a:p>
            <a:pPr lvl="1"/>
            <a:r>
              <a:rPr lang="en-US" dirty="0"/>
              <a:t>Quiz 0 feedback coming this week! </a:t>
            </a:r>
          </a:p>
          <a:p>
            <a:pPr lvl="1"/>
            <a:r>
              <a:rPr lang="en-US" dirty="0"/>
              <a:t>Quiz 1: </a:t>
            </a:r>
            <a:r>
              <a:rPr lang="en-US" b="1" dirty="0"/>
              <a:t>Thursday, February 19</a:t>
            </a:r>
            <a:r>
              <a:rPr lang="en-US" b="1" baseline="30000" dirty="0"/>
              <a:t>th</a:t>
            </a:r>
            <a:r>
              <a:rPr lang="en-US" b="1" dirty="0"/>
              <a:t> </a:t>
            </a:r>
            <a:endParaRPr lang="en-US" dirty="0"/>
          </a:p>
        </p:txBody>
      </p:sp>
      <p:sp>
        <p:nvSpPr>
          <p:cNvPr id="4" name="Slide Number Placeholder 3">
            <a:extLst>
              <a:ext uri="{FF2B5EF4-FFF2-40B4-BE49-F238E27FC236}">
                <a16:creationId xmlns:a16="http://schemas.microsoft.com/office/drawing/2014/main" id="{D6586EBE-4008-0E4A-A533-90A58C2BAA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extLst>
      <p:ext uri="{BB962C8B-B14F-4D97-AF65-F5344CB8AC3E}">
        <p14:creationId xmlns:p14="http://schemas.microsoft.com/office/powerpoint/2010/main" val="3621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D4AB-3253-4651-BAB2-8D3C413FBBA0}"/>
              </a:ext>
            </a:extLst>
          </p:cNvPr>
          <p:cNvSpPr>
            <a:spLocks noGrp="1"/>
          </p:cNvSpPr>
          <p:nvPr>
            <p:ph type="title"/>
          </p:nvPr>
        </p:nvSpPr>
        <p:spPr/>
        <p:txBody>
          <a:bodyPr>
            <a:normAutofit/>
          </a:bodyPr>
          <a:lstStyle/>
          <a:p>
            <a:r>
              <a:rPr lang="en-US" dirty="0"/>
              <a:t>Agenda</a:t>
            </a:r>
          </a:p>
        </p:txBody>
      </p:sp>
      <p:sp>
        <p:nvSpPr>
          <p:cNvPr id="3" name="Text Placeholder 2">
            <a:extLst>
              <a:ext uri="{FF2B5EF4-FFF2-40B4-BE49-F238E27FC236}">
                <a16:creationId xmlns:a16="http://schemas.microsoft.com/office/drawing/2014/main" id="{883F9555-B9D5-4EDE-8EF2-3335E260AC2C}"/>
              </a:ext>
            </a:extLst>
          </p:cNvPr>
          <p:cNvSpPr>
            <a:spLocks noGrp="1"/>
          </p:cNvSpPr>
          <p:nvPr>
            <p:ph type="body" idx="1"/>
          </p:nvPr>
        </p:nvSpPr>
        <p:spPr/>
        <p:txBody>
          <a:bodyPr/>
          <a:lstStyle/>
          <a:p>
            <a:r>
              <a:rPr lang="en-US" dirty="0">
                <a:solidFill>
                  <a:schemeClr val="tx1"/>
                </a:solidFill>
              </a:rPr>
              <a:t>Announcements, Reminders</a:t>
            </a:r>
          </a:p>
          <a:p>
            <a:r>
              <a:rPr lang="en-US" b="1" dirty="0">
                <a:solidFill>
                  <a:srgbClr val="7028C8"/>
                </a:solidFill>
              </a:rPr>
              <a:t>while loop review</a:t>
            </a:r>
          </a:p>
          <a:p>
            <a:r>
              <a:rPr lang="en-US" dirty="0"/>
              <a:t>Flipping coins! </a:t>
            </a:r>
          </a:p>
        </p:txBody>
      </p:sp>
      <p:sp>
        <p:nvSpPr>
          <p:cNvPr id="5" name="Arrow: Right 4" descr="arrow pointing out &quot;while loop review&quot;">
            <a:extLst>
              <a:ext uri="{FF2B5EF4-FFF2-40B4-BE49-F238E27FC236}">
                <a16:creationId xmlns:a16="http://schemas.microsoft.com/office/drawing/2014/main" id="{1B936838-38AF-444F-B4B1-AB7499E18E33}"/>
              </a:ext>
            </a:extLst>
          </p:cNvPr>
          <p:cNvSpPr/>
          <p:nvPr/>
        </p:nvSpPr>
        <p:spPr>
          <a:xfrm rot="10800000">
            <a:off x="4056329" y="2132878"/>
            <a:ext cx="576870" cy="245476"/>
          </a:xfrm>
          <a:prstGeom prst="rightArrow">
            <a:avLst/>
          </a:prstGeom>
          <a:solidFill>
            <a:srgbClr val="7028C8"/>
          </a:solidFill>
          <a:ln>
            <a:solidFill>
              <a:srgbClr val="702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9ECE2E6-5043-4AF0-8171-A4B436DD5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extLst>
      <p:ext uri="{BB962C8B-B14F-4D97-AF65-F5344CB8AC3E}">
        <p14:creationId xmlns:p14="http://schemas.microsoft.com/office/powerpoint/2010/main" val="2229187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529B-5A7F-2C21-5CA0-32C6767E9450}"/>
              </a:ext>
            </a:extLst>
          </p:cNvPr>
          <p:cNvSpPr>
            <a:spLocks noGrp="1"/>
          </p:cNvSpPr>
          <p:nvPr>
            <p:ph type="title"/>
          </p:nvPr>
        </p:nvSpPr>
        <p:spPr/>
        <p:txBody>
          <a:bodyPr/>
          <a:lstStyle/>
          <a:p>
            <a:r>
              <a:rPr lang="en-US" dirty="0">
                <a:solidFill>
                  <a:schemeClr val="accent3"/>
                </a:solidFill>
              </a:rPr>
              <a:t>PCM</a:t>
            </a:r>
            <a:r>
              <a:rPr lang="en-US" dirty="0"/>
              <a:t> Review: </a:t>
            </a:r>
            <a:r>
              <a:rPr lang="en-US" dirty="0">
                <a:solidFill>
                  <a:schemeClr val="tx1"/>
                </a:solidFill>
                <a:latin typeface="Consolas" panose="020B0609020204030204" pitchFamily="49" charset="0"/>
              </a:rPr>
              <a:t>while</a:t>
            </a:r>
            <a:r>
              <a:rPr lang="en-US" dirty="0">
                <a:solidFill>
                  <a:schemeClr val="tx1"/>
                </a:solidFill>
              </a:rPr>
              <a:t> loops</a:t>
            </a:r>
          </a:p>
        </p:txBody>
      </p:sp>
      <p:pic>
        <p:nvPicPr>
          <p:cNvPr id="11" name="Picture 2" descr="diagram depicting the structure and syntax of a while loop">
            <a:extLst>
              <a:ext uri="{FF2B5EF4-FFF2-40B4-BE49-F238E27FC236}">
                <a16:creationId xmlns:a16="http://schemas.microsoft.com/office/drawing/2014/main" id="{DBD4D0A6-5FE8-CFAE-B4D9-63DF37FA1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39" y="2417202"/>
            <a:ext cx="4735285" cy="12368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
            <a:extLst>
              <a:ext uri="{FF2B5EF4-FFF2-40B4-BE49-F238E27FC236}">
                <a16:creationId xmlns:a16="http://schemas.microsoft.com/office/drawing/2014/main" id="{791EAB07-5CA9-E4DC-7711-F8B6BBD4EB5E}"/>
              </a:ext>
            </a:extLst>
          </p:cNvPr>
          <p:cNvSpPr>
            <a:spLocks noGrp="1"/>
          </p:cNvSpPr>
          <p:nvPr>
            <p:ph type="body" idx="1"/>
          </p:nvPr>
        </p:nvSpPr>
        <p:spPr>
          <a:xfrm>
            <a:off x="590511" y="3834372"/>
            <a:ext cx="4591151" cy="1795463"/>
          </a:xfrm>
        </p:spPr>
        <p:txBody>
          <a:bodyPr/>
          <a:lstStyle/>
          <a:p>
            <a:pPr marL="114300" indent="0">
              <a:buNone/>
            </a:pPr>
            <a:r>
              <a:rPr lang="en-US" dirty="0"/>
              <a:t>Repeatedly executes its body </a:t>
            </a:r>
            <a:r>
              <a:rPr lang="en-US" b="1" dirty="0"/>
              <a:t>as long as </a:t>
            </a:r>
            <a:r>
              <a:rPr lang="en-US" dirty="0"/>
              <a:t>the logical test is true.</a:t>
            </a:r>
          </a:p>
        </p:txBody>
      </p:sp>
      <p:pic>
        <p:nvPicPr>
          <p:cNvPr id="9" name="Picture 4" descr="Flow chart of while loop control flow: we will first perform the initialization once at the beginning. If the test is true, then we execute the statements inside the while loop body and perform the update before checking if the test is true again. However, if the test is false, we exit the while loop and execute the statements that are immediately after the while loop body.">
            <a:extLst>
              <a:ext uri="{FF2B5EF4-FFF2-40B4-BE49-F238E27FC236}">
                <a16:creationId xmlns:a16="http://schemas.microsoft.com/office/drawing/2014/main" id="{3220C3DA-D191-29FE-118C-6C7195D29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61" y="1219200"/>
            <a:ext cx="6419828" cy="495597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B7A5A73-403E-C30A-88A0-EC3D9A348D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Tree>
    <p:extLst>
      <p:ext uri="{BB962C8B-B14F-4D97-AF65-F5344CB8AC3E}">
        <p14:creationId xmlns:p14="http://schemas.microsoft.com/office/powerpoint/2010/main" val="299481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15B74-CD1D-3285-969C-A1CA62F3B03B}"/>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275D3FF4-E669-0043-7357-8F14680E96EB}"/>
              </a:ext>
            </a:extLst>
          </p:cNvPr>
          <p:cNvSpPr txBox="1">
            <a:spLocks noGrp="1"/>
          </p:cNvSpPr>
          <p:nvPr>
            <p:ph type="title"/>
          </p:nvPr>
        </p:nvSpPr>
        <p:spPr>
          <a:xfrm>
            <a:off x="980439" y="-826815"/>
            <a:ext cx="10515601" cy="762636"/>
          </a:xfrm>
          <a:prstGeom prst="rect">
            <a:avLst/>
          </a:prstGeom>
          <a:noFill/>
          <a:ln>
            <a:noFill/>
            <a:prstDash/>
          </a:ln>
          <a:effectLst/>
        </p:spPr>
        <p:txBody>
          <a:bodyPr rot="0" spcFirstLastPara="1" vertOverflow="overflow" horzOverflow="overflow" vert="horz" wrap="square" lIns="45700" tIns="45700" rIns="45700" bIns="45700" numCol="1" spcCol="0" rtlCol="0" fromWordArt="0" anchor="ctr" anchorCtr="0" forceAA="0" compatLnSpc="1">
            <a:prstTxWarp prst="textNoShape">
              <a:avLst/>
            </a:prstTxWarp>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Think Pair Share: mystery (think)</a:t>
            </a:r>
          </a:p>
        </p:txBody>
      </p:sp>
      <p:pic>
        <p:nvPicPr>
          <p:cNvPr id="9" name="Picture 8" descr="qr code for https://app.sli.do/event/2RgotqcQja59ukts5ucswX">
            <a:extLst>
              <a:ext uri="{FF2B5EF4-FFF2-40B4-BE49-F238E27FC236}">
                <a16:creationId xmlns:a16="http://schemas.microsoft.com/office/drawing/2014/main" id="{EC591EF2-529C-4264-9AE1-85CBD36E9956}"/>
              </a:ext>
            </a:extLst>
          </p:cNvPr>
          <p:cNvPicPr>
            <a:picLocks noChangeAspect="1"/>
          </p:cNvPicPr>
          <p:nvPr/>
        </p:nvPicPr>
        <p:blipFill>
          <a:blip r:embed="rId2"/>
          <a:stretch>
            <a:fillRect/>
          </a:stretch>
        </p:blipFill>
        <p:spPr>
          <a:xfrm>
            <a:off x="7162096" y="209185"/>
            <a:ext cx="777240" cy="777240"/>
          </a:xfrm>
          <a:prstGeom prst="rect">
            <a:avLst/>
          </a:prstGeom>
        </p:spPr>
      </p:pic>
      <p:sp>
        <p:nvSpPr>
          <p:cNvPr id="4" name="Title 3">
            <a:extLst>
              <a:ext uri="{FF2B5EF4-FFF2-40B4-BE49-F238E27FC236}">
                <a16:creationId xmlns:a16="http://schemas.microsoft.com/office/drawing/2014/main" id="{344A4D36-7549-8AC9-3561-3AA747EDB0DB}"/>
              </a:ext>
            </a:extLst>
          </p:cNvPr>
          <p:cNvSpPr txBox="1">
            <a:spLocks/>
          </p:cNvSpPr>
          <p:nvPr/>
        </p:nvSpPr>
        <p:spPr>
          <a:xfrm>
            <a:off x="7175158" y="1734701"/>
            <a:ext cx="4618692"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9pPr>
          </a:lstStyle>
          <a:p>
            <a:pPr>
              <a:lnSpc>
                <a:spcPct val="100000"/>
              </a:lnSpc>
              <a:buSzTx/>
              <a:buFont typeface="Arial"/>
              <a:buNone/>
              <a:defRPr/>
            </a:pPr>
            <a:r>
              <a:rPr lang="en-US" sz="2800" b="0" dirty="0">
                <a:latin typeface="Calibri" panose="020F0502020204030204" pitchFamily="34" charset="0"/>
                <a:ea typeface="Arial"/>
                <a:cs typeface="Calibri" panose="020F0502020204030204" pitchFamily="34" charset="0"/>
                <a:sym typeface="Arial"/>
              </a:rPr>
              <a:t>How would you describe what the variable </a:t>
            </a:r>
            <a:r>
              <a:rPr lang="en-US" sz="2800" b="0" dirty="0">
                <a:latin typeface="Consolas" panose="020B0609020204030204" pitchFamily="49" charset="0"/>
                <a:ea typeface="Arial"/>
                <a:cs typeface="Consolas" panose="020B0609020204030204" pitchFamily="49" charset="0"/>
                <a:sym typeface="Arial"/>
              </a:rPr>
              <a:t>x</a:t>
            </a:r>
            <a:r>
              <a:rPr lang="en-US" sz="2800" b="0" dirty="0">
                <a:latin typeface="Calibri" panose="020F0502020204030204" pitchFamily="34" charset="0"/>
                <a:ea typeface="Arial"/>
                <a:cs typeface="Calibri" panose="020F0502020204030204" pitchFamily="34" charset="0"/>
                <a:sym typeface="Arial"/>
              </a:rPr>
              <a:t> calculates?</a:t>
            </a:r>
          </a:p>
        </p:txBody>
      </p:sp>
      <p:sp>
        <p:nvSpPr>
          <p:cNvPr id="8" name="TextBox 7">
            <a:extLst>
              <a:ext uri="{FF2B5EF4-FFF2-40B4-BE49-F238E27FC236}">
                <a16:creationId xmlns:a16="http://schemas.microsoft.com/office/drawing/2014/main" id="{91F243C4-1961-4DB3-56AB-0554B7DBFA54}"/>
              </a:ext>
            </a:extLst>
          </p:cNvPr>
          <p:cNvSpPr txBox="1"/>
          <p:nvPr/>
        </p:nvSpPr>
        <p:spPr>
          <a:xfrm>
            <a:off x="277792" y="1551563"/>
            <a:ext cx="6810567" cy="5170646"/>
          </a:xfrm>
          <a:prstGeom prst="rect">
            <a:avLst/>
          </a:prstGeom>
          <a:noFill/>
        </p:spPr>
        <p:txBody>
          <a:bodyPr wrap="square">
            <a:spAutoFit/>
          </a:bodyPr>
          <a:lstStyle/>
          <a:p>
            <a:r>
              <a:rPr lang="en-US" sz="2200" b="0" dirty="0">
                <a:solidFill>
                  <a:srgbClr val="D73A49"/>
                </a:solidFill>
                <a:effectLst/>
                <a:latin typeface="Consolas" panose="020B0609020204030204" pitchFamily="49" charset="0"/>
                <a:cs typeface="Consolas" panose="020B0609020204030204" pitchFamily="49" charset="0"/>
              </a:rPr>
              <a:t>public</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static</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void</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6F42C1"/>
                </a:solidFill>
                <a:effectLst/>
                <a:latin typeface="Consolas" panose="020B0609020204030204" pitchFamily="49" charset="0"/>
                <a:cs typeface="Consolas" panose="020B0609020204030204" pitchFamily="49" charset="0"/>
              </a:rPr>
              <a:t>mystery</a:t>
            </a:r>
            <a:r>
              <a:rPr lang="en-US" sz="2200" b="0" dirty="0">
                <a:solidFill>
                  <a:srgbClr val="24292E"/>
                </a:solidFill>
                <a:effectLst/>
                <a:latin typeface="Consolas" panose="020B0609020204030204" pitchFamily="49" charset="0"/>
                <a:cs typeface="Consolas" panose="020B0609020204030204" pitchFamily="49" charset="0"/>
              </a:rPr>
              <a:t>(Random randy,</a:t>
            </a:r>
            <a:br>
              <a:rPr lang="en-US" sz="2200" b="0" dirty="0">
                <a:solidFill>
                  <a:srgbClr val="24292E"/>
                </a:solidFill>
                <a:effectLst/>
                <a:latin typeface="Consolas" panose="020B0609020204030204" pitchFamily="49" charset="0"/>
                <a:cs typeface="Consolas" panose="020B0609020204030204" pitchFamily="49" charset="0"/>
              </a:rPr>
            </a:b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int</a:t>
            </a:r>
            <a:r>
              <a:rPr lang="en-US" sz="2200" b="0" dirty="0">
                <a:solidFill>
                  <a:srgbClr val="24292E"/>
                </a:solidFill>
                <a:effectLst/>
                <a:latin typeface="Consolas" panose="020B0609020204030204" pitchFamily="49" charset="0"/>
                <a:cs typeface="Consolas" panose="020B0609020204030204" pitchFamily="49" charset="0"/>
              </a:rPr>
              <a:t> lucky) {</a:t>
            </a:r>
          </a:p>
          <a:p>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int</a:t>
            </a:r>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6A737D"/>
                </a:solidFill>
                <a:effectLst/>
                <a:latin typeface="Consolas" panose="020B0609020204030204" pitchFamily="49" charset="0"/>
                <a:cs typeface="Consolas" panose="020B0609020204030204" pitchFamily="49" charset="0"/>
              </a:rPr>
              <a:t>// "priming" the loop</a:t>
            </a:r>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int</a:t>
            </a:r>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a:t>
            </a:r>
          </a:p>
          <a:p>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while</a:t>
            </a:r>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lucky) {</a:t>
            </a:r>
          </a:p>
          <a:p>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err="1">
                <a:solidFill>
                  <a:srgbClr val="24292E"/>
                </a:solidFill>
                <a:effectLst/>
                <a:latin typeface="Consolas" panose="020B0609020204030204" pitchFamily="49" charset="0"/>
                <a:cs typeface="Consolas" panose="020B0609020204030204" pitchFamily="49" charset="0"/>
              </a:rPr>
              <a:t>randy.</a:t>
            </a:r>
            <a:r>
              <a:rPr lang="en-US" sz="2200" b="0" dirty="0" err="1">
                <a:solidFill>
                  <a:srgbClr val="6F42C1"/>
                </a:solidFill>
                <a:effectLst/>
                <a:latin typeface="Consolas" panose="020B0609020204030204" pitchFamily="49" charset="0"/>
                <a:cs typeface="Consolas" panose="020B0609020204030204" pitchFamily="49" charset="0"/>
              </a:rPr>
              <a:t>nextInt</a:t>
            </a:r>
            <a:r>
              <a:rPr lang="en-US" sz="2200" b="0" dirty="0">
                <a:solidFill>
                  <a:srgbClr val="24292E"/>
                </a:solidFill>
                <a:effectLst/>
                <a:latin typeface="Consolas" panose="020B0609020204030204" pitchFamily="49" charset="0"/>
                <a:cs typeface="Consolas" panose="020B0609020204030204" pitchFamily="49" charset="0"/>
              </a:rPr>
              <a:t>(</a:t>
            </a:r>
            <a:r>
              <a:rPr lang="en-US" sz="2200" dirty="0">
                <a:solidFill>
                  <a:srgbClr val="005CC5"/>
                </a:solidFill>
                <a:latin typeface="Consolas" panose="020B0609020204030204" pitchFamily="49" charset="0"/>
                <a:cs typeface="Consolas" panose="020B0609020204030204" pitchFamily="49" charset="0"/>
              </a:rPr>
              <a:t>20</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a:t>
            </a:r>
          </a:p>
          <a:p>
            <a:r>
              <a:rPr lang="en-US" sz="2200" b="0" dirty="0">
                <a:solidFill>
                  <a:srgbClr val="D73A49"/>
                </a:solidFill>
                <a:effectLst/>
                <a:latin typeface="Consolas" panose="020B0609020204030204" pitchFamily="49" charset="0"/>
                <a:cs typeface="Consolas" panose="020B0609020204030204" pitchFamily="49" charset="0"/>
              </a:rPr>
              <a:t>    if</a:t>
            </a:r>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&lt;</a:t>
            </a:r>
            <a:r>
              <a:rPr lang="en-US" sz="2200" b="0" dirty="0">
                <a:solidFill>
                  <a:srgbClr val="24292E"/>
                </a:solidFill>
                <a:effectLst/>
                <a:latin typeface="Consolas" panose="020B0609020204030204" pitchFamily="49" charset="0"/>
                <a:cs typeface="Consolas" panose="020B0609020204030204" pitchFamily="49" charset="0"/>
              </a:rPr>
              <a:t> roll) {</a:t>
            </a:r>
          </a:p>
          <a:p>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roll;</a:t>
            </a:r>
          </a:p>
          <a:p>
            <a:r>
              <a:rPr lang="en-US" sz="2200" b="0" dirty="0">
                <a:solidFill>
                  <a:srgbClr val="24292E"/>
                </a:solidFill>
                <a:effectLst/>
                <a:latin typeface="Consolas" panose="020B0609020204030204" pitchFamily="49" charset="0"/>
                <a:cs typeface="Consolas" panose="020B0609020204030204" pitchFamily="49" charset="0"/>
              </a:rPr>
              <a:t>    }</a:t>
            </a:r>
          </a:p>
          <a:p>
            <a:r>
              <a:rPr lang="en-US" sz="2200" b="0" dirty="0">
                <a:solidFill>
                  <a:srgbClr val="24292E"/>
                </a:solidFill>
                <a:effectLst/>
                <a:latin typeface="Consolas" panose="020B0609020204030204" pitchFamily="49" charset="0"/>
                <a:cs typeface="Consolas" panose="020B0609020204030204" pitchFamily="49" charset="0"/>
              </a:rPr>
              <a:t>  }</a:t>
            </a:r>
          </a:p>
          <a:p>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err="1">
                <a:solidFill>
                  <a:srgbClr val="24292E"/>
                </a:solidFill>
                <a:effectLst/>
                <a:latin typeface="Consolas" panose="020B0609020204030204" pitchFamily="49" charset="0"/>
                <a:cs typeface="Consolas" panose="020B0609020204030204" pitchFamily="49" charset="0"/>
              </a:rPr>
              <a:t>System.out.</a:t>
            </a:r>
            <a:r>
              <a:rPr lang="en-US" sz="2200" b="0" dirty="0" err="1">
                <a:solidFill>
                  <a:srgbClr val="6F42C1"/>
                </a:solidFill>
                <a:effectLst/>
                <a:latin typeface="Consolas" panose="020B0609020204030204" pitchFamily="49" charset="0"/>
                <a:cs typeface="Consolas" panose="020B0609020204030204" pitchFamily="49" charset="0"/>
              </a:rPr>
              <a:t>println</a:t>
            </a:r>
            <a:r>
              <a:rPr lang="en-US" sz="2200" b="0" dirty="0">
                <a:solidFill>
                  <a:srgbClr val="24292E"/>
                </a:solidFill>
                <a:effectLst/>
                <a:latin typeface="Consolas" panose="020B0609020204030204" pitchFamily="49" charset="0"/>
                <a:cs typeface="Consolas" panose="020B0609020204030204" pitchFamily="49" charset="0"/>
              </a:rPr>
              <a:t>(</a:t>
            </a:r>
            <a:r>
              <a:rPr lang="en-US" sz="2200" b="0" dirty="0">
                <a:solidFill>
                  <a:srgbClr val="032F62"/>
                </a:solidFill>
                <a:effectLst/>
                <a:latin typeface="Consolas" panose="020B0609020204030204" pitchFamily="49" charset="0"/>
                <a:cs typeface="Consolas" panose="020B0609020204030204" pitchFamily="49" charset="0"/>
              </a:rPr>
              <a:t>"Lucky number "</a:t>
            </a:r>
            <a:br>
              <a:rPr lang="en-US" sz="2200" b="0" dirty="0">
                <a:solidFill>
                  <a:srgbClr val="032F62"/>
                </a:solidFill>
                <a:effectLst/>
                <a:latin typeface="Consolas" panose="020B0609020204030204" pitchFamily="49" charset="0"/>
                <a:cs typeface="Consolas" panose="020B0609020204030204" pitchFamily="49" charset="0"/>
              </a:rPr>
            </a:br>
            <a:r>
              <a:rPr lang="en-US" sz="2200" b="0" dirty="0">
                <a:solidFill>
                  <a:srgbClr val="032F62"/>
                </a:solidFill>
                <a:effectLst/>
                <a:latin typeface="Consolas" panose="020B0609020204030204" pitchFamily="49" charset="0"/>
                <a:cs typeface="Consolas" panose="020B0609020204030204" pitchFamily="49" charset="0"/>
              </a:rPr>
              <a:t>                     </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x);</a:t>
            </a:r>
          </a:p>
          <a:p>
            <a:r>
              <a:rPr lang="en-US" sz="2200" b="0" dirty="0">
                <a:solidFill>
                  <a:srgbClr val="24292E"/>
                </a:solidFill>
                <a:effectLst/>
                <a:latin typeface="Consolas" panose="020B0609020204030204" pitchFamily="49" charset="0"/>
                <a:cs typeface="Consolas" panose="020B0609020204030204" pitchFamily="49" charset="0"/>
              </a:rPr>
              <a:t>}</a:t>
            </a:r>
          </a:p>
        </p:txBody>
      </p:sp>
      <p:sp>
        <p:nvSpPr>
          <p:cNvPr id="6" name="TextBox 5">
            <a:extLst>
              <a:ext uri="{FF2B5EF4-FFF2-40B4-BE49-F238E27FC236}">
                <a16:creationId xmlns:a16="http://schemas.microsoft.com/office/drawing/2014/main" id="{16FFE125-C62A-BD34-6E1A-4DB462E23865}"/>
              </a:ext>
            </a:extLst>
          </p:cNvPr>
          <p:cNvSpPr txBox="1"/>
          <p:nvPr/>
        </p:nvSpPr>
        <p:spPr>
          <a:xfrm>
            <a:off x="7175158" y="2936048"/>
            <a:ext cx="4864443" cy="2554545"/>
          </a:xfrm>
          <a:prstGeom prst="rect">
            <a:avLst/>
          </a:prstGeom>
          <a:noFill/>
        </p:spPr>
        <p:txBody>
          <a:bodyPr wrap="square" rtlCol="0">
            <a:spAutoFit/>
          </a:bodyPr>
          <a:lstStyle/>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largest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smallest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first value rolled</a:t>
            </a:r>
          </a:p>
          <a:p>
            <a:pPr marL="342900" indent="-342900">
              <a:spcAft>
                <a:spcPts val="600"/>
              </a:spcAft>
              <a:buClr>
                <a:srgbClr val="7030A0"/>
              </a:buClr>
              <a:buSzPct val="110000"/>
              <a:buFont typeface="+mj-lt"/>
              <a:buAutoNum type="alphaUcPeriod"/>
            </a:pPr>
            <a:r>
              <a:rPr lang="en-US" sz="2800">
                <a:latin typeface="Calibri" panose="020F0502020204030204" pitchFamily="34" charset="0"/>
                <a:ea typeface="Calibri" panose="020F0502020204030204" pitchFamily="34" charset="0"/>
                <a:cs typeface="Calibri" panose="020F0502020204030204" pitchFamily="34" charset="0"/>
              </a:rPr>
              <a:t>The last value rolled</a:t>
            </a:r>
          </a:p>
          <a:p>
            <a:pPr marL="342900" indent="-342900">
              <a:spcAft>
                <a:spcPts val="600"/>
              </a:spcAft>
              <a:buClr>
                <a:srgbClr val="7030A0"/>
              </a:buClr>
              <a:buSzPct val="110000"/>
              <a:buFont typeface="+mj-lt"/>
              <a:buAutoNum type="alphaUcPeriod"/>
            </a:pPr>
            <a:r>
              <a:rPr lang="en-US" sz="2800">
                <a:latin typeface="Calibri" panose="020F0502020204030204" pitchFamily="34" charset="0"/>
                <a:ea typeface="Calibri" panose="020F0502020204030204" pitchFamily="34" charset="0"/>
                <a:cs typeface="Calibri" panose="020F0502020204030204" pitchFamily="34" charset="0"/>
              </a:rPr>
              <a:t>The </a:t>
            </a:r>
            <a:r>
              <a:rPr lang="en-US" sz="2800" dirty="0">
                <a:latin typeface="Calibri" panose="020F0502020204030204" pitchFamily="34" charset="0"/>
                <a:ea typeface="Calibri" panose="020F0502020204030204" pitchFamily="34" charset="0"/>
                <a:cs typeface="Calibri" panose="020F0502020204030204" pitchFamily="34" charset="0"/>
              </a:rPr>
              <a:t>sum of all values rolled</a:t>
            </a:r>
          </a:p>
        </p:txBody>
      </p:sp>
      <p:sp>
        <p:nvSpPr>
          <p:cNvPr id="3" name="Slide Number Placeholder 2">
            <a:extLst>
              <a:ext uri="{FF2B5EF4-FFF2-40B4-BE49-F238E27FC236}">
                <a16:creationId xmlns:a16="http://schemas.microsoft.com/office/drawing/2014/main" id="{9513D7F5-39F2-97FB-7605-09D0EC1F39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227438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14A47-38D1-50AA-C986-13CD657D4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A226C3-B32C-428C-8529-E00A243C4ADA}"/>
              </a:ext>
            </a:extLst>
          </p:cNvPr>
          <p:cNvSpPr>
            <a:spLocks noGrp="1"/>
          </p:cNvSpPr>
          <p:nvPr>
            <p:ph type="title"/>
          </p:nvPr>
        </p:nvSpPr>
        <p:spPr>
          <a:xfrm>
            <a:off x="838199" y="-762636"/>
            <a:ext cx="10515601" cy="762636"/>
          </a:xfrm>
        </p:spPr>
        <p:txBody>
          <a:bodyPr spcFirstLastPara="1" wrap="square" lIns="45700" tIns="45700" rIns="45700" bIns="45700" anchor="b" anchorCtr="0">
            <a:normAutofit/>
          </a:bodyPr>
          <a:lstStyle/>
          <a:p>
            <a:pPr lvl="0">
              <a:defRPr/>
            </a:pPr>
            <a:r>
              <a:rPr lang="en-US" dirty="0"/>
              <a:t>Think Pair Share: mystery (pair)</a:t>
            </a:r>
          </a:p>
        </p:txBody>
      </p:sp>
      <p:pic>
        <p:nvPicPr>
          <p:cNvPr id="7" name="Picture 6" descr="qr code for https://app.sli.do/event/2RgotqcQja59ukts5ucswX">
            <a:extLst>
              <a:ext uri="{FF2B5EF4-FFF2-40B4-BE49-F238E27FC236}">
                <a16:creationId xmlns:a16="http://schemas.microsoft.com/office/drawing/2014/main" id="{62E29546-73C2-48AF-883D-8541D1A71108}"/>
              </a:ext>
            </a:extLst>
          </p:cNvPr>
          <p:cNvPicPr>
            <a:picLocks noChangeAspect="1"/>
          </p:cNvPicPr>
          <p:nvPr/>
        </p:nvPicPr>
        <p:blipFill>
          <a:blip r:embed="rId2"/>
          <a:stretch>
            <a:fillRect/>
          </a:stretch>
        </p:blipFill>
        <p:spPr>
          <a:xfrm>
            <a:off x="7162096" y="209185"/>
            <a:ext cx="777240" cy="777240"/>
          </a:xfrm>
          <a:prstGeom prst="rect">
            <a:avLst/>
          </a:prstGeom>
        </p:spPr>
      </p:pic>
      <p:sp>
        <p:nvSpPr>
          <p:cNvPr id="6" name="Title 3">
            <a:extLst>
              <a:ext uri="{FF2B5EF4-FFF2-40B4-BE49-F238E27FC236}">
                <a16:creationId xmlns:a16="http://schemas.microsoft.com/office/drawing/2014/main" id="{E7AAFFB6-465C-9EA9-2C44-E26F8947B36F}"/>
              </a:ext>
            </a:extLst>
          </p:cNvPr>
          <p:cNvSpPr txBox="1">
            <a:spLocks/>
          </p:cNvSpPr>
          <p:nvPr/>
        </p:nvSpPr>
        <p:spPr>
          <a:xfrm>
            <a:off x="7175158" y="1734701"/>
            <a:ext cx="4618692"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9pPr>
          </a:lstStyle>
          <a:p>
            <a:pPr>
              <a:lnSpc>
                <a:spcPct val="100000"/>
              </a:lnSpc>
              <a:buSzTx/>
              <a:buFont typeface="Arial"/>
              <a:buNone/>
              <a:defRPr/>
            </a:pPr>
            <a:r>
              <a:rPr lang="en-US" sz="2800" b="0" dirty="0">
                <a:latin typeface="Calibri" panose="020F0502020204030204" pitchFamily="34" charset="0"/>
                <a:ea typeface="Arial"/>
                <a:cs typeface="Calibri" panose="020F0502020204030204" pitchFamily="34" charset="0"/>
                <a:sym typeface="Arial"/>
              </a:rPr>
              <a:t>How would you describe what the variable </a:t>
            </a:r>
            <a:r>
              <a:rPr lang="en-US" sz="2800" b="0" dirty="0">
                <a:latin typeface="Consolas" panose="020B0609020204030204" pitchFamily="49" charset="0"/>
                <a:ea typeface="Arial"/>
                <a:cs typeface="Consolas" panose="020B0609020204030204" pitchFamily="49" charset="0"/>
                <a:sym typeface="Arial"/>
              </a:rPr>
              <a:t>x</a:t>
            </a:r>
            <a:r>
              <a:rPr lang="en-US" sz="2800" b="0" dirty="0">
                <a:latin typeface="Calibri" panose="020F0502020204030204" pitchFamily="34" charset="0"/>
                <a:ea typeface="Arial"/>
                <a:cs typeface="Calibri" panose="020F0502020204030204" pitchFamily="34" charset="0"/>
                <a:sym typeface="Arial"/>
              </a:rPr>
              <a:t> calculates?</a:t>
            </a:r>
          </a:p>
        </p:txBody>
      </p:sp>
      <p:sp>
        <p:nvSpPr>
          <p:cNvPr id="9" name="TextBox 8">
            <a:extLst>
              <a:ext uri="{FF2B5EF4-FFF2-40B4-BE49-F238E27FC236}">
                <a16:creationId xmlns:a16="http://schemas.microsoft.com/office/drawing/2014/main" id="{2FEEE8A5-D3FA-9D8C-3BAE-E4ADCD843D64}"/>
              </a:ext>
            </a:extLst>
          </p:cNvPr>
          <p:cNvSpPr txBox="1"/>
          <p:nvPr/>
        </p:nvSpPr>
        <p:spPr>
          <a:xfrm>
            <a:off x="277792" y="1551563"/>
            <a:ext cx="6810567" cy="5170646"/>
          </a:xfrm>
          <a:prstGeom prst="rect">
            <a:avLst/>
          </a:prstGeom>
          <a:noFill/>
        </p:spPr>
        <p:txBody>
          <a:bodyPr wrap="square">
            <a:spAutoFit/>
          </a:bodyPr>
          <a:lstStyle/>
          <a:p>
            <a:r>
              <a:rPr lang="en-US" sz="2200" b="0" dirty="0">
                <a:solidFill>
                  <a:srgbClr val="D73A49"/>
                </a:solidFill>
                <a:effectLst/>
                <a:latin typeface="Consolas" panose="020B0609020204030204" pitchFamily="49" charset="0"/>
                <a:cs typeface="Consolas" panose="020B0609020204030204" pitchFamily="49" charset="0"/>
              </a:rPr>
              <a:t>public</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static</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void</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6F42C1"/>
                </a:solidFill>
                <a:effectLst/>
                <a:latin typeface="Consolas" panose="020B0609020204030204" pitchFamily="49" charset="0"/>
                <a:cs typeface="Consolas" panose="020B0609020204030204" pitchFamily="49" charset="0"/>
              </a:rPr>
              <a:t>mystery</a:t>
            </a:r>
            <a:r>
              <a:rPr lang="en-US" sz="2200" b="0" dirty="0">
                <a:solidFill>
                  <a:srgbClr val="24292E"/>
                </a:solidFill>
                <a:effectLst/>
                <a:latin typeface="Consolas" panose="020B0609020204030204" pitchFamily="49" charset="0"/>
                <a:cs typeface="Consolas" panose="020B0609020204030204" pitchFamily="49" charset="0"/>
              </a:rPr>
              <a:t>(Random randy,</a:t>
            </a:r>
            <a:br>
              <a:rPr lang="en-US" sz="2200" b="0" dirty="0">
                <a:solidFill>
                  <a:srgbClr val="24292E"/>
                </a:solidFill>
                <a:effectLst/>
                <a:latin typeface="Consolas" panose="020B0609020204030204" pitchFamily="49" charset="0"/>
                <a:cs typeface="Consolas" panose="020B0609020204030204" pitchFamily="49" charset="0"/>
              </a:rPr>
            </a:b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int</a:t>
            </a:r>
            <a:r>
              <a:rPr lang="en-US" sz="2200" b="0" dirty="0">
                <a:solidFill>
                  <a:srgbClr val="24292E"/>
                </a:solidFill>
                <a:effectLst/>
                <a:latin typeface="Consolas" panose="020B0609020204030204" pitchFamily="49" charset="0"/>
                <a:cs typeface="Consolas" panose="020B0609020204030204" pitchFamily="49" charset="0"/>
              </a:rPr>
              <a:t> lucky) {</a:t>
            </a:r>
          </a:p>
          <a:p>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int</a:t>
            </a:r>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6A737D"/>
                </a:solidFill>
                <a:effectLst/>
                <a:latin typeface="Consolas" panose="020B0609020204030204" pitchFamily="49" charset="0"/>
                <a:cs typeface="Consolas" panose="020B0609020204030204" pitchFamily="49" charset="0"/>
              </a:rPr>
              <a:t>// "priming" the loop</a:t>
            </a:r>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int</a:t>
            </a:r>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a:t>
            </a:r>
          </a:p>
          <a:p>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while</a:t>
            </a:r>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lucky) {</a:t>
            </a:r>
          </a:p>
          <a:p>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err="1">
                <a:solidFill>
                  <a:srgbClr val="24292E"/>
                </a:solidFill>
                <a:effectLst/>
                <a:latin typeface="Consolas" panose="020B0609020204030204" pitchFamily="49" charset="0"/>
                <a:cs typeface="Consolas" panose="020B0609020204030204" pitchFamily="49" charset="0"/>
              </a:rPr>
              <a:t>randy.</a:t>
            </a:r>
            <a:r>
              <a:rPr lang="en-US" sz="2200" b="0" dirty="0" err="1">
                <a:solidFill>
                  <a:srgbClr val="6F42C1"/>
                </a:solidFill>
                <a:effectLst/>
                <a:latin typeface="Consolas" panose="020B0609020204030204" pitchFamily="49" charset="0"/>
                <a:cs typeface="Consolas" panose="020B0609020204030204" pitchFamily="49" charset="0"/>
              </a:rPr>
              <a:t>nextInt</a:t>
            </a:r>
            <a:r>
              <a:rPr lang="en-US" sz="2200" b="0" dirty="0">
                <a:solidFill>
                  <a:srgbClr val="24292E"/>
                </a:solidFill>
                <a:effectLst/>
                <a:latin typeface="Consolas" panose="020B0609020204030204" pitchFamily="49" charset="0"/>
                <a:cs typeface="Consolas" panose="020B0609020204030204" pitchFamily="49" charset="0"/>
              </a:rPr>
              <a:t>(</a:t>
            </a:r>
            <a:r>
              <a:rPr lang="en-US" sz="2200" dirty="0">
                <a:solidFill>
                  <a:srgbClr val="005CC5"/>
                </a:solidFill>
                <a:latin typeface="Consolas" panose="020B0609020204030204" pitchFamily="49" charset="0"/>
                <a:cs typeface="Consolas" panose="020B0609020204030204" pitchFamily="49" charset="0"/>
              </a:rPr>
              <a:t>20</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a:t>
            </a:r>
          </a:p>
          <a:p>
            <a:r>
              <a:rPr lang="en-US" sz="2200" b="0" dirty="0">
                <a:solidFill>
                  <a:srgbClr val="D73A49"/>
                </a:solidFill>
                <a:effectLst/>
                <a:latin typeface="Consolas" panose="020B0609020204030204" pitchFamily="49" charset="0"/>
                <a:cs typeface="Consolas" panose="020B0609020204030204" pitchFamily="49" charset="0"/>
              </a:rPr>
              <a:t>    if</a:t>
            </a:r>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&lt;</a:t>
            </a:r>
            <a:r>
              <a:rPr lang="en-US" sz="2200" b="0" dirty="0">
                <a:solidFill>
                  <a:srgbClr val="24292E"/>
                </a:solidFill>
                <a:effectLst/>
                <a:latin typeface="Consolas" panose="020B0609020204030204" pitchFamily="49" charset="0"/>
                <a:cs typeface="Consolas" panose="020B0609020204030204" pitchFamily="49" charset="0"/>
              </a:rPr>
              <a:t> roll) {</a:t>
            </a:r>
          </a:p>
          <a:p>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roll;</a:t>
            </a:r>
          </a:p>
          <a:p>
            <a:r>
              <a:rPr lang="en-US" sz="2200" b="0" dirty="0">
                <a:solidFill>
                  <a:srgbClr val="24292E"/>
                </a:solidFill>
                <a:effectLst/>
                <a:latin typeface="Consolas" panose="020B0609020204030204" pitchFamily="49" charset="0"/>
                <a:cs typeface="Consolas" panose="020B0609020204030204" pitchFamily="49" charset="0"/>
              </a:rPr>
              <a:t>    }</a:t>
            </a:r>
          </a:p>
          <a:p>
            <a:r>
              <a:rPr lang="en-US" sz="2200" b="0" dirty="0">
                <a:solidFill>
                  <a:srgbClr val="24292E"/>
                </a:solidFill>
                <a:effectLst/>
                <a:latin typeface="Consolas" panose="020B0609020204030204" pitchFamily="49" charset="0"/>
                <a:cs typeface="Consolas" panose="020B0609020204030204" pitchFamily="49" charset="0"/>
              </a:rPr>
              <a:t>  }</a:t>
            </a:r>
          </a:p>
          <a:p>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err="1">
                <a:solidFill>
                  <a:srgbClr val="24292E"/>
                </a:solidFill>
                <a:effectLst/>
                <a:latin typeface="Consolas" panose="020B0609020204030204" pitchFamily="49" charset="0"/>
                <a:cs typeface="Consolas" panose="020B0609020204030204" pitchFamily="49" charset="0"/>
              </a:rPr>
              <a:t>System.out.</a:t>
            </a:r>
            <a:r>
              <a:rPr lang="en-US" sz="2200" b="0" dirty="0" err="1">
                <a:solidFill>
                  <a:srgbClr val="6F42C1"/>
                </a:solidFill>
                <a:effectLst/>
                <a:latin typeface="Consolas" panose="020B0609020204030204" pitchFamily="49" charset="0"/>
                <a:cs typeface="Consolas" panose="020B0609020204030204" pitchFamily="49" charset="0"/>
              </a:rPr>
              <a:t>println</a:t>
            </a:r>
            <a:r>
              <a:rPr lang="en-US" sz="2200" b="0" dirty="0">
                <a:solidFill>
                  <a:srgbClr val="24292E"/>
                </a:solidFill>
                <a:effectLst/>
                <a:latin typeface="Consolas" panose="020B0609020204030204" pitchFamily="49" charset="0"/>
                <a:cs typeface="Consolas" panose="020B0609020204030204" pitchFamily="49" charset="0"/>
              </a:rPr>
              <a:t>(</a:t>
            </a:r>
            <a:r>
              <a:rPr lang="en-US" sz="2200" b="0" dirty="0">
                <a:solidFill>
                  <a:srgbClr val="032F62"/>
                </a:solidFill>
                <a:effectLst/>
                <a:latin typeface="Consolas" panose="020B0609020204030204" pitchFamily="49" charset="0"/>
                <a:cs typeface="Consolas" panose="020B0609020204030204" pitchFamily="49" charset="0"/>
              </a:rPr>
              <a:t>"Lucky number "</a:t>
            </a:r>
            <a:br>
              <a:rPr lang="en-US" sz="2200" b="0" dirty="0">
                <a:solidFill>
                  <a:srgbClr val="032F62"/>
                </a:solidFill>
                <a:effectLst/>
                <a:latin typeface="Consolas" panose="020B0609020204030204" pitchFamily="49" charset="0"/>
                <a:cs typeface="Consolas" panose="020B0609020204030204" pitchFamily="49" charset="0"/>
              </a:rPr>
            </a:br>
            <a:r>
              <a:rPr lang="en-US" sz="2200" b="0" dirty="0">
                <a:solidFill>
                  <a:srgbClr val="032F62"/>
                </a:solidFill>
                <a:effectLst/>
                <a:latin typeface="Consolas" panose="020B0609020204030204" pitchFamily="49" charset="0"/>
                <a:cs typeface="Consolas" panose="020B0609020204030204" pitchFamily="49" charset="0"/>
              </a:rPr>
              <a:t>                     </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x);</a:t>
            </a:r>
          </a:p>
          <a:p>
            <a:r>
              <a:rPr lang="en-US" sz="2200" b="0" dirty="0">
                <a:solidFill>
                  <a:srgbClr val="24292E"/>
                </a:solidFill>
                <a:effectLst/>
                <a:latin typeface="Consolas" panose="020B0609020204030204" pitchFamily="49" charset="0"/>
                <a:cs typeface="Consolas" panose="020B0609020204030204" pitchFamily="49" charset="0"/>
              </a:rPr>
              <a:t>}</a:t>
            </a:r>
          </a:p>
        </p:txBody>
      </p:sp>
      <p:sp>
        <p:nvSpPr>
          <p:cNvPr id="8" name="TextBox 7">
            <a:extLst>
              <a:ext uri="{FF2B5EF4-FFF2-40B4-BE49-F238E27FC236}">
                <a16:creationId xmlns:a16="http://schemas.microsoft.com/office/drawing/2014/main" id="{8CA2EA6D-FAF9-261F-49F2-F6315120D012}"/>
              </a:ext>
            </a:extLst>
          </p:cNvPr>
          <p:cNvSpPr txBox="1"/>
          <p:nvPr/>
        </p:nvSpPr>
        <p:spPr>
          <a:xfrm>
            <a:off x="7175158" y="2936048"/>
            <a:ext cx="4864443" cy="2554545"/>
          </a:xfrm>
          <a:prstGeom prst="rect">
            <a:avLst/>
          </a:prstGeom>
          <a:noFill/>
        </p:spPr>
        <p:txBody>
          <a:bodyPr wrap="square" rtlCol="0">
            <a:spAutoFit/>
          </a:bodyPr>
          <a:lstStyle/>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largest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smallest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first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last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sum of all values rolled</a:t>
            </a:r>
          </a:p>
        </p:txBody>
      </p:sp>
      <p:sp>
        <p:nvSpPr>
          <p:cNvPr id="3" name="Slide Number Placeholder 2">
            <a:extLst>
              <a:ext uri="{FF2B5EF4-FFF2-40B4-BE49-F238E27FC236}">
                <a16:creationId xmlns:a16="http://schemas.microsoft.com/office/drawing/2014/main" id="{E2CBEA5D-0FC7-C15B-5816-36CAAEA545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1896020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EA5F-D3B9-DA38-F737-FD9AF9A93D5E}"/>
              </a:ext>
            </a:extLst>
          </p:cNvPr>
          <p:cNvSpPr>
            <a:spLocks noGrp="1"/>
          </p:cNvSpPr>
          <p:nvPr>
            <p:ph type="title"/>
          </p:nvPr>
        </p:nvSpPr>
        <p:spPr/>
        <p:txBody>
          <a:bodyPr/>
          <a:lstStyle/>
          <a:p>
            <a:r>
              <a:rPr lang="en-US" dirty="0"/>
              <a:t>for loops are while loops?</a:t>
            </a:r>
          </a:p>
        </p:txBody>
      </p:sp>
      <p:sp>
        <p:nvSpPr>
          <p:cNvPr id="5" name="TextBox 4">
            <a:extLst>
              <a:ext uri="{FF2B5EF4-FFF2-40B4-BE49-F238E27FC236}">
                <a16:creationId xmlns:a16="http://schemas.microsoft.com/office/drawing/2014/main" id="{30AA6E51-6EF5-EED0-877E-396559ABD16D}"/>
              </a:ext>
            </a:extLst>
          </p:cNvPr>
          <p:cNvSpPr txBox="1"/>
          <p:nvPr/>
        </p:nvSpPr>
        <p:spPr>
          <a:xfrm>
            <a:off x="838200" y="1690688"/>
            <a:ext cx="6328410" cy="1200329"/>
          </a:xfrm>
          <a:prstGeom prst="rect">
            <a:avLst/>
          </a:prstGeom>
          <a:noFill/>
        </p:spPr>
        <p:txBody>
          <a:bodyPr wrap="square">
            <a:spAutoFit/>
          </a:bodyPr>
          <a:lstStyle/>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for</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FF"/>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cxnSp>
        <p:nvCxnSpPr>
          <p:cNvPr id="7" name="Straight Arrow Connector 6" descr="arrow pointing from for loop syntax to while loop syntax">
            <a:extLst>
              <a:ext uri="{FF2B5EF4-FFF2-40B4-BE49-F238E27FC236}">
                <a16:creationId xmlns:a16="http://schemas.microsoft.com/office/drawing/2014/main" id="{E3F402D6-29AA-FB6C-AE28-8F6F003A07DE}"/>
              </a:ext>
              <a:ext uri="{C183D7F6-B498-43B3-948B-1728B52AA6E4}">
                <adec:decorative xmlns:adec="http://schemas.microsoft.com/office/drawing/2017/decorative" val="0"/>
              </a:ext>
            </a:extLst>
          </p:cNvPr>
          <p:cNvCxnSpPr>
            <a:cxnSpLocks/>
          </p:cNvCxnSpPr>
          <p:nvPr/>
        </p:nvCxnSpPr>
        <p:spPr>
          <a:xfrm>
            <a:off x="2788920" y="2694067"/>
            <a:ext cx="2240280" cy="1054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13A1E0A-B7F0-A81E-1815-F78EACFFCE49}"/>
              </a:ext>
            </a:extLst>
          </p:cNvPr>
          <p:cNvSpPr txBox="1"/>
          <p:nvPr/>
        </p:nvSpPr>
        <p:spPr>
          <a:xfrm>
            <a:off x="5650230" y="3654187"/>
            <a:ext cx="5595937" cy="2308324"/>
          </a:xfrm>
          <a:prstGeom prst="rect">
            <a:avLst/>
          </a:prstGeom>
          <a:noFill/>
        </p:spPr>
        <p:txBody>
          <a:bodyPr wrap="square">
            <a:spAutoFit/>
          </a:bodyPr>
          <a:lstStyle/>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FF"/>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while</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br>
              <a:rPr lang="en-US" sz="2400" b="0" dirty="0">
                <a:solidFill>
                  <a:srgbClr val="6A737D"/>
                </a:solidFill>
                <a:effectLst/>
                <a:highlight>
                  <a:srgbClr val="FFFFFF"/>
                </a:highlight>
                <a:latin typeface="Consolas" panose="020B0609020204030204" pitchFamily="49" charset="0"/>
                <a:cs typeface="Consolas" panose="020B0609020204030204" pitchFamily="49" charset="0"/>
              </a:rPr>
            </a:b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sp>
        <p:nvSpPr>
          <p:cNvPr id="4" name="Slide Number Placeholder 3">
            <a:extLst>
              <a:ext uri="{FF2B5EF4-FFF2-40B4-BE49-F238E27FC236}">
                <a16:creationId xmlns:a16="http://schemas.microsoft.com/office/drawing/2014/main" id="{22308D57-BD3B-0831-97BF-8CADC03BEC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extLst>
      <p:ext uri="{BB962C8B-B14F-4D97-AF65-F5344CB8AC3E}">
        <p14:creationId xmlns:p14="http://schemas.microsoft.com/office/powerpoint/2010/main" val="1320677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8CFF0-7912-0F7F-9A76-C64BD2E09D11}"/>
              </a:ext>
            </a:extLst>
          </p:cNvPr>
          <p:cNvSpPr>
            <a:spLocks noGrp="1"/>
          </p:cNvSpPr>
          <p:nvPr>
            <p:ph type="title"/>
          </p:nvPr>
        </p:nvSpPr>
        <p:spPr/>
        <p:txBody>
          <a:bodyPr/>
          <a:lstStyle/>
          <a:p>
            <a:r>
              <a:rPr lang="en-US" dirty="0"/>
              <a:t>for loops are while loops! (almost*)</a:t>
            </a:r>
          </a:p>
        </p:txBody>
      </p:sp>
      <p:sp>
        <p:nvSpPr>
          <p:cNvPr id="5" name="TextBox 4">
            <a:extLst>
              <a:ext uri="{FF2B5EF4-FFF2-40B4-BE49-F238E27FC236}">
                <a16:creationId xmlns:a16="http://schemas.microsoft.com/office/drawing/2014/main" id="{D37C62FA-175C-26C9-611D-A9EE66704BB7}"/>
              </a:ext>
            </a:extLst>
          </p:cNvPr>
          <p:cNvSpPr txBox="1"/>
          <p:nvPr/>
        </p:nvSpPr>
        <p:spPr>
          <a:xfrm>
            <a:off x="838200" y="1690688"/>
            <a:ext cx="6328410" cy="1200329"/>
          </a:xfrm>
          <a:prstGeom prst="rect">
            <a:avLst/>
          </a:prstGeom>
          <a:noFill/>
        </p:spPr>
        <p:txBody>
          <a:bodyPr wrap="square">
            <a:spAutoFit/>
          </a:bodyPr>
          <a:lstStyle/>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for</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00"/>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00"/>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00"/>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00"/>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CCCC"/>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CCCC"/>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CCCC"/>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CCCC"/>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CCCC"/>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CCEC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CCEC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cxnSp>
        <p:nvCxnSpPr>
          <p:cNvPr id="7" name="Straight Arrow Connector 6" descr="arrow pointing from for loop syntax to while loop syntax">
            <a:extLst>
              <a:ext uri="{FF2B5EF4-FFF2-40B4-BE49-F238E27FC236}">
                <a16:creationId xmlns:a16="http://schemas.microsoft.com/office/drawing/2014/main" id="{295DC67F-87B7-79CC-201A-ACB0A75403C7}"/>
              </a:ext>
            </a:extLst>
          </p:cNvPr>
          <p:cNvCxnSpPr>
            <a:cxnSpLocks/>
          </p:cNvCxnSpPr>
          <p:nvPr/>
        </p:nvCxnSpPr>
        <p:spPr>
          <a:xfrm>
            <a:off x="2788920" y="2694067"/>
            <a:ext cx="2240280" cy="1054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E3FC524-0096-1EB3-37E3-A714F7EF7418}"/>
              </a:ext>
            </a:extLst>
          </p:cNvPr>
          <p:cNvSpPr txBox="1"/>
          <p:nvPr/>
        </p:nvSpPr>
        <p:spPr>
          <a:xfrm>
            <a:off x="5650230" y="3654187"/>
            <a:ext cx="5595937" cy="2308324"/>
          </a:xfrm>
          <a:prstGeom prst="rect">
            <a:avLst/>
          </a:prstGeom>
          <a:noFill/>
        </p:spPr>
        <p:txBody>
          <a:bodyPr wrap="square">
            <a:spAutoFit/>
          </a:bodyPr>
          <a:lstStyle/>
          <a:p>
            <a:r>
              <a:rPr lang="en-US" sz="2400" b="0" dirty="0">
                <a:solidFill>
                  <a:srgbClr val="D73A49"/>
                </a:solidFill>
                <a:effectLst/>
                <a:highlight>
                  <a:srgbClr val="FFFF00"/>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00"/>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00"/>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00"/>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a:t>
            </a:r>
          </a:p>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while</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CCCC"/>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CCCC"/>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CCCC"/>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CCCC"/>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CCCC"/>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br>
              <a:rPr lang="en-US" sz="2400" b="0" dirty="0">
                <a:solidFill>
                  <a:srgbClr val="6A737D"/>
                </a:solidFill>
                <a:effectLst/>
                <a:highlight>
                  <a:srgbClr val="FFFFFF"/>
                </a:highlight>
                <a:latin typeface="Consolas" panose="020B0609020204030204" pitchFamily="49" charset="0"/>
                <a:cs typeface="Consolas" panose="020B0609020204030204" pitchFamily="49" charset="0"/>
              </a:rPr>
            </a:b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CCEC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CCEC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CCECFF"/>
                </a:highlight>
                <a:latin typeface="Consolas" panose="020B0609020204030204" pitchFamily="49" charset="0"/>
                <a:cs typeface="Consolas" panose="020B0609020204030204" pitchFamily="49" charset="0"/>
              </a:rPr>
              <a:t>;</a:t>
            </a: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sp>
        <p:nvSpPr>
          <p:cNvPr id="8" name="TextBox 7">
            <a:extLst>
              <a:ext uri="{FF2B5EF4-FFF2-40B4-BE49-F238E27FC236}">
                <a16:creationId xmlns:a16="http://schemas.microsoft.com/office/drawing/2014/main" id="{3EF353ED-DC7E-8139-A40C-8201C3565056}"/>
              </a:ext>
            </a:extLst>
          </p:cNvPr>
          <p:cNvSpPr txBox="1"/>
          <p:nvPr/>
        </p:nvSpPr>
        <p:spPr>
          <a:xfrm>
            <a:off x="838200" y="4719081"/>
            <a:ext cx="2533600" cy="1384995"/>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*as a technical note, these aren’t </a:t>
            </a:r>
            <a:r>
              <a:rPr lang="en-US" u="sng" dirty="0">
                <a:latin typeface="Calibri" panose="020F0502020204030204" pitchFamily="34" charset="0"/>
                <a:cs typeface="Calibri" panose="020F0502020204030204" pitchFamily="34" charset="0"/>
              </a:rPr>
              <a:t>exactly</a:t>
            </a:r>
            <a:r>
              <a:rPr lang="en-US" dirty="0">
                <a:latin typeface="Calibri" panose="020F0502020204030204" pitchFamily="34" charset="0"/>
                <a:cs typeface="Calibri" panose="020F0502020204030204" pitchFamily="34" charset="0"/>
              </a:rPr>
              <a:t> the same – there are some minor technical details that are different, most notably the scope of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a:t>
            </a:r>
            <a:r>
              <a:rPr lang="en-US" dirty="0">
                <a:latin typeface="Calibri" panose="020F0502020204030204" pitchFamily="34" charset="0"/>
                <a:cs typeface="Calibri" panose="020F0502020204030204" pitchFamily="34" charset="0"/>
              </a:rPr>
              <a:t>is different in the two loops</a:t>
            </a:r>
            <a:endParaRPr lang="en-US" dirty="0">
              <a:latin typeface="Consolas" panose="020B0609020204030204" pitchFamily="49" charset="0"/>
              <a:cs typeface="Consolas" panose="020B0609020204030204" pitchFamily="49" charset="0"/>
            </a:endParaRPr>
          </a:p>
        </p:txBody>
      </p:sp>
      <p:sp>
        <p:nvSpPr>
          <p:cNvPr id="4" name="Slide Number Placeholder 3">
            <a:extLst>
              <a:ext uri="{FF2B5EF4-FFF2-40B4-BE49-F238E27FC236}">
                <a16:creationId xmlns:a16="http://schemas.microsoft.com/office/drawing/2014/main" id="{A7FDCC57-B05D-2407-CC70-E4ED15FA39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Tree>
    <p:extLst>
      <p:ext uri="{BB962C8B-B14F-4D97-AF65-F5344CB8AC3E}">
        <p14:creationId xmlns:p14="http://schemas.microsoft.com/office/powerpoint/2010/main" val="1965851105"/>
      </p:ext>
    </p:extLst>
  </p:cSld>
  <p:clrMapOvr>
    <a:masterClrMapping/>
  </p:clrMapOvr>
</p:sld>
</file>

<file path=ppt/theme/theme1.xml><?xml version="1.0" encoding="utf-8"?>
<a:theme xmlns:a="http://schemas.openxmlformats.org/drawingml/2006/main" name="2_CSE 12X (adopted from CSE 373)">
  <a:themeElements>
    <a:clrScheme name="Custom 1">
      <a:dk1>
        <a:srgbClr val="222222"/>
      </a:dk1>
      <a:lt1>
        <a:srgbClr val="FFFFFF"/>
      </a:lt1>
      <a:dk2>
        <a:srgbClr val="A7A7A7"/>
      </a:dk2>
      <a:lt2>
        <a:srgbClr val="535353"/>
      </a:lt2>
      <a:accent1>
        <a:srgbClr val="2E235D"/>
      </a:accent1>
      <a:accent2>
        <a:srgbClr val="E83C60"/>
      </a:accent2>
      <a:accent3>
        <a:srgbClr val="2699A9"/>
      </a:accent3>
      <a:accent4>
        <a:srgbClr val="FFC000"/>
      </a:accent4>
      <a:accent5>
        <a:srgbClr val="EE8A64"/>
      </a:accent5>
      <a:accent6>
        <a:srgbClr val="09A98A"/>
      </a:accent6>
      <a:hlink>
        <a:srgbClr val="2699A9"/>
      </a:hlink>
      <a:folHlink>
        <a:srgbClr val="269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SE 373 Summer 2020">
  <a:themeElements>
    <a:clrScheme name="CSE 373 Summer 2020">
      <a:dk1>
        <a:srgbClr val="000000"/>
      </a:dk1>
      <a:lt1>
        <a:srgbClr val="FFFFFF"/>
      </a:lt1>
      <a:dk2>
        <a:srgbClr val="A7A7A7"/>
      </a:dk2>
      <a:lt2>
        <a:srgbClr val="535353"/>
      </a:lt2>
      <a:accent1>
        <a:srgbClr val="2E235D"/>
      </a:accent1>
      <a:accent2>
        <a:srgbClr val="E83C60"/>
      </a:accent2>
      <a:accent3>
        <a:srgbClr val="2699A9"/>
      </a:accent3>
      <a:accent4>
        <a:srgbClr val="FFC000"/>
      </a:accent4>
      <a:accent5>
        <a:srgbClr val="EE8A64"/>
      </a:accent5>
      <a:accent6>
        <a:srgbClr val="09A98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9998</TotalTime>
  <Words>672</Words>
  <Application>Microsoft Office PowerPoint</Application>
  <PresentationFormat>Widescreen</PresentationFormat>
  <Paragraphs>134</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Montserrat SemiBold</vt:lpstr>
      <vt:lpstr>Consolas</vt:lpstr>
      <vt:lpstr>Montserrat ExtraBold</vt:lpstr>
      <vt:lpstr>Montserrat</vt:lpstr>
      <vt:lpstr>2_CSE 12X (adopted from CSE 373)</vt:lpstr>
      <vt:lpstr>While Loops</vt:lpstr>
      <vt:lpstr>Agenda</vt:lpstr>
      <vt:lpstr>Announcements, Reminders</vt:lpstr>
      <vt:lpstr>Agenda</vt:lpstr>
      <vt:lpstr>PCM Review: while loops</vt:lpstr>
      <vt:lpstr>Think Pair Share: mystery (think)</vt:lpstr>
      <vt:lpstr>Think Pair Share: mystery (pair)</vt:lpstr>
      <vt:lpstr>for loops are while loops?</vt:lpstr>
      <vt:lpstr>for loops are while loops! (almost*)</vt:lpstr>
      <vt:lpstr>for loops vs. while loops ⚔️ </vt:lpstr>
      <vt:lpstr>Agenda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mnats</dc:creator>
  <cp:lastModifiedBy>mnats</cp:lastModifiedBy>
  <cp:revision>453</cp:revision>
  <dcterms:modified xsi:type="dcterms:W3CDTF">2026-02-11T17:25:28Z</dcterms:modified>
</cp:coreProperties>
</file>