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</p:sldMasterIdLst>
  <p:notesMasterIdLst>
    <p:notesMasterId r:id="rId13"/>
  </p:notesMasterIdLst>
  <p:handoutMasterIdLst>
    <p:handoutMasterId r:id="rId14"/>
  </p:handoutMasterIdLst>
  <p:sldIdLst>
    <p:sldId id="470" r:id="rId2"/>
    <p:sldId id="356" r:id="rId3"/>
    <p:sldId id="467" r:id="rId4"/>
    <p:sldId id="469" r:id="rId5"/>
    <p:sldId id="468" r:id="rId6"/>
    <p:sldId id="473" r:id="rId7"/>
    <p:sldId id="462" r:id="rId8"/>
    <p:sldId id="472" r:id="rId9"/>
    <p:sldId id="465" r:id="rId10"/>
    <p:sldId id="474" r:id="rId11"/>
    <p:sldId id="476" r:id="rId12"/>
  </p:sldIdLst>
  <p:sldSz cx="12192000" cy="6858000"/>
  <p:notesSz cx="6858000" cy="9144000"/>
  <p:embeddedFontLst>
    <p:embeddedFont>
      <p:font typeface="Consolas" panose="020B0609020204030204" pitchFamily="49" charset="0"/>
      <p:regular r:id="rId15"/>
      <p:bold r:id="rId16"/>
      <p:italic r:id="rId17"/>
      <p:boldItalic r:id="rId18"/>
    </p:embeddedFont>
    <p:embeddedFont>
      <p:font typeface="Montserrat" pitchFamily="2" charset="77"/>
      <p:regular r:id="rId19"/>
      <p:bold r:id="rId20"/>
      <p:italic r:id="rId21"/>
      <p:boldItalic r:id="rId22"/>
    </p:embeddedFont>
    <p:embeddedFont>
      <p:font typeface="Montserrat ExtraBold" panose="00000900000000000000" pitchFamily="2" charset="77"/>
      <p:bold r:id="rId23"/>
      <p:italic r:id="rId24"/>
      <p:boldItalic r:id="rId25"/>
    </p:embeddedFont>
    <p:embeddedFont>
      <p:font typeface="Montserrat SemiBold" panose="00000700000000000000" pitchFamily="2" charset="77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GoogleSlidesCustomDataVersion2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57" roundtripDataSignature="AMtx7mi8dWrwCSJhu53tQRppDdHoobhiM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47781A1-A2C5-42D0-06E9-8AED046F1B1D}" name="Hannah Swoffer" initials="HS" userId="2d1b4be5bb373863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FFFD"/>
    <a:srgbClr val="F7D5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611BC9-AF53-464A-A4C8-59D8542731D0}" v="2" dt="2025-05-02T18:30:39.452"/>
    <p1510:client id="{83EC8909-D588-48FC-AC1E-60792ED461E1}" v="23" dt="2025-05-02T18:27:35.3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71" autoAdjust="0"/>
    <p:restoredTop sz="95127"/>
  </p:normalViewPr>
  <p:slideViewPr>
    <p:cSldViewPr snapToGrid="0">
      <p:cViewPr varScale="1">
        <p:scale>
          <a:sx n="110" d="100"/>
          <a:sy n="110" d="100"/>
        </p:scale>
        <p:origin x="176" y="8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2649" y="2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21" Type="http://schemas.openxmlformats.org/officeDocument/2006/relationships/font" Target="fonts/font7.fntdata"/><Relationship Id="rId63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59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62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57" Type="http://customschemas.google.com/relationships/presentationmetadata" Target="metadata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64" Type="http://schemas.microsoft.com/office/2018/10/relationships/authors" Target="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h Swoffer" userId="2d1b4be5bb373863" providerId="LiveId" clId="{83EC8909-D588-48FC-AC1E-60792ED461E1}"/>
    <pc:docChg chg="custSel modSld">
      <pc:chgData name="Hannah Swoffer" userId="2d1b4be5bb373863" providerId="LiveId" clId="{83EC8909-D588-48FC-AC1E-60792ED461E1}" dt="2025-05-02T18:29:03.571" v="115" actId="20577"/>
      <pc:docMkLst>
        <pc:docMk/>
      </pc:docMkLst>
      <pc:sldChg chg="addSp delSp modSp mod">
        <pc:chgData name="Hannah Swoffer" userId="2d1b4be5bb373863" providerId="LiveId" clId="{83EC8909-D588-48FC-AC1E-60792ED461E1}" dt="2025-05-02T18:28:30.136" v="114" actId="1076"/>
        <pc:sldMkLst>
          <pc:docMk/>
          <pc:sldMk cId="0" sldId="256"/>
        </pc:sldMkLst>
        <pc:spChg chg="add del mod">
          <ac:chgData name="Hannah Swoffer" userId="2d1b4be5bb373863" providerId="LiveId" clId="{83EC8909-D588-48FC-AC1E-60792ED461E1}" dt="2025-05-02T18:26:17.993" v="18" actId="478"/>
          <ac:spMkLst>
            <pc:docMk/>
            <pc:sldMk cId="0" sldId="256"/>
            <ac:spMk id="2" creationId="{F228E7CB-5272-6B25-D315-42D22D8C77C0}"/>
          </ac:spMkLst>
        </pc:spChg>
        <pc:spChg chg="add del">
          <ac:chgData name="Hannah Swoffer" userId="2d1b4be5bb373863" providerId="LiveId" clId="{83EC8909-D588-48FC-AC1E-60792ED461E1}" dt="2025-05-02T18:26:35.807" v="20" actId="478"/>
          <ac:spMkLst>
            <pc:docMk/>
            <pc:sldMk cId="0" sldId="256"/>
            <ac:spMk id="3" creationId="{8390B28D-F297-4483-4D4C-2E58766DED05}"/>
          </ac:spMkLst>
        </pc:spChg>
        <pc:picChg chg="add del mod">
          <ac:chgData name="Hannah Swoffer" userId="2d1b4be5bb373863" providerId="LiveId" clId="{83EC8909-D588-48FC-AC1E-60792ED461E1}" dt="2025-05-02T18:27:14.342" v="24" actId="478"/>
          <ac:picMkLst>
            <pc:docMk/>
            <pc:sldMk cId="0" sldId="256"/>
            <ac:picMk id="6" creationId="{AD0633FA-1068-AE5D-7718-9F542B4D97CF}"/>
          </ac:picMkLst>
        </pc:picChg>
        <pc:picChg chg="add mod">
          <ac:chgData name="Hannah Swoffer" userId="2d1b4be5bb373863" providerId="LiveId" clId="{83EC8909-D588-48FC-AC1E-60792ED461E1}" dt="2025-05-02T18:28:30.136" v="114" actId="1076"/>
          <ac:picMkLst>
            <pc:docMk/>
            <pc:sldMk cId="0" sldId="256"/>
            <ac:picMk id="8" creationId="{E071C002-5535-CE24-2E42-454BB4B863B3}"/>
          </ac:picMkLst>
        </pc:picChg>
      </pc:sldChg>
      <pc:sldChg chg="modSp">
        <pc:chgData name="Hannah Swoffer" userId="2d1b4be5bb373863" providerId="LiveId" clId="{83EC8909-D588-48FC-AC1E-60792ED461E1}" dt="2025-05-02T05:10:07.880" v="14" actId="20577"/>
        <pc:sldMkLst>
          <pc:docMk/>
          <pc:sldMk cId="36218515" sldId="356"/>
        </pc:sldMkLst>
        <pc:spChg chg="mod">
          <ac:chgData name="Hannah Swoffer" userId="2d1b4be5bb373863" providerId="LiveId" clId="{83EC8909-D588-48FC-AC1E-60792ED461E1}" dt="2025-05-02T05:10:07.880" v="14" actId="20577"/>
          <ac:spMkLst>
            <pc:docMk/>
            <pc:sldMk cId="36218515" sldId="356"/>
            <ac:spMk id="3" creationId="{C54B5108-D326-A3E1-1010-648875F9D1F7}"/>
          </ac:spMkLst>
        </pc:spChg>
      </pc:sldChg>
      <pc:sldChg chg="modSp mod modCm">
        <pc:chgData name="Hannah Swoffer" userId="2d1b4be5bb373863" providerId="LiveId" clId="{83EC8909-D588-48FC-AC1E-60792ED461E1}" dt="2025-05-02T18:29:03.571" v="115" actId="20577"/>
        <pc:sldMkLst>
          <pc:docMk/>
          <pc:sldMk cId="4075595595" sldId="465"/>
        </pc:sldMkLst>
        <pc:spChg chg="mod">
          <ac:chgData name="Hannah Swoffer" userId="2d1b4be5bb373863" providerId="LiveId" clId="{83EC8909-D588-48FC-AC1E-60792ED461E1}" dt="2025-05-02T18:29:03.571" v="115" actId="20577"/>
          <ac:spMkLst>
            <pc:docMk/>
            <pc:sldMk cId="4075595595" sldId="465"/>
            <ac:spMk id="2" creationId="{ED36302D-AD12-CFE3-C198-B10DDF1D3424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Hannah Swoffer" userId="2d1b4be5bb373863" providerId="LiveId" clId="{83EC8909-D588-48FC-AC1E-60792ED461E1}" dt="2025-05-02T18:29:03.571" v="115" actId="20577"/>
              <pc2:cmMkLst xmlns:pc2="http://schemas.microsoft.com/office/powerpoint/2019/9/main/command">
                <pc:docMk/>
                <pc:sldMk cId="4075595595" sldId="465"/>
                <pc2:cmMk id="{AA0C97FF-1DE0-4B58-B775-A67EA9293304}"/>
              </pc2:cmMkLst>
            </pc226:cmChg>
          </p:ext>
        </pc:ext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F65BF56-4A4D-4DEA-BF4B-8ED38A61B52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DE3BD0-CCFC-4760-AAF3-CF9B94D18C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50203-2B6C-4376-BFEA-B4E212133564}" type="datetimeFigureOut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7/24/26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70846-9548-41CC-857D-BF91CA71D9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66BCD5-B21F-45B8-9F34-078703248D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82362-2E36-4DA0-BABD-FE59F686457C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141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428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38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preserve="1" userDrawn="1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9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6;p29" descr="University of Washingt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9"/>
          <p:cNvSpPr txBox="1"/>
          <p:nvPr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Google Shape;18;p29"/>
          <p:cNvSpPr txBox="1"/>
          <p:nvPr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09: Conditionals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Google Shape;20;p29"/>
          <p:cNvSpPr txBox="1"/>
          <p:nvPr/>
        </p:nvSpPr>
        <p:spPr>
          <a:xfrm>
            <a:off x="338697" y="1894816"/>
            <a:ext cx="306297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3600"/>
              <a:buFont typeface="Montserrat ExtraBold"/>
              <a:buNone/>
            </a:pPr>
            <a:r>
              <a:rPr lang="en-US" sz="3600" b="1" i="0" u="none" strike="noStrike" cap="none" dirty="0">
                <a:solidFill>
                  <a:srgbClr val="F0F0F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CSE 121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22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0127" y="1370208"/>
            <a:ext cx="878586" cy="420132"/>
          </a:xfrm>
          <a:prstGeom prst="roundRect">
            <a:avLst>
              <a:gd name="adj" fmla="val 16667"/>
            </a:avLst>
          </a:prstGeom>
          <a:solidFill>
            <a:srgbClr val="FA82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34951" y="951503"/>
            <a:ext cx="5250244" cy="5153776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" name="Google Shape;25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025920" y="4053518"/>
            <a:ext cx="4468306" cy="1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6" name="Google Shape;26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443" y="5439308"/>
            <a:ext cx="3730182" cy="1340914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9"/>
          <p:cNvSpPr txBox="1"/>
          <p:nvPr/>
        </p:nvSpPr>
        <p:spPr>
          <a:xfrm>
            <a:off x="306805" y="5577374"/>
            <a:ext cx="2154864" cy="113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  <a:tabLst/>
              <a:defRPr/>
            </a:pPr>
            <a:r>
              <a:rPr lang="en-US" sz="12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"/>
                <a:cs typeface="Montserrat"/>
                <a:sym typeface="Montserrat"/>
              </a:rPr>
              <a:t>Questions during Class?</a:t>
            </a:r>
            <a:endParaRPr lang="en-US" sz="1200" b="0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lang="en-US" sz="1200" b="1" i="0" u="none" strike="noStrike" cap="none" dirty="0">
              <a:solidFill>
                <a:schemeClr val="tx1"/>
              </a:solidFill>
              <a:latin typeface="Montserrat" pitchFamily="2" charset="77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r>
              <a:rPr lang="en-US" sz="12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Raise hand or send here</a:t>
            </a:r>
            <a:endParaRPr b="0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sz="1200" b="1" i="0" u="none" strike="noStrike" cap="none" dirty="0">
              <a:solidFill>
                <a:schemeClr val="tx1"/>
              </a:solidFill>
              <a:latin typeface="Montserrat" pitchFamily="2" charset="77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ontserrat SemiBold"/>
              <a:buNone/>
            </a:pPr>
            <a:r>
              <a:rPr lang="en-US" sz="2000" b="1" i="0" u="none" strike="noStrike" cap="none" dirty="0" err="1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sli.do</a:t>
            </a:r>
            <a:r>
              <a:rPr lang="en-US" sz="20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    #cse121 </a:t>
            </a:r>
            <a:endParaRPr b="1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893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preserve="1">
  <p:cSld name="Title and Conte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0"/>
          <p:cNvSpPr/>
          <p:nvPr userDrawn="1"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30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30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9" name="Google Shape;39;p30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BABC5B18-FB33-F6B8-4C29-4724707E45C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43E64A9D-13F4-4F7A-870E-E779341A833A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FCED8D74-1B87-C35F-D649-EDE0BDAA7C19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09: Conditionals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990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acitce: Pair" preserve="1">
  <p:cSld name="Pracitce: Pai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3"/>
          <p:cNvSpPr txBox="1">
            <a:spLocks noGrp="1"/>
          </p:cNvSpPr>
          <p:nvPr>
            <p:ph type="title"/>
          </p:nvPr>
        </p:nvSpPr>
        <p:spPr>
          <a:xfrm>
            <a:off x="838199" y="1388065"/>
            <a:ext cx="10515601" cy="76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/>
          <p:nvPr/>
        </p:nvSpPr>
        <p:spPr>
          <a:xfrm>
            <a:off x="-29764" y="231049"/>
            <a:ext cx="12221765" cy="98440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" name="Google Shape;65;p33"/>
          <p:cNvGrpSpPr/>
          <p:nvPr/>
        </p:nvGrpSpPr>
        <p:grpSpPr>
          <a:xfrm>
            <a:off x="8414950" y="403661"/>
            <a:ext cx="3380433" cy="556056"/>
            <a:chOff x="0" y="0"/>
            <a:chExt cx="3380431" cy="556054"/>
          </a:xfrm>
        </p:grpSpPr>
        <p:sp>
          <p:nvSpPr>
            <p:cNvPr id="66" name="Google Shape;66;p33"/>
            <p:cNvSpPr/>
            <p:nvPr/>
          </p:nvSpPr>
          <p:spPr>
            <a:xfrm>
              <a:off x="0" y="0"/>
              <a:ext cx="3380431" cy="556054"/>
            </a:xfrm>
            <a:prstGeom prst="roundRect">
              <a:avLst>
                <a:gd name="adj" fmla="val 16667"/>
              </a:avLst>
            </a:prstGeom>
            <a:solidFill>
              <a:srgbClr val="4E408B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3"/>
            <p:cNvSpPr txBox="1"/>
            <p:nvPr/>
          </p:nvSpPr>
          <p:spPr>
            <a:xfrm>
              <a:off x="72864" y="60856"/>
              <a:ext cx="3234702" cy="4343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</a:pPr>
              <a:r>
                <a:rPr lang="en-US" sz="2200" b="1" i="0" u="none" strike="noStrike" cap="none" dirty="0" err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sli.do</a:t>
              </a:r>
              <a:r>
                <a:rPr lang="en-US" sz="22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     #cse121</a:t>
              </a:r>
              <a:endParaRPr b="0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70" name="Google Shape;70;p33"/>
          <p:cNvSpPr/>
          <p:nvPr/>
        </p:nvSpPr>
        <p:spPr>
          <a:xfrm>
            <a:off x="7058213" y="123442"/>
            <a:ext cx="960121" cy="960121"/>
          </a:xfrm>
          <a:prstGeom prst="roundRect">
            <a:avLst>
              <a:gd name="adj" fmla="val 16667"/>
            </a:avLst>
          </a:prstGeom>
          <a:solidFill>
            <a:srgbClr val="4E408B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endParaRPr sz="2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3"/>
          <p:cNvSpPr/>
          <p:nvPr/>
        </p:nvSpPr>
        <p:spPr>
          <a:xfrm>
            <a:off x="7163368" y="214847"/>
            <a:ext cx="749809" cy="749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91418C3E-EEDB-2BC2-0254-CD00CD03A081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F2052282-8D29-4A38-1571-671D31224364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52;p32">
            <a:extLst>
              <a:ext uri="{FF2B5EF4-FFF2-40B4-BE49-F238E27FC236}">
                <a16:creationId xmlns:a16="http://schemas.microsoft.com/office/drawing/2014/main" id="{7CB162C5-D013-0E9F-304A-00EF111A719D}"/>
              </a:ext>
            </a:extLst>
          </p:cNvPr>
          <p:cNvSpPr txBox="1"/>
          <p:nvPr userDrawn="1"/>
        </p:nvSpPr>
        <p:spPr>
          <a:xfrm>
            <a:off x="1152635" y="300370"/>
            <a:ext cx="3506055" cy="777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Practice: Think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Google Shape;53;p32" descr="Graphic 12">
            <a:extLst>
              <a:ext uri="{FF2B5EF4-FFF2-40B4-BE49-F238E27FC236}">
                <a16:creationId xmlns:a16="http://schemas.microsoft.com/office/drawing/2014/main" id="{6639FEF2-EB20-D618-A4FD-015344F21E4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54038" y="300371"/>
            <a:ext cx="684161" cy="78189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407010B4-D458-9971-A70D-B30C495AF19B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09: Conditionals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84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acitce: Pair" preserve="1">
  <p:cSld name="1_Pracitce: Pai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3"/>
          <p:cNvSpPr txBox="1">
            <a:spLocks noGrp="1"/>
          </p:cNvSpPr>
          <p:nvPr>
            <p:ph type="title"/>
          </p:nvPr>
        </p:nvSpPr>
        <p:spPr>
          <a:xfrm>
            <a:off x="838199" y="1388065"/>
            <a:ext cx="10515601" cy="76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/>
          <p:nvPr/>
        </p:nvSpPr>
        <p:spPr>
          <a:xfrm>
            <a:off x="-29764" y="231049"/>
            <a:ext cx="12221765" cy="98440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" name="Google Shape;65;p33"/>
          <p:cNvGrpSpPr/>
          <p:nvPr/>
        </p:nvGrpSpPr>
        <p:grpSpPr>
          <a:xfrm>
            <a:off x="8414950" y="403661"/>
            <a:ext cx="3380433" cy="556056"/>
            <a:chOff x="0" y="0"/>
            <a:chExt cx="3380431" cy="556054"/>
          </a:xfrm>
        </p:grpSpPr>
        <p:sp>
          <p:nvSpPr>
            <p:cNvPr id="66" name="Google Shape;66;p33"/>
            <p:cNvSpPr/>
            <p:nvPr/>
          </p:nvSpPr>
          <p:spPr>
            <a:xfrm>
              <a:off x="0" y="0"/>
              <a:ext cx="3380431" cy="556054"/>
            </a:xfrm>
            <a:prstGeom prst="roundRect">
              <a:avLst>
                <a:gd name="adj" fmla="val 16667"/>
              </a:avLst>
            </a:prstGeom>
            <a:solidFill>
              <a:srgbClr val="4E408B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3"/>
            <p:cNvSpPr txBox="1"/>
            <p:nvPr/>
          </p:nvSpPr>
          <p:spPr>
            <a:xfrm>
              <a:off x="72864" y="60856"/>
              <a:ext cx="3234702" cy="4343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</a:pPr>
              <a:r>
                <a:rPr lang="en-US" sz="2200" b="1" i="0" u="none" strike="noStrike" cap="none" dirty="0" err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sli.do</a:t>
              </a:r>
              <a:r>
                <a:rPr lang="en-US" sz="22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     #cse121</a:t>
              </a:r>
              <a:endParaRPr b="0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8" name="Google Shape;68;p33"/>
          <p:cNvSpPr txBox="1"/>
          <p:nvPr/>
        </p:nvSpPr>
        <p:spPr>
          <a:xfrm>
            <a:off x="1152635" y="300370"/>
            <a:ext cx="5271611" cy="777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Practice: Pair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9" name="Google Shape;69;p33" descr="Graphic 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4038" y="300371"/>
            <a:ext cx="961803" cy="769442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3"/>
          <p:cNvSpPr/>
          <p:nvPr/>
        </p:nvSpPr>
        <p:spPr>
          <a:xfrm>
            <a:off x="7058213" y="123442"/>
            <a:ext cx="960121" cy="960121"/>
          </a:xfrm>
          <a:prstGeom prst="roundRect">
            <a:avLst>
              <a:gd name="adj" fmla="val 16667"/>
            </a:avLst>
          </a:prstGeom>
          <a:solidFill>
            <a:srgbClr val="4E408B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endParaRPr sz="2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3"/>
          <p:cNvSpPr/>
          <p:nvPr/>
        </p:nvSpPr>
        <p:spPr>
          <a:xfrm>
            <a:off x="7163368" y="214847"/>
            <a:ext cx="749809" cy="749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91418C3E-EEDB-2BC2-0254-CD00CD03A081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F2052282-8D29-4A38-1571-671D31224364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F2C3F4D8-8D44-9864-5159-D4E598F16E8D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09: Conditionals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546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preserve="1">
  <p:cSld name="Title 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4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4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4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19B8A0CF-1C66-FBB7-F209-B458097B217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C3A4268A-A3F9-0647-FFA6-0CD0547EA640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B02EF6F9-8F0C-EB24-99F7-4888CE272624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09: Conditionals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04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preserve="1">
  <p:cSld name="Blank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5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35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0E854BAB-9BC0-0566-D459-A9E2B29A12D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3E5BA8AB-DA7F-8D72-2336-81B0A628B7E3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929EA9CA-461E-0546-E6D4-3EEC3CDD7700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09: Conditionals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462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8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6" name="Google Shape;6;p28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7;p28" descr="University of Washington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8"/>
          <p:cNvSpPr txBox="1"/>
          <p:nvPr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Google Shape;12;p28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28"/>
          <p:cNvSpPr txBox="1">
            <a:spLocks noGrp="1"/>
          </p:cNvSpPr>
          <p:nvPr>
            <p:ph type="sldNum" idx="12"/>
          </p:nvPr>
        </p:nvSpPr>
        <p:spPr>
          <a:xfrm>
            <a:off x="11793850" y="6296502"/>
            <a:ext cx="245751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sz="1400" b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Google Shape;18;p29">
            <a:extLst>
              <a:ext uri="{FF2B5EF4-FFF2-40B4-BE49-F238E27FC236}">
                <a16:creationId xmlns:a16="http://schemas.microsoft.com/office/drawing/2014/main" id="{CE311FCA-2001-4611-E64A-182EB3BCAD8C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09: Conditionals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2033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edstem.org/us/courses/99611/discussion/817374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3;p29">
            <a:extLst>
              <a:ext uri="{FF2B5EF4-FFF2-40B4-BE49-F238E27FC236}">
                <a16:creationId xmlns:a16="http://schemas.microsoft.com/office/drawing/2014/main" id="{C5E7BACA-EC1A-F75A-8907-C34CAD2EE0F4}"/>
              </a:ext>
            </a:extLst>
          </p:cNvPr>
          <p:cNvSpPr txBox="1"/>
          <p:nvPr/>
        </p:nvSpPr>
        <p:spPr>
          <a:xfrm>
            <a:off x="420095" y="1419273"/>
            <a:ext cx="87861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</a:pPr>
            <a:r>
              <a:rPr lang="en-US" sz="1600" b="1" u="none" strike="noStrike" cap="none" dirty="0">
                <a:solidFill>
                  <a:srgbClr val="FFFFFF"/>
                </a:solidFill>
                <a:latin typeface="Montserrat ExtraBold" pitchFamily="2" charset="77"/>
                <a:ea typeface="Montserrat"/>
                <a:cs typeface="Montserrat"/>
                <a:sym typeface="Montserrat"/>
              </a:rPr>
              <a:t>LEC 09</a:t>
            </a:r>
            <a:endParaRPr b="1" dirty="0">
              <a:latin typeface="Montserrat ExtraBold" pitchFamily="2" charset="77"/>
              <a:cs typeface="Calibri" panose="020F0502020204030204" pitchFamily="34" charset="0"/>
            </a:endParaRPr>
          </a:p>
        </p:txBody>
      </p:sp>
      <p:sp>
        <p:nvSpPr>
          <p:cNvPr id="91" name="Google Shape;91;p1"/>
          <p:cNvSpPr txBox="1">
            <a:spLocks noGrp="1"/>
          </p:cNvSpPr>
          <p:nvPr>
            <p:ph type="title" idx="4294967295"/>
          </p:nvPr>
        </p:nvSpPr>
        <p:spPr>
          <a:xfrm>
            <a:off x="420095" y="3034670"/>
            <a:ext cx="6211888" cy="103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6000"/>
              <a:buFont typeface="Montserrat SemiBold"/>
              <a:buNone/>
            </a:pPr>
            <a:r>
              <a:rPr lang="en-US" sz="6000" b="0" dirty="0">
                <a:solidFill>
                  <a:srgbClr val="F0F0F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Conditionals</a:t>
            </a:r>
            <a:endParaRPr dirty="0"/>
          </a:p>
        </p:txBody>
      </p:sp>
      <p:sp>
        <p:nvSpPr>
          <p:cNvPr id="94" name="Google Shape;94;p1"/>
          <p:cNvSpPr txBox="1"/>
          <p:nvPr/>
        </p:nvSpPr>
        <p:spPr>
          <a:xfrm>
            <a:off x="7009923" y="1112472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</a:pPr>
            <a:r>
              <a:rPr lang="en-US" sz="1600" b="1" i="0" u="none" strike="noStrike" cap="none" dirty="0">
                <a:solidFill>
                  <a:srgbClr val="A6A6A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7087221" y="1451178"/>
            <a:ext cx="4385400" cy="2123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r>
              <a:rPr lang="en-US" sz="2200" b="1" i="1" u="none" strike="noStrike" cap="none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Talk to your neighbors: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>
              <a:buClr>
                <a:srgbClr val="404040"/>
              </a:buClr>
              <a:buSzPts val="2200"/>
            </a:pPr>
            <a:endParaRPr lang="en-US" sz="2200" i="1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Clr>
                <a:srgbClr val="404040"/>
              </a:buClr>
              <a:buSzPts val="2200"/>
            </a:pPr>
            <a:endParaRPr lang="en-US" sz="2200" i="1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Clr>
                <a:srgbClr val="404040"/>
              </a:buClr>
              <a:buSzPts val="2200"/>
            </a:pPr>
            <a:r>
              <a:rPr lang="en-US" sz="2200" i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What’s something new you did recently? Or something new you’d like to try?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Google Shape;96;p1">
            <a:extLst>
              <a:ext uri="{FF2B5EF4-FFF2-40B4-BE49-F238E27FC236}">
                <a16:creationId xmlns:a16="http://schemas.microsoft.com/office/drawing/2014/main" id="{EC4FE6FE-57F4-4F93-B7AA-82D09EBC0DEE}"/>
              </a:ext>
            </a:extLst>
          </p:cNvPr>
          <p:cNvSpPr txBox="1"/>
          <p:nvPr/>
        </p:nvSpPr>
        <p:spPr>
          <a:xfrm>
            <a:off x="6935347" y="4072895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Instructor:</a:t>
            </a:r>
            <a:endParaRPr sz="1200" dirty="0">
              <a:solidFill>
                <a:schemeClr val="l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6" name="Google Shape;97;p1">
            <a:extLst>
              <a:ext uri="{FF2B5EF4-FFF2-40B4-BE49-F238E27FC236}">
                <a16:creationId xmlns:a16="http://schemas.microsoft.com/office/drawing/2014/main" id="{28B72955-ED81-4BB8-BC8E-6B3FFDF6338E}"/>
              </a:ext>
            </a:extLst>
          </p:cNvPr>
          <p:cNvSpPr txBox="1"/>
          <p:nvPr/>
        </p:nvSpPr>
        <p:spPr>
          <a:xfrm>
            <a:off x="6935347" y="4333507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TAs:</a:t>
            </a:r>
            <a:endParaRPr sz="1200" dirty="0">
              <a:solidFill>
                <a:schemeClr val="l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3" name="Picture 2" descr="join slido at https://app.sli.do/event/5gEsxdX1UMZt1Zj7PPp4By">
            <a:extLst>
              <a:ext uri="{FF2B5EF4-FFF2-40B4-BE49-F238E27FC236}">
                <a16:creationId xmlns:a16="http://schemas.microsoft.com/office/drawing/2014/main" id="{A8998196-03E6-C0E7-1D90-AC24761E6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1856" y="5554133"/>
            <a:ext cx="1110562" cy="1110562"/>
          </a:xfrm>
          <a:prstGeom prst="rect">
            <a:avLst/>
          </a:prstGeom>
        </p:spPr>
      </p:pic>
      <p:sp>
        <p:nvSpPr>
          <p:cNvPr id="4" name="Google Shape;98;p1">
            <a:extLst>
              <a:ext uri="{FF2B5EF4-FFF2-40B4-BE49-F238E27FC236}">
                <a16:creationId xmlns:a16="http://schemas.microsoft.com/office/drawing/2014/main" id="{4BD898B2-D078-3E20-9467-68416E08C517}"/>
              </a:ext>
            </a:extLst>
          </p:cNvPr>
          <p:cNvSpPr txBox="1"/>
          <p:nvPr/>
        </p:nvSpPr>
        <p:spPr>
          <a:xfrm>
            <a:off x="8088246" y="4072895"/>
            <a:ext cx="3556009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Hayden Feeney</a:t>
            </a:r>
            <a:endParaRPr sz="1200" dirty="0">
              <a:solidFill>
                <a:schemeClr val="lt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678C45-84AD-2CE9-BF74-C6389E87C1E3}"/>
              </a:ext>
            </a:extLst>
          </p:cNvPr>
          <p:cNvSpPr txBox="1"/>
          <p:nvPr/>
        </p:nvSpPr>
        <p:spPr>
          <a:xfrm>
            <a:off x="8100278" y="4357971"/>
            <a:ext cx="3671627" cy="527965"/>
          </a:xfrm>
          <a:prstGeom prst="rect">
            <a:avLst/>
          </a:prstGeom>
          <a:noFill/>
        </p:spPr>
        <p:txBody>
          <a:bodyPr wrap="square" numCol="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Anisha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Cayden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Savannah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Tamsyn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William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3C6D78-8CF5-FAA8-8953-D743EFCE8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4F983F-64E5-24FB-89EB-334EDBE07A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10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C6F91D8-5760-B3C1-1B93-EAF6E92F7F6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80439" y="-826815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Think Pair Share: count (think)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EF08B2A-653C-60A4-A9FE-534B0305FE42}"/>
              </a:ext>
            </a:extLst>
          </p:cNvPr>
          <p:cNvSpPr txBox="1">
            <a:spLocks/>
          </p:cNvSpPr>
          <p:nvPr/>
        </p:nvSpPr>
        <p:spPr>
          <a:xfrm>
            <a:off x="8574374" y="1734701"/>
            <a:ext cx="3320321" cy="138499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00000"/>
              </a:lnSpc>
              <a:buSzTx/>
              <a:buFont typeface="Arial"/>
              <a:buNone/>
              <a:defRPr/>
            </a:pPr>
            <a:r>
              <a:rPr lang="en-US" sz="2800" b="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If num1 is 7 and num2 is 3, what does this method return?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741758-86D0-AC4D-BA23-9253805F4859}"/>
              </a:ext>
            </a:extLst>
          </p:cNvPr>
          <p:cNvSpPr txBox="1"/>
          <p:nvPr/>
        </p:nvSpPr>
        <p:spPr>
          <a:xfrm>
            <a:off x="8574374" y="3197404"/>
            <a:ext cx="321539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2</a:t>
            </a:r>
            <a:b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</a:br>
            <a:endParaRPr lang="en-US" sz="2800" b="1" dirty="0">
              <a:solidFill>
                <a:srgbClr val="0080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3</a:t>
            </a:r>
            <a:b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</a:br>
            <a:endParaRPr lang="en-US" sz="2800" b="1" dirty="0">
              <a:solidFill>
                <a:srgbClr val="0080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4</a:t>
            </a:r>
            <a:b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</a:br>
            <a:endParaRPr lang="en-US" sz="2800" b="1" dirty="0">
              <a:solidFill>
                <a:srgbClr val="0080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65B01B-A699-3C2F-2D23-B132A9206805}"/>
              </a:ext>
            </a:extLst>
          </p:cNvPr>
          <p:cNvSpPr txBox="1"/>
          <p:nvPr/>
        </p:nvSpPr>
        <p:spPr>
          <a:xfrm>
            <a:off x="1181727" y="1271855"/>
            <a:ext cx="7190281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public static int </a:t>
            </a:r>
            <a:r>
              <a:rPr lang="en-US" sz="2000" dirty="0">
                <a:solidFill>
                  <a:srgbClr val="6F42C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mystery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num1, </a:t>
            </a:r>
            <a:r>
              <a:rPr lang="en-US" sz="20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num2) {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0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count = </a:t>
            </a:r>
            <a:r>
              <a:rPr lang="en-US" sz="2000" dirty="0">
                <a:solidFill>
                  <a:srgbClr val="005CC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0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(num1 == </a:t>
            </a:r>
            <a:r>
              <a:rPr lang="en-US" sz="2000" dirty="0">
                <a:solidFill>
                  <a:srgbClr val="005CC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7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count++;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sz="20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(num2 &lt; </a:t>
            </a:r>
            <a:r>
              <a:rPr lang="en-US" sz="2000" dirty="0">
                <a:solidFill>
                  <a:srgbClr val="005CC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count++;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}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} 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0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sz="20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(num1 + num2 == </a:t>
            </a:r>
            <a:r>
              <a:rPr lang="en-US" sz="2000" dirty="0">
                <a:solidFill>
                  <a:srgbClr val="005CC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count++;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} </a:t>
            </a:r>
            <a:r>
              <a:rPr lang="en-US" sz="20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else if</a:t>
            </a:r>
            <a:r>
              <a:rPr lang="en-US" sz="20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(num1 - </a:t>
            </a:r>
            <a:r>
              <a:rPr lang="en-US" sz="2000" dirty="0">
                <a:solidFill>
                  <a:srgbClr val="005CC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+ num2 == </a:t>
            </a:r>
            <a:r>
              <a:rPr lang="en-US" sz="2000" dirty="0">
                <a:solidFill>
                  <a:srgbClr val="005CC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8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count++;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} </a:t>
            </a:r>
            <a:r>
              <a:rPr lang="en-US" sz="20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  <a:r>
              <a:rPr lang="en-US" sz="20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count++;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}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0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count;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pic>
        <p:nvPicPr>
          <p:cNvPr id="2" name="Picture 1" descr="join slido at https://app.sli.do/event/5gEsxdX1UMZt1Zj7PPp4By">
            <a:extLst>
              <a:ext uri="{FF2B5EF4-FFF2-40B4-BE49-F238E27FC236}">
                <a16:creationId xmlns:a16="http://schemas.microsoft.com/office/drawing/2014/main" id="{E72021C4-979C-F9D1-B252-2C25F7287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0382" y="212648"/>
            <a:ext cx="787477" cy="78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108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CD540F-D148-86BC-A6F0-E8AE8C62B51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95FCBB1-7635-69BC-751E-4C757F1E767C}"/>
              </a:ext>
            </a:extLst>
          </p:cNvPr>
          <p:cNvSpPr txBox="1">
            <a:spLocks/>
          </p:cNvSpPr>
          <p:nvPr/>
        </p:nvSpPr>
        <p:spPr>
          <a:xfrm>
            <a:off x="8574374" y="1734701"/>
            <a:ext cx="3320321" cy="138499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00000"/>
              </a:lnSpc>
              <a:buSzTx/>
              <a:buFont typeface="Arial"/>
              <a:buNone/>
              <a:defRPr/>
            </a:pPr>
            <a:r>
              <a:rPr lang="en-US" sz="2800" b="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If num1 is 7 and num2 is 3, what does this method return?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43C781-0604-D189-F59E-C238130658E0}"/>
              </a:ext>
            </a:extLst>
          </p:cNvPr>
          <p:cNvSpPr txBox="1"/>
          <p:nvPr/>
        </p:nvSpPr>
        <p:spPr>
          <a:xfrm>
            <a:off x="8574374" y="3197404"/>
            <a:ext cx="321539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2</a:t>
            </a:r>
            <a:b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</a:br>
            <a:endParaRPr lang="en-US" sz="2800" b="1" dirty="0">
              <a:solidFill>
                <a:srgbClr val="0080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3</a:t>
            </a:r>
            <a:b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</a:br>
            <a:endParaRPr lang="en-US" sz="2800" b="1" dirty="0">
              <a:solidFill>
                <a:srgbClr val="0080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4</a:t>
            </a:r>
            <a:b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</a:br>
            <a:endParaRPr lang="en-US" sz="2800" b="1" dirty="0">
              <a:solidFill>
                <a:srgbClr val="0080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2081C6-384E-3972-F84E-8A7C8E720D05}"/>
              </a:ext>
            </a:extLst>
          </p:cNvPr>
          <p:cNvSpPr txBox="1"/>
          <p:nvPr/>
        </p:nvSpPr>
        <p:spPr>
          <a:xfrm>
            <a:off x="1181727" y="1271855"/>
            <a:ext cx="7190281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public static int </a:t>
            </a:r>
            <a:r>
              <a:rPr lang="en-US" sz="2000" dirty="0">
                <a:solidFill>
                  <a:srgbClr val="6F42C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mystery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num1, </a:t>
            </a:r>
            <a:r>
              <a:rPr lang="en-US" sz="20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num2) {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0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count = </a:t>
            </a:r>
            <a:r>
              <a:rPr lang="en-US" sz="2000" dirty="0">
                <a:solidFill>
                  <a:srgbClr val="005CC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0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(num1 == </a:t>
            </a:r>
            <a:r>
              <a:rPr lang="en-US" sz="2000" dirty="0">
                <a:solidFill>
                  <a:srgbClr val="005CC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7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count++;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sz="20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(num2 &lt; </a:t>
            </a:r>
            <a:r>
              <a:rPr lang="en-US" sz="2000" dirty="0">
                <a:solidFill>
                  <a:srgbClr val="005CC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count++;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}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} 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0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sz="20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(num1 + num2 == </a:t>
            </a:r>
            <a:r>
              <a:rPr lang="en-US" sz="2000" dirty="0">
                <a:solidFill>
                  <a:srgbClr val="005CC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10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count++;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} </a:t>
            </a:r>
            <a:r>
              <a:rPr lang="en-US" sz="20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else if</a:t>
            </a:r>
            <a:r>
              <a:rPr lang="en-US" sz="20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(num1 - </a:t>
            </a:r>
            <a:r>
              <a:rPr lang="en-US" sz="2000" dirty="0">
                <a:solidFill>
                  <a:srgbClr val="005CC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+ num2 == </a:t>
            </a:r>
            <a:r>
              <a:rPr lang="en-US" sz="2000" dirty="0">
                <a:solidFill>
                  <a:srgbClr val="005CC5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8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count++;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} </a:t>
            </a:r>
            <a:r>
              <a:rPr lang="en-US" sz="20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  <a:r>
              <a:rPr lang="en-US" sz="20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{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count++;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}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0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</a:t>
            </a:r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count;</a:t>
            </a:r>
          </a:p>
          <a:p>
            <a:r>
              <a:rPr lang="en-US" sz="2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A87D91-E4E8-D350-A0E2-C3B0DED39BFB}"/>
              </a:ext>
            </a:extLst>
          </p:cNvPr>
          <p:cNvSpPr txBox="1">
            <a:spLocks/>
          </p:cNvSpPr>
          <p:nvPr/>
        </p:nvSpPr>
        <p:spPr>
          <a:xfrm>
            <a:off x="980439" y="-826815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defRPr/>
            </a:pPr>
            <a:r>
              <a:rPr lang="en-US" dirty="0"/>
              <a:t>Think Pair Share: count (think)</a:t>
            </a:r>
          </a:p>
        </p:txBody>
      </p:sp>
      <p:pic>
        <p:nvPicPr>
          <p:cNvPr id="2" name="Picture 1" descr="join slido at https://app.sli.do/event/5gEsxdX1UMZt1Zj7PPp4By">
            <a:extLst>
              <a:ext uri="{FF2B5EF4-FFF2-40B4-BE49-F238E27FC236}">
                <a16:creationId xmlns:a16="http://schemas.microsoft.com/office/drawing/2014/main" id="{D6250C4A-31AB-5FDB-8098-A1C13041E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382" y="212648"/>
            <a:ext cx="787477" cy="78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510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A61FA-EEB3-422B-7DB0-3E80089AA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Announcements, Reminders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4B5108-D326-A3E1-1010-648875F9D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5268596"/>
          </a:xfrm>
        </p:spPr>
        <p:txBody>
          <a:bodyPr>
            <a:normAutofit/>
          </a:bodyPr>
          <a:lstStyle/>
          <a:p>
            <a:r>
              <a:rPr lang="en-US" b="1" dirty="0"/>
              <a:t>C2</a:t>
            </a:r>
            <a:r>
              <a:rPr lang="en-US" dirty="0"/>
              <a:t> released, due </a:t>
            </a:r>
            <a:r>
              <a:rPr lang="en-US" b="1" u="sng" dirty="0"/>
              <a:t>Thursday</a:t>
            </a:r>
            <a:r>
              <a:rPr lang="en-US" b="1" dirty="0"/>
              <a:t>, July 30</a:t>
            </a:r>
            <a:r>
              <a:rPr lang="en-US" b="1" baseline="30000" dirty="0"/>
              <a:t>th</a:t>
            </a:r>
            <a:r>
              <a:rPr lang="en-US" b="1" dirty="0"/>
              <a:t> </a:t>
            </a:r>
          </a:p>
          <a:p>
            <a:r>
              <a:rPr lang="en-US" b="1" dirty="0"/>
              <a:t>R2</a:t>
            </a:r>
            <a:r>
              <a:rPr lang="en-US" dirty="0"/>
              <a:t> out yesterday, due </a:t>
            </a:r>
            <a:r>
              <a:rPr lang="en-US" b="1" dirty="0"/>
              <a:t>Thursday, July 30</a:t>
            </a:r>
            <a:r>
              <a:rPr lang="en-US" b="1" baseline="30000" dirty="0"/>
              <a:t>th</a:t>
            </a:r>
            <a:r>
              <a:rPr lang="en-US" b="1" dirty="0"/>
              <a:t> </a:t>
            </a:r>
          </a:p>
          <a:p>
            <a:pPr lvl="1"/>
            <a:r>
              <a:rPr lang="en-US" dirty="0"/>
              <a:t>the last time C0 is eligible for resubmission!</a:t>
            </a:r>
          </a:p>
          <a:p>
            <a:pPr lvl="1"/>
            <a:r>
              <a:rPr lang="en-US" dirty="0">
                <a:hlinkClick r:id="rId2"/>
              </a:rPr>
              <a:t>"Re-resubmissions" post</a:t>
            </a:r>
            <a:endParaRPr lang="en-US" dirty="0"/>
          </a:p>
          <a:p>
            <a:r>
              <a:rPr lang="en-US" dirty="0"/>
              <a:t>Quiz reminders:</a:t>
            </a:r>
          </a:p>
          <a:p>
            <a:pPr lvl="1"/>
            <a:r>
              <a:rPr lang="en-US" dirty="0"/>
              <a:t>Quiz 0 grades – we're working on it!</a:t>
            </a:r>
          </a:p>
          <a:p>
            <a:pPr lvl="1"/>
            <a:r>
              <a:rPr lang="en-US" dirty="0"/>
              <a:t>Quiz 1 is on </a:t>
            </a:r>
            <a:r>
              <a:rPr lang="en-US" b="1" dirty="0"/>
              <a:t>Thursday, July 30</a:t>
            </a:r>
            <a:r>
              <a:rPr lang="en-US" b="1" baseline="30000" dirty="0"/>
              <a:t>th</a:t>
            </a:r>
            <a:r>
              <a:rPr lang="en-US" b="1" dirty="0"/>
              <a:t> 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586EBE-4008-0E4A-A533-90A58C2BAA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8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5529B-5A7F-2C21-5CA0-32C6767E9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PCM</a:t>
            </a:r>
            <a:r>
              <a:rPr lang="en-US" dirty="0"/>
              <a:t> Review: if Statements</a:t>
            </a:r>
          </a:p>
        </p:txBody>
      </p:sp>
      <p:pic>
        <p:nvPicPr>
          <p:cNvPr id="6" name="Picture 2" descr="Syntax of an if statement. Top line says &quot;if (test) {&quot; with test being highlighted in light blue. The next line is indented and highlighted in yellow with text that says &quot;body (statements to be executed)&quot;. The last line says &quot;}&quot;.">
            <a:extLst>
              <a:ext uri="{FF2B5EF4-FFF2-40B4-BE49-F238E27FC236}">
                <a16:creationId xmlns:a16="http://schemas.microsoft.com/office/drawing/2014/main" id="{90451E68-9898-517D-0E01-1E6A93676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52" y="1633537"/>
            <a:ext cx="6093307" cy="179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eader at the top center of the image text says &quot;if statement Control Flow&quot;. Below in the center is a gray box with green text on the top saying &quot;START HERE!&quot;. The text of the gray box says &quot;Is the conditional test true?&quot; To the right of the gray box is another smaller yellow-green text box saying &quot;YES&quot; with an arrow pointing to another gray box. The below gray box tests says &quot;Execute the controlled statement(s) inside the body of the if statement.&quot; On the left side of the gray box is an arrow that points to another gray box that says &quot;Execute the statement after the conditional&quot;. On the left side of the first box is red-highlighted text that says &quot;NO&quot;. Below the text is an arrow pointing to the gray box that says &quot;Execute the statement after the conditional&quot;. ">
            <a:extLst>
              <a:ext uri="{FF2B5EF4-FFF2-40B4-BE49-F238E27FC236}">
                <a16:creationId xmlns:a16="http://schemas.microsoft.com/office/drawing/2014/main" id="{2EC4ACBC-6F44-71BD-0BF6-7B6265F8F7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029" y="1447794"/>
            <a:ext cx="5351984" cy="317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6FB083-73B4-5818-513D-A67BF1DB4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15251"/>
            <a:ext cx="4861743" cy="1795463"/>
          </a:xfrm>
        </p:spPr>
        <p:txBody>
          <a:bodyPr/>
          <a:lstStyle/>
          <a:p>
            <a:pPr marL="114300" indent="0">
              <a:buNone/>
            </a:pPr>
            <a:r>
              <a:rPr lang="en-US" dirty="0"/>
              <a:t>Executes a block of statements </a:t>
            </a:r>
            <a:r>
              <a:rPr lang="en-US" b="1" dirty="0">
                <a:solidFill>
                  <a:schemeClr val="accent3"/>
                </a:solidFill>
              </a:rPr>
              <a:t>if and only if</a:t>
            </a:r>
            <a:r>
              <a:rPr lang="en-US" dirty="0"/>
              <a:t> the test is </a:t>
            </a:r>
            <a:r>
              <a:rPr lang="en-US" b="1" dirty="0">
                <a:solidFill>
                  <a:schemeClr val="accent6"/>
                </a:solidFill>
              </a:rPr>
              <a:t>true</a:t>
            </a:r>
          </a:p>
          <a:p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3" name="Bent-Up Arrow 2" descr="Green arrow showing the path taken if the conditional is true">
            <a:extLst>
              <a:ext uri="{FF2B5EF4-FFF2-40B4-BE49-F238E27FC236}">
                <a16:creationId xmlns:a16="http://schemas.microsoft.com/office/drawing/2014/main" id="{8379DBB7-324A-1C64-BCFA-B642824F7A74}"/>
              </a:ext>
            </a:extLst>
          </p:cNvPr>
          <p:cNvSpPr/>
          <p:nvPr/>
        </p:nvSpPr>
        <p:spPr>
          <a:xfrm flipV="1">
            <a:off x="9970622" y="3020725"/>
            <a:ext cx="635620" cy="446049"/>
          </a:xfrm>
          <a:prstGeom prst="bentUpArrow">
            <a:avLst>
              <a:gd name="adj1" fmla="val 15000"/>
              <a:gd name="adj2" fmla="val 22500"/>
              <a:gd name="adj3" fmla="val 25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7A5A73-403E-C30A-88A0-EC3D9A348D7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81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0D69B-A4B7-459A-0B98-CC19C4272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PCM</a:t>
            </a:r>
            <a:r>
              <a:rPr lang="en-US" dirty="0"/>
              <a:t> Review: if-else</a:t>
            </a:r>
          </a:p>
        </p:txBody>
      </p:sp>
      <p:pic>
        <p:nvPicPr>
          <p:cNvPr id="7" name="Picture 2" descr="Text showing the syntax of an if/else statement. The first line says &quot;if (test) {&quot; with &quot;test&quot; being highlighted light blue. The line below has text that says &quot;statement(s)&quot; highlighted light blue. The line below has text that says &quot;} else {&quot; with &quot;else&quot; being highlighted yellow. The line below has text &quot;statement(s)&quot; highlighted yellow. The last line below has text that is &quot;}&quot;.">
            <a:extLst>
              <a:ext uri="{FF2B5EF4-FFF2-40B4-BE49-F238E27FC236}">
                <a16:creationId xmlns:a16="http://schemas.microsoft.com/office/drawing/2014/main" id="{3ABD2485-A94C-4C2A-ECF0-D77CB9A86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113" y="1558865"/>
            <a:ext cx="3282285" cy="256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eader at the top highlighted in blue with text that says “if/else statement control flow”.  Box 1 is gray and centered below the header with green highlighted text at the top middle of the box saying “START HERE”. The text in Box 1 says “Is the conditional test true?“. To the left of Box 1 is red-highlighted test saying “NO” with an arrow that points downwards to Box 3. To the right of Box 1 is green-highlighted text that says “YES” with an arrow that points downwards to Box 2.  Box 2 is below Box 1 to the right and centered on the image. The text in Box 2 says “Execute the controlled statement(s) inside the if statement”. Box 2 has an arrow below it that points to Box 4, located to the center left, below Box 2.  Box 3 is below Box 2 to the left and centered on the image. The text in Box 3 says “Execute the controlled statement(s) inside the else statement.“. Box 3 has an arrow below it that points to Box 3, located to the center right, below Box 3.  Box 4 is located at the bottom, aligned with Box 1 in the center. Text of Box 4 says “Execute the statement after the if/else statement”.">
            <a:extLst>
              <a:ext uri="{FF2B5EF4-FFF2-40B4-BE49-F238E27FC236}">
                <a16:creationId xmlns:a16="http://schemas.microsoft.com/office/drawing/2014/main" id="{C48BCBD9-EFBF-96D5-422B-32DEAC5BD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455" y="967671"/>
            <a:ext cx="5459022" cy="4646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E6A8097B-B6CF-40A4-EC29-8959D62A3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6222" y="4656708"/>
            <a:ext cx="6971270" cy="1325563"/>
          </a:xfrm>
        </p:spPr>
        <p:txBody>
          <a:bodyPr>
            <a:normAutofit fontScale="92500"/>
          </a:bodyPr>
          <a:lstStyle/>
          <a:p>
            <a:pPr marL="628650" indent="-514350">
              <a:buFont typeface="+mj-lt"/>
              <a:buAutoNum type="arabicPeriod"/>
            </a:pPr>
            <a:r>
              <a:rPr lang="en-US" dirty="0"/>
              <a:t>If the test is </a:t>
            </a:r>
            <a:r>
              <a:rPr lang="en-US" b="1" dirty="0">
                <a:solidFill>
                  <a:schemeClr val="accent6"/>
                </a:solidFill>
              </a:rPr>
              <a:t>true</a:t>
            </a:r>
            <a:r>
              <a:rPr lang="en-US" dirty="0"/>
              <a:t>: execute block of statements</a:t>
            </a:r>
          </a:p>
          <a:p>
            <a:pPr marL="628650" indent="-514350">
              <a:buFont typeface="+mj-lt"/>
              <a:buAutoNum type="arabicPeriod"/>
            </a:pPr>
            <a:r>
              <a:rPr lang="en-US" dirty="0"/>
              <a:t>If </a:t>
            </a:r>
            <a:r>
              <a:rPr lang="en-US" b="1" dirty="0">
                <a:solidFill>
                  <a:schemeClr val="accent2"/>
                </a:solidFill>
              </a:rPr>
              <a:t>false</a:t>
            </a:r>
            <a:r>
              <a:rPr lang="en-US" dirty="0"/>
              <a:t>, execute other block of statements</a:t>
            </a:r>
          </a:p>
        </p:txBody>
      </p:sp>
      <p:sp>
        <p:nvSpPr>
          <p:cNvPr id="13" name="Bent-Up Arrow 12" descr="Green arrow showing the path taken if the conditional is true.">
            <a:extLst>
              <a:ext uri="{FF2B5EF4-FFF2-40B4-BE49-F238E27FC236}">
                <a16:creationId xmlns:a16="http://schemas.microsoft.com/office/drawing/2014/main" id="{97B6A95C-CF18-FDBF-C3D5-9365D3400537}"/>
              </a:ext>
            </a:extLst>
          </p:cNvPr>
          <p:cNvSpPr/>
          <p:nvPr/>
        </p:nvSpPr>
        <p:spPr>
          <a:xfrm flipV="1">
            <a:off x="9680692" y="2619282"/>
            <a:ext cx="635620" cy="446049"/>
          </a:xfrm>
          <a:prstGeom prst="bentUpArrow">
            <a:avLst>
              <a:gd name="adj1" fmla="val 15000"/>
              <a:gd name="adj2" fmla="val 22500"/>
              <a:gd name="adj3" fmla="val 25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Bent-Up Arrow 13" descr="Red arrow showing the path taken if the conditional is false.">
            <a:extLst>
              <a:ext uri="{FF2B5EF4-FFF2-40B4-BE49-F238E27FC236}">
                <a16:creationId xmlns:a16="http://schemas.microsoft.com/office/drawing/2014/main" id="{CD459E40-320B-CFE2-6AA7-CB0ACAC38569}"/>
              </a:ext>
            </a:extLst>
          </p:cNvPr>
          <p:cNvSpPr/>
          <p:nvPr/>
        </p:nvSpPr>
        <p:spPr>
          <a:xfrm flipH="1" flipV="1">
            <a:off x="7404693" y="2619282"/>
            <a:ext cx="635619" cy="446049"/>
          </a:xfrm>
          <a:prstGeom prst="bentUpArrow">
            <a:avLst>
              <a:gd name="adj1" fmla="val 15000"/>
              <a:gd name="adj2" fmla="val 22500"/>
              <a:gd name="adj3" fmla="val 25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33996A-49C5-BEE1-0888-321A16CF3C6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804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4EA30-8C49-AE3E-9C93-AA635925D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PCM</a:t>
            </a:r>
            <a:r>
              <a:rPr lang="en-US" dirty="0"/>
              <a:t> Review: if-else if</a:t>
            </a:r>
          </a:p>
        </p:txBody>
      </p:sp>
      <p:pic>
        <p:nvPicPr>
          <p:cNvPr id="6" name="Picture 2" descr="Text showing the syntax of an if/else statement. The first line says “if (test) {” with “test” being highlighted light blue. The line below has text that says “statement(s)” highlighted light blue. The line below has text that says “} else if (test) {” with “elseif (test)” being highlighted yellow. The line below has text “statement(s)” highlighted yellow. The last line below has text that is “}”.">
            <a:extLst>
              <a:ext uri="{FF2B5EF4-FFF2-40B4-BE49-F238E27FC236}">
                <a16:creationId xmlns:a16="http://schemas.microsoft.com/office/drawing/2014/main" id="{A0354E6E-79C9-63A6-CA92-53415F73A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428" y="1504781"/>
            <a:ext cx="3150287" cy="2435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eader at the top highlighted in blue with text that says “if/else if statement control flow”.  Box 1 is gray and centered below the header with green highlighted text at the top middle of the box saying “START HERE”. The text in Box 1 says “Is test 1?“. To the left of Box 1 is red-highlighted test saying “NO” with an arrow that points downwards to Box 3. To the right of Box 1 is green-highlighted text that says “YES” with an arrow that points downwards to Box 2.  Box 2 is below Box 1 to the right and centered on the image. The text in Box 2 says “Execute statement(s) 1”. Box 2 has an arrow below it that points to Box 5, located to the center left, below Box 2.  Box 3 is below Box 1 to the left and centered on the image. The text in Box 3 says “Is the test 2 true?“. To the left of Box 3 is red-highlighted test saying “NO” with an arrow that points downwards to Box 5. To the right of Box 3 is green-highlighted text that says “YES” with an arrow that points downwards to Box 4.  Box 4 is located to the right of Box 3. The text of Box 4 says “Execute statement(s) 2”. Box 4 has an arrow to the right and below that points to Box 5 below it.  Box 5 is located at the bottom to the left of the image that says “Execute the statement(s) of the conditional structure”. ">
            <a:extLst>
              <a:ext uri="{FF2B5EF4-FFF2-40B4-BE49-F238E27FC236}">
                <a16:creationId xmlns:a16="http://schemas.microsoft.com/office/drawing/2014/main" id="{669FB6FE-D7FF-BF36-721D-C5B56EEBC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159" y="1092037"/>
            <a:ext cx="5299280" cy="467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624FB0-0DA6-940B-D416-CB95298B6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9492" y="3896393"/>
            <a:ext cx="6747025" cy="1869570"/>
          </a:xfrm>
        </p:spPr>
        <p:txBody>
          <a:bodyPr>
            <a:normAutofit fontScale="92500"/>
          </a:bodyPr>
          <a:lstStyle/>
          <a:p>
            <a:pPr marL="628650" indent="-514350">
              <a:buFont typeface="+mj-lt"/>
              <a:buAutoNum type="arabicPeriod"/>
            </a:pPr>
            <a:r>
              <a:rPr lang="en-US" dirty="0"/>
              <a:t>If the first test is </a:t>
            </a:r>
            <a:r>
              <a:rPr lang="en-US" b="1" dirty="0">
                <a:solidFill>
                  <a:schemeClr val="accent6"/>
                </a:solidFill>
              </a:rPr>
              <a:t>true</a:t>
            </a:r>
            <a:r>
              <a:rPr lang="en-US" dirty="0"/>
              <a:t>, execute that block</a:t>
            </a:r>
          </a:p>
          <a:p>
            <a:pPr marL="628650" indent="-514350">
              <a:buFont typeface="+mj-lt"/>
              <a:buAutoNum type="arabicPeriod"/>
            </a:pPr>
            <a:r>
              <a:rPr lang="en-US" dirty="0"/>
              <a:t>If not, proceed to the next test, and repeat</a:t>
            </a:r>
          </a:p>
          <a:p>
            <a:pPr marL="628650" indent="-514350">
              <a:buFont typeface="+mj-lt"/>
              <a:buAutoNum type="arabicPeriod"/>
            </a:pPr>
            <a:r>
              <a:rPr lang="en-US" dirty="0"/>
              <a:t>If none were true, don’t execute any blocks</a:t>
            </a:r>
          </a:p>
        </p:txBody>
      </p:sp>
      <p:sp>
        <p:nvSpPr>
          <p:cNvPr id="3" name="Bent-Up Arrow 2" descr="Green arrow showing that if test 1 is true, statement 1 is executed.">
            <a:extLst>
              <a:ext uri="{FF2B5EF4-FFF2-40B4-BE49-F238E27FC236}">
                <a16:creationId xmlns:a16="http://schemas.microsoft.com/office/drawing/2014/main" id="{A51207C6-EE5E-A9DB-07CF-D306ACCD5A0E}"/>
              </a:ext>
            </a:extLst>
          </p:cNvPr>
          <p:cNvSpPr/>
          <p:nvPr/>
        </p:nvSpPr>
        <p:spPr>
          <a:xfrm flipV="1">
            <a:off x="10427824" y="2577126"/>
            <a:ext cx="635620" cy="268884"/>
          </a:xfrm>
          <a:prstGeom prst="bentUpArrow">
            <a:avLst>
              <a:gd name="adj1" fmla="val 15000"/>
              <a:gd name="adj2" fmla="val 22500"/>
              <a:gd name="adj3" fmla="val 25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Bent-Up Arrow 7" descr="Green arrow showing that if test 1 is false, we proceed to test 2.">
            <a:extLst>
              <a:ext uri="{FF2B5EF4-FFF2-40B4-BE49-F238E27FC236}">
                <a16:creationId xmlns:a16="http://schemas.microsoft.com/office/drawing/2014/main" id="{4F3492C8-F8DF-3F68-43CF-4F806C5395BA}"/>
              </a:ext>
            </a:extLst>
          </p:cNvPr>
          <p:cNvSpPr/>
          <p:nvPr/>
        </p:nvSpPr>
        <p:spPr>
          <a:xfrm flipH="1" flipV="1">
            <a:off x="8494945" y="2577126"/>
            <a:ext cx="635620" cy="268884"/>
          </a:xfrm>
          <a:prstGeom prst="bentUpArrow">
            <a:avLst>
              <a:gd name="adj1" fmla="val 15000"/>
              <a:gd name="adj2" fmla="val 22500"/>
              <a:gd name="adj3" fmla="val 25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Bent-Up Arrow 8" descr="Green arrow showing that if test 2 is true, statement 2 is executed.">
            <a:extLst>
              <a:ext uri="{FF2B5EF4-FFF2-40B4-BE49-F238E27FC236}">
                <a16:creationId xmlns:a16="http://schemas.microsoft.com/office/drawing/2014/main" id="{66A5BBC4-5450-8A88-A05D-02C8BA402C9B}"/>
              </a:ext>
            </a:extLst>
          </p:cNvPr>
          <p:cNvSpPr/>
          <p:nvPr/>
        </p:nvSpPr>
        <p:spPr>
          <a:xfrm flipV="1">
            <a:off x="9141717" y="3429000"/>
            <a:ext cx="635620" cy="268884"/>
          </a:xfrm>
          <a:prstGeom prst="bentUpArrow">
            <a:avLst>
              <a:gd name="adj1" fmla="val 15000"/>
              <a:gd name="adj2" fmla="val 22500"/>
              <a:gd name="adj3" fmla="val 25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Bent-Up Arrow 9" descr="Red arrow showing that if test 2 is false, we skip to the code after the conditional structure.">
            <a:extLst>
              <a:ext uri="{FF2B5EF4-FFF2-40B4-BE49-F238E27FC236}">
                <a16:creationId xmlns:a16="http://schemas.microsoft.com/office/drawing/2014/main" id="{62320441-674A-089D-4FAD-D3D5D5343A1E}"/>
              </a:ext>
            </a:extLst>
          </p:cNvPr>
          <p:cNvSpPr/>
          <p:nvPr/>
        </p:nvSpPr>
        <p:spPr>
          <a:xfrm flipH="1" flipV="1">
            <a:off x="7208838" y="3429000"/>
            <a:ext cx="635620" cy="268884"/>
          </a:xfrm>
          <a:prstGeom prst="bentUpArrow">
            <a:avLst>
              <a:gd name="adj1" fmla="val 15000"/>
              <a:gd name="adj2" fmla="val 22500"/>
              <a:gd name="adj3" fmla="val 25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Bent-Up Arrow 10" descr="Yellow arrow showing that after statement 1 is executed, we skip to below the conditional structure.">
            <a:extLst>
              <a:ext uri="{FF2B5EF4-FFF2-40B4-BE49-F238E27FC236}">
                <a16:creationId xmlns:a16="http://schemas.microsoft.com/office/drawing/2014/main" id="{8423D2B9-6623-C8A9-B213-FA4204F97779}"/>
              </a:ext>
            </a:extLst>
          </p:cNvPr>
          <p:cNvSpPr/>
          <p:nvPr/>
        </p:nvSpPr>
        <p:spPr>
          <a:xfrm rot="5400000" flipV="1">
            <a:off x="10562266" y="4696736"/>
            <a:ext cx="635620" cy="268884"/>
          </a:xfrm>
          <a:prstGeom prst="bentUpArrow">
            <a:avLst>
              <a:gd name="adj1" fmla="val 15000"/>
              <a:gd name="adj2" fmla="val 22500"/>
              <a:gd name="adj3" fmla="val 25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832B97A-6297-63C1-BDFE-7A5FDBDB6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29600" y="5907684"/>
            <a:ext cx="2932772" cy="651991"/>
          </a:xfrm>
          <a:prstGeom prst="roundRect">
            <a:avLst>
              <a:gd name="adj" fmla="val 4695"/>
            </a:avLst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F621C0-7E44-59DA-27F8-B4285BBEB2C6}"/>
              </a:ext>
            </a:extLst>
          </p:cNvPr>
          <p:cNvSpPr txBox="1"/>
          <p:nvPr/>
        </p:nvSpPr>
        <p:spPr>
          <a:xfrm>
            <a:off x="8249115" y="5972069"/>
            <a:ext cx="2893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After entering an if /else if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    block, </a:t>
            </a:r>
            <a:r>
              <a:rPr lang="en-US" b="1" i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skip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all remaining blocks.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112343-17B3-7343-2622-CE68204128A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97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3" grpId="0" animBg="1"/>
      <p:bldP spid="8" grpId="0" animBg="1"/>
      <p:bldP spid="9" grpId="0" animBg="1"/>
      <p:bldP spid="10" grpId="0" animBg="1"/>
      <p:bldP spid="11" grpId="0" animBg="1"/>
      <p:bldP spid="11" grpId="1" animBg="1"/>
      <p:bldP spid="12" grpId="0" animBg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D3708-66AD-FBA4-034A-AA42A30C7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Reminder: Boolean Operators!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17485B-5CFC-84CD-F60F-86B5890E4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19201"/>
            <a:ext cx="9597390" cy="2677656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sz="2400" dirty="0"/>
              <a:t>! (NOT)</a:t>
            </a:r>
          </a:p>
          <a:p>
            <a:r>
              <a:rPr lang="en-US" sz="2400" dirty="0"/>
              <a:t>&amp;&amp; (AND)</a:t>
            </a:r>
          </a:p>
          <a:p>
            <a:r>
              <a:rPr lang="en-US" sz="2400" dirty="0"/>
              <a:t>|| (OR)</a:t>
            </a:r>
          </a:p>
          <a:p>
            <a:r>
              <a:rPr lang="en-US" sz="2400" dirty="0"/>
              <a:t>relational: &lt;, &gt;, &lt;=, &gt;=, ==, != </a:t>
            </a:r>
          </a:p>
          <a:p>
            <a:pPr marL="114300" indent="0">
              <a:buNone/>
            </a:pPr>
            <a:r>
              <a:rPr lang="en-US" sz="2400" i="1" dirty="0"/>
              <a:t>Very</a:t>
            </a:r>
            <a:r>
              <a:rPr lang="en-US" sz="2400" dirty="0"/>
              <a:t> common with conditionals</a:t>
            </a:r>
            <a:endParaRPr lang="en-US" sz="240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836BD4-6F38-F9B6-2295-CBEAB051C1F2}"/>
              </a:ext>
            </a:extLst>
          </p:cNvPr>
          <p:cNvSpPr txBox="1"/>
          <p:nvPr/>
        </p:nvSpPr>
        <p:spPr>
          <a:xfrm>
            <a:off x="838200" y="3683616"/>
            <a:ext cx="9597390" cy="31393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anchor="ctr">
            <a:spAutoFit/>
          </a:bodyPr>
          <a:lstStyle/>
          <a:p>
            <a:pPr>
              <a:spcBef>
                <a:spcPts val="600"/>
              </a:spcBef>
              <a:buNone/>
            </a:pP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day.</a:t>
            </a:r>
            <a:r>
              <a:rPr lang="en-US" sz="24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equals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400" b="0" dirty="0">
                <a:solidFill>
                  <a:srgbClr val="032F62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"Wed"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||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day.</a:t>
            </a:r>
            <a:r>
              <a:rPr lang="en-US" sz="24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equals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400" b="0" dirty="0">
                <a:solidFill>
                  <a:srgbClr val="032F62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"Fri"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)) {</a:t>
            </a:r>
          </a:p>
          <a:p>
            <a:pPr>
              <a:spcBef>
                <a:spcPts val="600"/>
              </a:spcBef>
              <a:buNone/>
            </a:pPr>
            <a:r>
              <a:rPr lang="en-US" sz="2400" dirty="0">
                <a:solidFill>
                  <a:srgbClr val="6F42C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4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</a:t>
            </a:r>
            <a:r>
              <a:rPr lang="en-US" sz="24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032F62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"121 lecture!"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600"/>
              </a:spcBef>
              <a:buNone/>
            </a:pP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}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day.</a:t>
            </a:r>
            <a:r>
              <a:rPr lang="en-US" sz="24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equals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400" b="0" dirty="0">
                <a:solidFill>
                  <a:srgbClr val="032F62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"Tue"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||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day.</a:t>
            </a:r>
            <a:r>
              <a:rPr lang="en-US" sz="24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equals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400" b="0" dirty="0">
                <a:solidFill>
                  <a:srgbClr val="032F62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"Thu"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)) {</a:t>
            </a:r>
          </a:p>
          <a:p>
            <a:pPr>
              <a:spcBef>
                <a:spcPts val="600"/>
              </a:spcBef>
              <a:buNone/>
            </a:pPr>
            <a:r>
              <a:rPr lang="en-US" sz="24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4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 </a:t>
            </a:r>
            <a:r>
              <a:rPr lang="en-US" sz="2400" b="0" dirty="0">
                <a:solidFill>
                  <a:srgbClr val="032F62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"121 quiz section!"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600"/>
              </a:spcBef>
              <a:buNone/>
            </a:pP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} </a:t>
            </a:r>
            <a:r>
              <a:rPr lang="en-US" sz="24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{</a:t>
            </a:r>
          </a:p>
          <a:p>
            <a:pPr>
              <a:spcBef>
                <a:spcPts val="600"/>
              </a:spcBef>
              <a:buNone/>
            </a:pPr>
            <a:r>
              <a:rPr lang="en-US" sz="24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4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 </a:t>
            </a:r>
            <a:r>
              <a:rPr lang="en-US" sz="2400" b="0" dirty="0">
                <a:solidFill>
                  <a:srgbClr val="032F62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"no 121!"</a:t>
            </a: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600"/>
              </a:spcBef>
              <a:buNone/>
            </a:pPr>
            <a:r>
              <a:rPr lang="en-US" sz="24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69695C-7B68-9D39-B7AE-430C4163ECB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275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15B74-CD1D-3285-969C-A1CA62F3B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75D3FF4-E669-0043-7357-8F14680E96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0439" y="-826815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Think Pair Share: Odds and </a:t>
            </a:r>
            <a:r>
              <a:rPr lang="en-US" dirty="0"/>
              <a:t>Ev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ens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(Think)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44A4D36-7549-8AC9-3561-3AA747EDB0DB}"/>
              </a:ext>
            </a:extLst>
          </p:cNvPr>
          <p:cNvSpPr txBox="1">
            <a:spLocks/>
          </p:cNvSpPr>
          <p:nvPr/>
        </p:nvSpPr>
        <p:spPr>
          <a:xfrm>
            <a:off x="7175158" y="1734701"/>
            <a:ext cx="3430456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00000"/>
              </a:lnSpc>
              <a:buSzTx/>
              <a:buFont typeface="Arial"/>
              <a:buNone/>
              <a:defRPr/>
            </a:pPr>
            <a:r>
              <a:rPr lang="en-US" sz="28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What does this program output?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F243C4-1961-4DB3-56AB-0554B7DBFA54}"/>
              </a:ext>
            </a:extLst>
          </p:cNvPr>
          <p:cNvSpPr txBox="1"/>
          <p:nvPr/>
        </p:nvSpPr>
        <p:spPr>
          <a:xfrm>
            <a:off x="597973" y="1551563"/>
            <a:ext cx="649038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static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main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[] </a:t>
            </a:r>
            <a:r>
              <a:rPr lang="en-US" sz="22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for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22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&lt;=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22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++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2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System.out.</a:t>
            </a:r>
            <a:r>
              <a:rPr lang="en-US" sz="22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print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200" b="0" dirty="0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mystery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2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));</a:t>
            </a:r>
          </a:p>
          <a:p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</a:p>
          <a:p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static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String </a:t>
            </a:r>
            <a:r>
              <a:rPr lang="en-US" sz="2200" b="0" dirty="0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mystery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n) {</a:t>
            </a:r>
          </a:p>
          <a:p>
            <a:r>
              <a:rPr lang="en-US" sz="22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String response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032F62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"even "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if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(n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%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==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2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response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032F62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"odd "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}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(n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==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response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032F62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"one "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</a:p>
          <a:p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return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response;</a:t>
            </a:r>
          </a:p>
          <a:p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FFE125-C62A-BD34-6E1A-4DB462E23865}"/>
              </a:ext>
            </a:extLst>
          </p:cNvPr>
          <p:cNvSpPr txBox="1"/>
          <p:nvPr/>
        </p:nvSpPr>
        <p:spPr>
          <a:xfrm>
            <a:off x="7175158" y="2936048"/>
            <a:ext cx="486444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odd even odd</a:t>
            </a:r>
            <a:b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</a:br>
            <a:endParaRPr lang="en-US" sz="2800" b="1" dirty="0">
              <a:solidFill>
                <a:srgbClr val="0080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one even odd</a:t>
            </a:r>
            <a:b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</a:br>
            <a:endParaRPr lang="en-US" sz="2800" b="1" dirty="0">
              <a:solidFill>
                <a:srgbClr val="0080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one even even</a:t>
            </a:r>
            <a:b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</a:br>
            <a:endParaRPr lang="en-US" sz="2800" b="1" dirty="0">
              <a:solidFill>
                <a:srgbClr val="0080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even even even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13D7F5-39F2-97FB-7605-09D0EC1F394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</a:t>
            </a:fld>
            <a:endParaRPr lang="en-US"/>
          </a:p>
        </p:txBody>
      </p:sp>
      <p:pic>
        <p:nvPicPr>
          <p:cNvPr id="7" name="Picture 6" descr="join slido at https://app.sli.do/event/5gEsxdX1UMZt1Zj7PPp4By">
            <a:extLst>
              <a:ext uri="{FF2B5EF4-FFF2-40B4-BE49-F238E27FC236}">
                <a16:creationId xmlns:a16="http://schemas.microsoft.com/office/drawing/2014/main" id="{72AD89C6-B373-EB39-DA9B-EEC5CAD5F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0382" y="212648"/>
            <a:ext cx="787477" cy="78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387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36CD08-9A48-97D2-5780-7B2D0636051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80439" y="-826815"/>
            <a:ext cx="10515601" cy="76263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5700" tIns="45700" rIns="45700" bIns="45700" numCol="1" spcCol="0" rtlCol="0" fromWordArt="0" anchor="ctr" anchorCtr="0" forceAA="0" compatLnSpc="1">
            <a:prstTxWarp prst="textNoShape">
              <a:avLst/>
            </a:prstTxWarp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Think Pair Share: Odds and Evens (Pair)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D6605B2-B0F3-89F1-66DE-03EF6159D0A9}"/>
              </a:ext>
            </a:extLst>
          </p:cNvPr>
          <p:cNvSpPr txBox="1">
            <a:spLocks/>
          </p:cNvSpPr>
          <p:nvPr/>
        </p:nvSpPr>
        <p:spPr>
          <a:xfrm>
            <a:off x="7175158" y="1734701"/>
            <a:ext cx="3430456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00000"/>
              </a:lnSpc>
              <a:buSzTx/>
              <a:buFont typeface="Arial"/>
              <a:buNone/>
              <a:defRPr/>
            </a:pPr>
            <a:r>
              <a:rPr lang="en-US" sz="280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What does this program output?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C368E8-2728-395F-3A47-51CC7735C11A}"/>
              </a:ext>
            </a:extLst>
          </p:cNvPr>
          <p:cNvSpPr txBox="1"/>
          <p:nvPr/>
        </p:nvSpPr>
        <p:spPr>
          <a:xfrm>
            <a:off x="597973" y="1551563"/>
            <a:ext cx="649038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static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main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[] </a:t>
            </a:r>
            <a:r>
              <a:rPr lang="en-US" sz="22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for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22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&lt;=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22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++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2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System.out.</a:t>
            </a:r>
            <a:r>
              <a:rPr lang="en-US" sz="22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print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200" b="0" dirty="0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mystery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2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));</a:t>
            </a:r>
          </a:p>
          <a:p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</a:p>
          <a:p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static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String </a:t>
            </a:r>
            <a:r>
              <a:rPr lang="en-US" sz="2200" b="0" dirty="0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mystery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n) {</a:t>
            </a:r>
          </a:p>
          <a:p>
            <a:r>
              <a:rPr lang="en-US" sz="22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String response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032F62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"even "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if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(n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%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==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2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response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032F62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"odd "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}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(n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==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response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032F62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"one "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</a:p>
          <a:p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return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response;</a:t>
            </a:r>
          </a:p>
          <a:p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4C9ACE-B5AD-0289-2B1D-914825FB49C6}"/>
              </a:ext>
            </a:extLst>
          </p:cNvPr>
          <p:cNvSpPr txBox="1"/>
          <p:nvPr/>
        </p:nvSpPr>
        <p:spPr>
          <a:xfrm>
            <a:off x="7175158" y="2936048"/>
            <a:ext cx="486444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odd even odd</a:t>
            </a:r>
            <a:b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</a:br>
            <a:endParaRPr lang="en-US" sz="2800" b="1" dirty="0">
              <a:solidFill>
                <a:srgbClr val="0080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one even odd</a:t>
            </a:r>
            <a:b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</a:br>
            <a:endParaRPr lang="en-US" sz="2800" b="1" dirty="0">
              <a:solidFill>
                <a:srgbClr val="0080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one even even</a:t>
            </a:r>
            <a:b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</a:br>
            <a:endParaRPr lang="en-US" sz="2800" b="1" dirty="0">
              <a:solidFill>
                <a:srgbClr val="0080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</a:t>
            </a:r>
            <a:r>
              <a:rPr lang="en-US" sz="2800" dirty="0">
                <a:solidFill>
                  <a:schemeClr val="tx1"/>
                </a:solidFill>
                <a:latin typeface="Consolas" panose="020B0609020204030204" pitchFamily="49" charset="0"/>
                <a:cs typeface="Calibri" panose="020F0502020204030204" pitchFamily="34" charset="0"/>
              </a:rPr>
              <a:t>even even even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EF1AD7-48C6-A2CC-C448-A5E421DD5C1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 descr="join slido at https://app.sli.do/event/5gEsxdX1UMZt1Zj7PPp4By">
            <a:extLst>
              <a:ext uri="{FF2B5EF4-FFF2-40B4-BE49-F238E27FC236}">
                <a16:creationId xmlns:a16="http://schemas.microsoft.com/office/drawing/2014/main" id="{F1CF7EF1-922D-AE35-3BDB-07F568C01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0382" y="212648"/>
            <a:ext cx="787477" cy="78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844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6302D-AD12-CFE3-C198-B10DDF1D3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“Useless” Conditionals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4A072F-B365-1822-9DD1-B412F4214972}"/>
              </a:ext>
            </a:extLst>
          </p:cNvPr>
          <p:cNvSpPr txBox="1"/>
          <p:nvPr/>
        </p:nvSpPr>
        <p:spPr>
          <a:xfrm>
            <a:off x="597973" y="1551563"/>
            <a:ext cx="649038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static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main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String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[] </a:t>
            </a:r>
            <a:r>
              <a:rPr lang="en-US" sz="22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for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22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&lt;=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22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++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2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System.out.</a:t>
            </a:r>
            <a:r>
              <a:rPr lang="en-US" sz="2200" b="0" dirty="0" err="1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print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200" b="0" dirty="0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mystery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200" b="0" dirty="0" err="1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));</a:t>
            </a:r>
          </a:p>
          <a:p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</a:p>
          <a:p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public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static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String </a:t>
            </a:r>
            <a:r>
              <a:rPr lang="en-US" sz="2200" b="0" dirty="0">
                <a:solidFill>
                  <a:srgbClr val="6F42C1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mystery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n) {</a:t>
            </a:r>
          </a:p>
          <a:p>
            <a:r>
              <a:rPr lang="en-US" sz="2200" dirty="0">
                <a:solidFill>
                  <a:srgbClr val="24292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String response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032F62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"even "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if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(n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%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==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200" dirty="0">
                <a:solidFill>
                  <a:srgbClr val="D73A4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response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032F62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"odd "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}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(n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==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005CC5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response </a:t>
            </a:r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200" b="0" dirty="0">
                <a:solidFill>
                  <a:srgbClr val="032F62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"one "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}</a:t>
            </a:r>
          </a:p>
          <a:p>
            <a:r>
              <a:rPr lang="en-US" sz="2200" b="0" dirty="0">
                <a:solidFill>
                  <a:srgbClr val="D73A49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 return</a:t>
            </a:r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 response;</a:t>
            </a:r>
          </a:p>
          <a:p>
            <a:r>
              <a:rPr lang="en-US" sz="2200" b="0" dirty="0">
                <a:solidFill>
                  <a:srgbClr val="24292E"/>
                </a:solidFill>
                <a:effectLst/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6" name="Rectangle 5" descr="Highlighting the following code:   else if (n == 1) {&#10;    response = &quot;one &quot;;&#10;  }&#10;">
            <a:extLst>
              <a:ext uri="{FF2B5EF4-FFF2-40B4-BE49-F238E27FC236}">
                <a16:creationId xmlns:a16="http://schemas.microsoft.com/office/drawing/2014/main" id="{AA4101A2-919A-922A-85F8-2C317197C615}"/>
              </a:ext>
            </a:extLst>
          </p:cNvPr>
          <p:cNvSpPr/>
          <p:nvPr/>
        </p:nvSpPr>
        <p:spPr>
          <a:xfrm>
            <a:off x="930876" y="4594631"/>
            <a:ext cx="3457832" cy="104887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56C2631C-B498-73D7-005B-85C4494BEED9}"/>
              </a:ext>
            </a:extLst>
          </p:cNvPr>
          <p:cNvSpPr txBox="1">
            <a:spLocks/>
          </p:cNvSpPr>
          <p:nvPr/>
        </p:nvSpPr>
        <p:spPr>
          <a:xfrm>
            <a:off x="5758747" y="4826678"/>
            <a:ext cx="5747086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00000"/>
              </a:lnSpc>
              <a:buSzTx/>
              <a:buFont typeface="Arial"/>
              <a:buNone/>
              <a:defRPr/>
            </a:pPr>
            <a:r>
              <a:rPr lang="en-US" sz="3200" b="0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This else if statement </a:t>
            </a:r>
            <a:r>
              <a:rPr lang="en-US" sz="3200" b="0" u="sng" dirty="0"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never runs!</a:t>
            </a:r>
            <a:endParaRPr lang="en-US" sz="3200" b="0" dirty="0"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5526700-6D97-938F-1E59-821E24F7A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7" idx="1"/>
            <a:endCxn id="6" idx="3"/>
          </p:cNvCxnSpPr>
          <p:nvPr/>
        </p:nvCxnSpPr>
        <p:spPr>
          <a:xfrm flipH="1">
            <a:off x="4388708" y="5119066"/>
            <a:ext cx="1370039" cy="0"/>
          </a:xfrm>
          <a:prstGeom prst="straightConnector1">
            <a:avLst/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CC4EB8-1390-90BE-B8C9-F31BD7CEAEF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595595"/>
      </p:ext>
    </p:extLst>
  </p:cSld>
  <p:clrMapOvr>
    <a:masterClrMapping/>
  </p:clrMapOvr>
</p:sld>
</file>

<file path=ppt/theme/theme1.xml><?xml version="1.0" encoding="utf-8"?>
<a:theme xmlns:a="http://schemas.openxmlformats.org/drawingml/2006/main" name="2_CSE 12X (adopted from CSE 373)">
  <a:themeElements>
    <a:clrScheme name="Custom 7">
      <a:dk1>
        <a:srgbClr val="222222"/>
      </a:dk1>
      <a:lt1>
        <a:srgbClr val="FFFFFF"/>
      </a:lt1>
      <a:dk2>
        <a:srgbClr val="A7A7A7"/>
      </a:dk2>
      <a:lt2>
        <a:srgbClr val="535353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057FF"/>
      </a:hlink>
      <a:folHlink>
        <a:srgbClr val="0057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SE 373 Summer 2020">
  <a:themeElements>
    <a:clrScheme name="CSE 373 Summer 2020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900</Words>
  <Application>Microsoft Macintosh PowerPoint</Application>
  <PresentationFormat>Widescreen</PresentationFormat>
  <Paragraphs>159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Montserrat ExtraBold</vt:lpstr>
      <vt:lpstr>Consolas</vt:lpstr>
      <vt:lpstr>Calibri</vt:lpstr>
      <vt:lpstr>Arial</vt:lpstr>
      <vt:lpstr>Montserrat SemiBold</vt:lpstr>
      <vt:lpstr>Montserrat</vt:lpstr>
      <vt:lpstr>2_CSE 12X (adopted from CSE 373)</vt:lpstr>
      <vt:lpstr>Conditionals</vt:lpstr>
      <vt:lpstr>Announcements, Reminders</vt:lpstr>
      <vt:lpstr>PCM Review: if Statements</vt:lpstr>
      <vt:lpstr>PCM Review: if-else</vt:lpstr>
      <vt:lpstr>PCM Review: if-else if</vt:lpstr>
      <vt:lpstr>Reminder: Boolean Operators!</vt:lpstr>
      <vt:lpstr>Think Pair Share: Odds and Evens (Think)</vt:lpstr>
      <vt:lpstr>Think Pair Share: Odds and Evens (Pair)</vt:lpstr>
      <vt:lpstr>“Useless” Conditionals</vt:lpstr>
      <vt:lpstr>Think Pair Share: count (think)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Welcome!</dc:title>
  <cp:lastModifiedBy>Hayden Feeney</cp:lastModifiedBy>
  <cp:revision>441</cp:revision>
  <dcterms:modified xsi:type="dcterms:W3CDTF">2026-07-24T17:48:14Z</dcterms:modified>
</cp:coreProperties>
</file>