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470" r:id="rId2"/>
    <p:sldId id="386" r:id="rId3"/>
    <p:sldId id="356" r:id="rId4"/>
    <p:sldId id="466" r:id="rId5"/>
    <p:sldId id="462" r:id="rId6"/>
    <p:sldId id="463" r:id="rId7"/>
    <p:sldId id="471" r:id="rId8"/>
    <p:sldId id="445" r:id="rId9"/>
    <p:sldId id="422" r:id="rId10"/>
    <p:sldId id="440" r:id="rId11"/>
    <p:sldId id="416" r:id="rId12"/>
    <p:sldId id="431" r:id="rId13"/>
    <p:sldId id="444" r:id="rId14"/>
    <p:sldId id="447" r:id="rId15"/>
    <p:sldId id="468" r:id="rId16"/>
    <p:sldId id="453" r:id="rId17"/>
  </p:sldIdLst>
  <p:sldSz cx="12192000" cy="6858000"/>
  <p:notesSz cx="6858000" cy="9144000"/>
  <p:embeddedFontLst>
    <p:embeddedFont>
      <p:font typeface="Consolas" panose="020B0609020204030204" pitchFamily="49" charset="0"/>
      <p:regular r:id="rId20"/>
      <p:bold r:id="rId21"/>
      <p:italic r:id="rId22"/>
      <p:boldItalic r:id="rId23"/>
    </p:embeddedFont>
    <p:embeddedFont>
      <p:font typeface="Montserrat" pitchFamily="2" charset="77"/>
      <p:regular r:id="rId24"/>
      <p:bold r:id="rId25"/>
      <p:italic r:id="rId26"/>
      <p:boldItalic r:id="rId27"/>
    </p:embeddedFont>
    <p:embeddedFont>
      <p:font typeface="Montserrat ExtraBold" panose="00000900000000000000" pitchFamily="2" charset="77"/>
      <p:bold r:id="rId28"/>
      <p:italic r:id="rId29"/>
      <p:boldItalic r:id="rId30"/>
    </p:embeddedFont>
    <p:embeddedFont>
      <p:font typeface="Montserrat SemiBold" panose="00000700000000000000" pitchFamily="2" charset="77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FFD"/>
    <a:srgbClr val="7028C8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62" autoAdjust="0"/>
    <p:restoredTop sz="86449" autoAdjust="0"/>
  </p:normalViewPr>
  <p:slideViewPr>
    <p:cSldViewPr snapToGrid="0">
      <p:cViewPr varScale="1">
        <p:scale>
          <a:sx n="101" d="100"/>
          <a:sy n="101" d="100"/>
        </p:scale>
        <p:origin x="232" y="424"/>
      </p:cViewPr>
      <p:guideLst/>
    </p:cSldViewPr>
  </p:slideViewPr>
  <p:outlineViewPr>
    <p:cViewPr>
      <p:scale>
        <a:sx n="33" d="100"/>
        <a:sy n="33" d="100"/>
      </p:scale>
      <p:origin x="0" y="-498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7/22/26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658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621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58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EEC7617E-10DF-C3F1-AEA5-D991676F3DCF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6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07F28FE1-8DED-C8AA-E753-2708C76059F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74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4A786A68-8E38-1771-49D5-F6F3AA03FF1C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83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B34B41AF-8DF2-D4B5-D5A0-A848EFED0D38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83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6C9D9053-EA96-F3A5-8763-B4CCDBB51BB8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45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A84750E0-F8B6-4289-C4DC-B293DEA50408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08: Methods, Parameters, Returns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5283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0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8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0" y="3084513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4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More Methods, Parameters, and Returns</a:t>
            </a:r>
            <a:endParaRPr sz="4000"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What’s your favorite book?</a:t>
            </a: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404040"/>
              </a:buClr>
              <a:buSzPts val="2200"/>
            </a:pPr>
            <a:r>
              <a:rPr lang="en-US" sz="2400" b="1" dirty="0">
                <a:solidFill>
                  <a:schemeClr val="accent6"/>
                </a:solidFill>
                <a:latin typeface="Calibri"/>
                <a:cs typeface="Calibri"/>
                <a:sym typeface="Calibri"/>
              </a:rPr>
              <a:t>Respond on sli.do!</a:t>
            </a:r>
            <a:endParaRPr lang="en-US" sz="24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96;p1">
            <a:extLst>
              <a:ext uri="{FF2B5EF4-FFF2-40B4-BE49-F238E27FC236}">
                <a16:creationId xmlns:a16="http://schemas.microsoft.com/office/drawing/2014/main" id="{9BA15DDD-865E-494F-8F7B-21621E1531B4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0D59DD3D-F6EE-49A5-88BC-6815EC262206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" name="Google Shape;98;p1">
            <a:extLst>
              <a:ext uri="{FF2B5EF4-FFF2-40B4-BE49-F238E27FC236}">
                <a16:creationId xmlns:a16="http://schemas.microsoft.com/office/drawing/2014/main" id="{BF096769-AFFE-CC0B-17BD-8751ABF9A805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36CFBF-817C-6EEC-7E56-D5E10CE7A5BB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  <p:pic>
        <p:nvPicPr>
          <p:cNvPr id="6" name="Picture 5" descr="join slido at https://app.sli.do/event/6PfruDuoLNp71ckfKS1ZbG">
            <a:extLst>
              <a:ext uri="{FF2B5EF4-FFF2-40B4-BE49-F238E27FC236}">
                <a16:creationId xmlns:a16="http://schemas.microsoft.com/office/drawing/2014/main" id="{B582437E-23A2-3440-532B-FC7E136F2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6" y="5560981"/>
            <a:ext cx="1103714" cy="1103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77AB6-FE57-DB68-3F1C-6BC9A50FB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String Methods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9372843-D8BA-3D38-D157-B092F4325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876317"/>
              </p:ext>
            </p:extLst>
          </p:nvPr>
        </p:nvGraphicFramePr>
        <p:xfrm>
          <a:off x="789071" y="1263240"/>
          <a:ext cx="10468452" cy="537695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040275">
                  <a:extLst>
                    <a:ext uri="{9D8B030D-6E8A-4147-A177-3AD203B41FA5}">
                      <a16:colId xmlns:a16="http://schemas.microsoft.com/office/drawing/2014/main" val="3368264241"/>
                    </a:ext>
                  </a:extLst>
                </a:gridCol>
                <a:gridCol w="6428177">
                  <a:extLst>
                    <a:ext uri="{9D8B030D-6E8A-4147-A177-3AD203B41FA5}">
                      <a16:colId xmlns:a16="http://schemas.microsoft.com/office/drawing/2014/main" val="3821759083"/>
                    </a:ext>
                  </a:extLst>
                </a:gridCol>
              </a:tblGrid>
              <a:tr h="5134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165557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length()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length of the string.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5982990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charAt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)</a:t>
                      </a:r>
                      <a:endParaRPr lang="en-US" sz="1800" i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character at index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the string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5054932"/>
                  </a:ext>
                </a:extLst>
              </a:tr>
              <a:tr h="718842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indexOf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(s)</a:t>
                      </a:r>
                      <a:endParaRPr lang="en-US" sz="1800" i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index of the first occurrence of s in the string; returns -1 if s doesn't appear in the string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4619916"/>
                  </a:ext>
                </a:extLst>
              </a:tr>
              <a:tr h="718842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substring(</a:t>
                      </a: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j) or substring(</a:t>
                      </a: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characters in this string from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(inclusive) to j (exclusive); if j is omitted, goes until the end of the string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250403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contains(s)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whether or not the string contains 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671709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equals(s)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whether or not the string is equal to s (case-sensitive)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461892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equalsIgnoreCase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whether or not the string is equal to s ignoring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1784282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toUpperCase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 uppercase version of the string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2425595"/>
                  </a:ext>
                </a:extLst>
              </a:tr>
              <a:tr h="489402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toLowerCase</a:t>
                      </a:r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 lowercase version of the string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294830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7AB584-796E-7443-A748-73E0E0F0F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69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385D3-32BD-60CA-C34B-D459052D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F585D-539A-1D96-21D8-997A7E3E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chaining methods in expressions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D15D57E-59DE-930E-D0FC-D31572626A60}"/>
              </a:ext>
            </a:extLst>
          </p:cNvPr>
          <p:cNvGraphicFramePr>
            <a:graphicFrameLocks noGrp="1"/>
          </p:cNvGraphicFramePr>
          <p:nvPr/>
        </p:nvGraphicFramePr>
        <p:xfrm>
          <a:off x="3369225" y="1543879"/>
          <a:ext cx="5453550" cy="1000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5355">
                  <a:extLst>
                    <a:ext uri="{9D8B030D-6E8A-4147-A177-3AD203B41FA5}">
                      <a16:colId xmlns:a16="http://schemas.microsoft.com/office/drawing/2014/main" val="3874129439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903776653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3107311372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4208589544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473933153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3043576983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731264172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2397371736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3143654077"/>
                    </a:ext>
                  </a:extLst>
                </a:gridCol>
                <a:gridCol w="545355">
                  <a:extLst>
                    <a:ext uri="{9D8B030D-6E8A-4147-A177-3AD203B41FA5}">
                      <a16:colId xmlns:a16="http://schemas.microsoft.com/office/drawing/2014/main" val="3808435129"/>
                    </a:ext>
                  </a:extLst>
                </a:gridCol>
              </a:tblGrid>
              <a:tr h="544967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rgbClr val="00206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2060"/>
                          </a:solidFill>
                          <a:latin typeface="Consolas" panose="020B0609020204030204" pitchFamily="49" charset="0"/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40276"/>
                  </a:ext>
                </a:extLst>
              </a:tr>
              <a:tr h="421685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990033"/>
                          </a:solidFill>
                          <a:latin typeface="Consolas" panose="020B0609020204030204" pitchFamily="49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510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ECEAC39-9A6B-5AA9-FF78-0658C95FFB9C}"/>
              </a:ext>
            </a:extLst>
          </p:cNvPr>
          <p:cNvSpPr txBox="1"/>
          <p:nvPr/>
        </p:nvSpPr>
        <p:spPr>
          <a:xfrm>
            <a:off x="838195" y="2946310"/>
            <a:ext cx="103497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onsolas" panose="020B0609020204030204" pitchFamily="49" charset="0"/>
                <a:cs typeface="Calibri" panose="020F0502020204030204" pitchFamily="34" charset="0"/>
              </a:rPr>
              <a:t>s.substring</a:t>
            </a: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(7, 8).</a:t>
            </a:r>
            <a:r>
              <a:rPr lang="en-US" sz="2400" dirty="0" err="1">
                <a:latin typeface="Consolas" panose="020B0609020204030204" pitchFamily="49" charset="0"/>
                <a:cs typeface="Calibri" panose="020F0502020204030204" pitchFamily="34" charset="0"/>
              </a:rPr>
              <a:t>toUpperCase</a:t>
            </a: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() + </a:t>
            </a:r>
            <a:r>
              <a:rPr lang="en-US" sz="2400" dirty="0" err="1">
                <a:latin typeface="Consolas" panose="020B0609020204030204" pitchFamily="49" charset="0"/>
                <a:cs typeface="Calibri" panose="020F0502020204030204" pitchFamily="34" charset="0"/>
              </a:rPr>
              <a:t>s.substring</a:t>
            </a: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(8) + "ball"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94382-B51B-A689-8066-87AE6F21F72C}"/>
              </a:ext>
            </a:extLst>
          </p:cNvPr>
          <p:cNvSpPr txBox="1"/>
          <p:nvPr/>
        </p:nvSpPr>
        <p:spPr>
          <a:xfrm>
            <a:off x="838192" y="3732654"/>
            <a:ext cx="103497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              "g".</a:t>
            </a:r>
            <a:r>
              <a:rPr lang="en-US" sz="2400" dirty="0" err="1">
                <a:latin typeface="Consolas" panose="020B0609020204030204" pitchFamily="49" charset="0"/>
                <a:cs typeface="Calibri" panose="020F0502020204030204" pitchFamily="34" charset="0"/>
              </a:rPr>
              <a:t>toUpperCase</a:t>
            </a: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() + </a:t>
            </a:r>
            <a:r>
              <a:rPr lang="en-US" sz="2400" dirty="0" err="1">
                <a:latin typeface="Consolas" panose="020B0609020204030204" pitchFamily="49" charset="0"/>
                <a:cs typeface="Calibri" panose="020F0502020204030204" pitchFamily="34" charset="0"/>
              </a:rPr>
              <a:t>s.substring</a:t>
            </a: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(8) + "ball"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AB1653-26F1-82DC-432D-4E4E79EAA787}"/>
              </a:ext>
            </a:extLst>
          </p:cNvPr>
          <p:cNvSpPr txBox="1"/>
          <p:nvPr/>
        </p:nvSpPr>
        <p:spPr>
          <a:xfrm>
            <a:off x="838192" y="4482937"/>
            <a:ext cx="103497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Consolas" panose="020B0609020204030204" pitchFamily="49" charset="0"/>
                <a:cs typeface="Calibri" panose="020F0502020204030204" pitchFamily="34" charset="0"/>
              </a:rPr>
              <a:t>                            "G" + </a:t>
            </a:r>
            <a:r>
              <a:rPr lang="en-US" sz="2400" err="1">
                <a:latin typeface="Consolas" panose="020B0609020204030204" pitchFamily="49" charset="0"/>
                <a:cs typeface="Calibri" panose="020F0502020204030204" pitchFamily="34" charset="0"/>
              </a:rPr>
              <a:t>s.substring</a:t>
            </a:r>
            <a:r>
              <a:rPr lang="en-US" sz="2400">
                <a:latin typeface="Consolas" panose="020B0609020204030204" pitchFamily="49" charset="0"/>
                <a:cs typeface="Calibri" panose="020F0502020204030204" pitchFamily="34" charset="0"/>
              </a:rPr>
              <a:t>(8) + "ball"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589408-C0B1-AB7A-C654-E99D9651A22B}"/>
              </a:ext>
            </a:extLst>
          </p:cNvPr>
          <p:cNvSpPr txBox="1"/>
          <p:nvPr/>
        </p:nvSpPr>
        <p:spPr>
          <a:xfrm>
            <a:off x="838192" y="5233220"/>
            <a:ext cx="103497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Consolas" panose="020B0609020204030204" pitchFamily="49" charset="0"/>
                <a:cs typeface="Calibri" panose="020F0502020204030204" pitchFamily="34" charset="0"/>
              </a:rPr>
              <a:t>                            "G" +      "um"      + "ball"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86C0F-7503-8560-C8C8-4408A4273C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7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AB05D-FCCB-68EC-2BCE-C75CE2C0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Remember: Method Comments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482E47-87C4-D41F-EA81-DADE1F1B8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en-US" dirty="0"/>
              <a:t>Each method you write (except main) should have a short comment!</a:t>
            </a:r>
          </a:p>
          <a:p>
            <a:pPr marL="114300" indent="0">
              <a:buNone/>
            </a:pPr>
            <a:endParaRPr lang="en-US" dirty="0"/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Behavior: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- Calculates net profit using monthly income and daily spending.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Parameters: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- income: user's income this month (non-negative)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- spending: amount spent each day this month (non-negative)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Returns: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08090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// - int: the net profit or loss. Positive if profit, negative if loss.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7B2DB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0" i="0" dirty="0">
                <a:solidFill>
                  <a:srgbClr val="7B2DB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0" i="0" dirty="0">
                <a:solidFill>
                  <a:srgbClr val="7B2DB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calculateNetExpenses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b="0" i="0" dirty="0">
                <a:solidFill>
                  <a:srgbClr val="7B2DB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income, </a:t>
            </a:r>
            <a:r>
              <a:rPr lang="en-US" b="0" i="0" dirty="0">
                <a:solidFill>
                  <a:srgbClr val="7B2DB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spending) { </a:t>
            </a:r>
          </a:p>
          <a:p>
            <a:pPr marL="463550" indent="0">
              <a:buNone/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0" i="0" dirty="0">
                <a:solidFill>
                  <a:srgbClr val="7B2DBB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income - (spending * DAYS_IN_MONTH); </a:t>
            </a:r>
          </a:p>
          <a:p>
            <a:pPr marL="463550" indent="0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60047-BD04-E782-6F19-12EF485E29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058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21DFD-E19C-9873-E705-5819FD7FA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D03DAA30-53AC-0409-6477-908BE1CFDC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return example (think)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680A57-273B-CB76-6B6B-FBC1782E655E}"/>
              </a:ext>
            </a:extLst>
          </p:cNvPr>
          <p:cNvSpPr txBox="1"/>
          <p:nvPr/>
        </p:nvSpPr>
        <p:spPr>
          <a:xfrm>
            <a:off x="1374577" y="2168723"/>
            <a:ext cx="655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What value is returned from this method?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B109F9-83B1-CC8D-DB03-5A60306AD5C8}"/>
              </a:ext>
            </a:extLst>
          </p:cNvPr>
          <p:cNvSpPr txBox="1"/>
          <p:nvPr/>
        </p:nvSpPr>
        <p:spPr>
          <a:xfrm>
            <a:off x="1374577" y="3429000"/>
            <a:ext cx="61180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returnExample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return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return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4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722FF-994A-D618-55A4-6AF6FEC0646A}"/>
              </a:ext>
            </a:extLst>
          </p:cNvPr>
          <p:cNvSpPr txBox="1"/>
          <p:nvPr/>
        </p:nvSpPr>
        <p:spPr>
          <a:xfrm>
            <a:off x="8499261" y="1933156"/>
            <a:ext cx="21607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3600" b="1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-1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600" b="1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0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600" b="1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4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CA44E6-C136-5090-C1E0-24CCA84090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join slido at https://app.sli.do/event/6PfruDuoLNp71ckfKS1ZbG">
            <a:extLst>
              <a:ext uri="{FF2B5EF4-FFF2-40B4-BE49-F238E27FC236}">
                <a16:creationId xmlns:a16="http://schemas.microsoft.com/office/drawing/2014/main" id="{E2CBFC4F-A6DB-008E-3077-D282C9E7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617" y="188257"/>
            <a:ext cx="792818" cy="7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12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A67F44E-5127-5457-4546-08957D740AC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return example (pair)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535825-E87F-E77F-0ABD-4165FA62BF15}"/>
              </a:ext>
            </a:extLst>
          </p:cNvPr>
          <p:cNvSpPr txBox="1"/>
          <p:nvPr/>
        </p:nvSpPr>
        <p:spPr>
          <a:xfrm>
            <a:off x="1374577" y="2168723"/>
            <a:ext cx="655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What value is returned from this method?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A842C-D659-ADC5-5088-16DD8A0AB07C}"/>
              </a:ext>
            </a:extLst>
          </p:cNvPr>
          <p:cNvSpPr txBox="1"/>
          <p:nvPr/>
        </p:nvSpPr>
        <p:spPr>
          <a:xfrm>
            <a:off x="1374577" y="3429000"/>
            <a:ext cx="61180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returnExample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return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return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4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A92C3-D409-3C9F-65E9-38ED519778C5}"/>
              </a:ext>
            </a:extLst>
          </p:cNvPr>
          <p:cNvSpPr txBox="1"/>
          <p:nvPr/>
        </p:nvSpPr>
        <p:spPr>
          <a:xfrm>
            <a:off x="8499261" y="1933156"/>
            <a:ext cx="21607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3600" b="1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-1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600" b="1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0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600" b="1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4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8F7859-A071-364E-7A93-61D8D3044C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  <p:pic>
        <p:nvPicPr>
          <p:cNvPr id="8" name="Picture 7" descr="join slido at https://app.sli.do/event/6PfruDuoLNp71ckfKS1ZbG">
            <a:extLst>
              <a:ext uri="{FF2B5EF4-FFF2-40B4-BE49-F238E27FC236}">
                <a16:creationId xmlns:a16="http://schemas.microsoft.com/office/drawing/2014/main" id="{97A21050-8044-3766-6AEC-4C82AD128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617" y="188257"/>
            <a:ext cx="792818" cy="7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5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(4/4)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Announcements, Reminders</a:t>
            </a:r>
          </a:p>
          <a:p>
            <a:r>
              <a:rPr lang="en-US" dirty="0"/>
              <a:t>Methods, Parameters Warmup </a:t>
            </a:r>
          </a:p>
          <a:p>
            <a:r>
              <a:rPr lang="en-US" dirty="0"/>
              <a:t>Returns Review</a:t>
            </a:r>
          </a:p>
          <a:p>
            <a:r>
              <a:rPr lang="en-US" b="1" dirty="0">
                <a:solidFill>
                  <a:srgbClr val="7028C8"/>
                </a:solidFill>
              </a:rPr>
              <a:t>Random Characters Example</a:t>
            </a:r>
          </a:p>
        </p:txBody>
      </p:sp>
      <p:sp>
        <p:nvSpPr>
          <p:cNvPr id="5" name="Arrow: Right 4" descr="next: &quot;random characters example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5757331" y="3183524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730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7680-BEA7-29B9-CAD4-72ECF2D97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Problem-Solving Strategies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B219CF7-4A49-1F39-5F3B-6713530AB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Analogy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– Is this similar to another problem you've seen?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Brainstorming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Consider steps to solve problem before jumping into code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Try to do an example "by hand"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outline steps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Solve sub-problems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Is there a smaller part of the problem to solve?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Debugging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Does your solution behave correctly? 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it doing? 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do you expect it to do? 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area of your code controls that part of the output?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Iterative Development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– Can we start by solving a different problem that is easier?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23BBB-7E33-B712-EAD4-A15505C6CE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028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(1/4)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7028C8"/>
                </a:solidFill>
              </a:rPr>
              <a:t>Announcements, Reminders</a:t>
            </a:r>
          </a:p>
          <a:p>
            <a:r>
              <a:rPr lang="en-US" dirty="0"/>
              <a:t>Methods, Parameters Warmup</a:t>
            </a:r>
          </a:p>
          <a:p>
            <a:r>
              <a:rPr lang="en-US" dirty="0"/>
              <a:t>Returns Review</a:t>
            </a:r>
          </a:p>
          <a:p>
            <a:r>
              <a:rPr lang="en-US" dirty="0"/>
              <a:t>Random Characters Example</a:t>
            </a:r>
          </a:p>
        </p:txBody>
      </p:sp>
      <p:sp>
        <p:nvSpPr>
          <p:cNvPr id="5" name="Arrow: Right 4" descr="first: “announcements, reminders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5662135" y="1625692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7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176" y="1371600"/>
            <a:ext cx="11182027" cy="5268596"/>
          </a:xfrm>
        </p:spPr>
        <p:txBody>
          <a:bodyPr>
            <a:normAutofit/>
          </a:bodyPr>
          <a:lstStyle/>
          <a:p>
            <a:r>
              <a:rPr lang="en-US" dirty="0"/>
              <a:t>C2 (Password Protector) releasing later today, due </a:t>
            </a:r>
            <a:r>
              <a:rPr lang="en-US" b="1" dirty="0"/>
              <a:t>Thursday</a:t>
            </a:r>
            <a:r>
              <a:rPr lang="en-US" dirty="0"/>
              <a:t> July 30</a:t>
            </a:r>
            <a:r>
              <a:rPr lang="en-US" baseline="30000" dirty="0"/>
              <a:t>th</a:t>
            </a:r>
            <a:r>
              <a:rPr lang="en-US" dirty="0"/>
              <a:t>  </a:t>
            </a:r>
          </a:p>
          <a:p>
            <a:pPr lvl="1"/>
            <a:r>
              <a:rPr lang="en-US" dirty="0"/>
              <a:t>involves conditionals (Friday’s topic)</a:t>
            </a:r>
          </a:p>
          <a:p>
            <a:pPr lvl="1"/>
            <a:r>
              <a:rPr lang="en-US" dirty="0"/>
              <a:t>assignment release/due date schedule shifts from now on!</a:t>
            </a:r>
          </a:p>
          <a:p>
            <a:r>
              <a:rPr lang="en-US" dirty="0"/>
              <a:t>R1 due tomorrow; R2 opens tomorrow, due Thursday, July 30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Quiz 1: Thursday, July 30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Quiz 0 grades expected </a:t>
            </a:r>
            <a:r>
              <a:rPr lang="en-US" i="1" dirty="0"/>
              <a:t>before</a:t>
            </a:r>
            <a:r>
              <a:rPr lang="en-US" dirty="0"/>
              <a:t> Quiz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(2/4)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Announcements, Reminders</a:t>
            </a:r>
          </a:p>
          <a:p>
            <a:r>
              <a:rPr lang="en-US" b="1" dirty="0">
                <a:solidFill>
                  <a:srgbClr val="7028C8"/>
                </a:solidFill>
              </a:rPr>
              <a:t>Methods, Parameters Warmup </a:t>
            </a:r>
          </a:p>
          <a:p>
            <a:r>
              <a:rPr lang="en-US" dirty="0"/>
              <a:t>Returns Review</a:t>
            </a:r>
          </a:p>
          <a:p>
            <a:r>
              <a:rPr lang="en-US" dirty="0"/>
              <a:t>Random Characters Example</a:t>
            </a:r>
          </a:p>
        </p:txBody>
      </p:sp>
      <p:sp>
        <p:nvSpPr>
          <p:cNvPr id="5" name="Arrow: Right 4" descr="next: &quot;methods, parameters warmup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6096000" y="2144222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0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15B74-CD1D-3285-969C-A1CA62F3B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75D3FF4-E669-0043-7357-8F14680E96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mystery example (think)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733032-A67D-4156-1F33-46FC8191399C}"/>
              </a:ext>
            </a:extLst>
          </p:cNvPr>
          <p:cNvSpPr txBox="1"/>
          <p:nvPr/>
        </p:nvSpPr>
        <p:spPr>
          <a:xfrm>
            <a:off x="980439" y="1544407"/>
            <a:ext cx="7717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What is the output of this program?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D77D2-502C-FD20-75C5-079A5AB8E5EF}"/>
              </a:ext>
            </a:extLst>
          </p:cNvPr>
          <p:cNvSpPr txBox="1"/>
          <p:nvPr/>
        </p:nvSpPr>
        <p:spPr>
          <a:xfrm>
            <a:off x="948432" y="2220382"/>
            <a:ext cx="64820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1800" dirty="0" err="1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x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y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z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b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(z, y, x);</a:t>
            </a:r>
          </a:p>
          <a:p>
            <a:b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(y, x, z);</a:t>
            </a:r>
          </a:p>
          <a:p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b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x,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z,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y) {</a:t>
            </a:r>
          </a:p>
          <a:p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z += x;</a:t>
            </a:r>
          </a:p>
          <a:p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dirty="0" err="1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1800" dirty="0" err="1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(z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32F6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 and "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(y </a:t>
            </a:r>
            <a:r>
              <a:rPr lang="en-US" sz="18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x));</a:t>
            </a:r>
          </a:p>
          <a:p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F2CE2E-F714-D6E4-24CD-A8E74322468A}"/>
              </a:ext>
            </a:extLst>
          </p:cNvPr>
          <p:cNvSpPr txBox="1"/>
          <p:nvPr/>
        </p:nvSpPr>
        <p:spPr>
          <a:xfrm>
            <a:off x="7531692" y="1409936"/>
            <a:ext cx="44969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 and -4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7 and 3</a:t>
            </a:r>
          </a:p>
          <a:p>
            <a:endParaRPr lang="en-US" sz="2800" b="1" dirty="0">
              <a:solidFill>
                <a:srgbClr val="00808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B.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 and 3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7 and 3</a:t>
            </a:r>
          </a:p>
          <a:p>
            <a:endParaRPr lang="en-US" sz="2800" b="1" dirty="0">
              <a:solidFill>
                <a:srgbClr val="00808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 and 3 </a:t>
            </a:r>
          </a:p>
          <a:p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3 and 3</a:t>
            </a:r>
          </a:p>
          <a:p>
            <a:endParaRPr lang="en-US" sz="2800" b="1" dirty="0">
              <a:solidFill>
                <a:srgbClr val="00808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 and -4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3 and 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3D7F5-39F2-97FB-7605-09D0EC1F39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join slido at https://app.sli.do/event/6PfruDuoLNp71ckfKS1ZbG">
            <a:extLst>
              <a:ext uri="{FF2B5EF4-FFF2-40B4-BE49-F238E27FC236}">
                <a16:creationId xmlns:a16="http://schemas.microsoft.com/office/drawing/2014/main" id="{BD7A7C82-2393-DFFC-9D4A-3589E2C65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617" y="188257"/>
            <a:ext cx="792818" cy="7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87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4A47-38D1-50AA-C986-13CD657D4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7FCEB80-2642-F0E8-9634-4C11D6BEA1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mystery example (pair)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B403D7-BEE3-F2F2-7DD2-E523D8096603}"/>
              </a:ext>
            </a:extLst>
          </p:cNvPr>
          <p:cNvSpPr txBox="1"/>
          <p:nvPr/>
        </p:nvSpPr>
        <p:spPr>
          <a:xfrm>
            <a:off x="980439" y="1544407"/>
            <a:ext cx="7717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What is the output of this program?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CC938B-2930-4909-CC0D-AC0F7F9A9BE6}"/>
              </a:ext>
            </a:extLst>
          </p:cNvPr>
          <p:cNvSpPr txBox="1"/>
          <p:nvPr/>
        </p:nvSpPr>
        <p:spPr>
          <a:xfrm>
            <a:off x="948432" y="2220382"/>
            <a:ext cx="64820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x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y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z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b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(z, y, x);</a:t>
            </a:r>
          </a:p>
          <a:p>
            <a:b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(y, x, z);</a:t>
            </a:r>
          </a:p>
          <a:p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b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x,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z,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y) {</a:t>
            </a:r>
          </a:p>
          <a:p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z += x;</a:t>
            </a:r>
          </a:p>
          <a:p>
            <a:r>
              <a:rPr lang="en-US" sz="18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18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(z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 and "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(y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x));</a:t>
            </a:r>
          </a:p>
          <a:p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EF1699-ACC3-B31F-E1EE-D9C108B16BD4}"/>
              </a:ext>
            </a:extLst>
          </p:cNvPr>
          <p:cNvSpPr txBox="1"/>
          <p:nvPr/>
        </p:nvSpPr>
        <p:spPr>
          <a:xfrm>
            <a:off x="7531692" y="1409936"/>
            <a:ext cx="44969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 and -4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7 and 3</a:t>
            </a:r>
          </a:p>
          <a:p>
            <a:endParaRPr lang="en-US" sz="2800" b="1" dirty="0">
              <a:solidFill>
                <a:srgbClr val="00808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B.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 and 3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7 and 3</a:t>
            </a:r>
          </a:p>
          <a:p>
            <a:endParaRPr lang="en-US" sz="2800" b="1" dirty="0">
              <a:solidFill>
                <a:srgbClr val="00808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 and 3 </a:t>
            </a:r>
          </a:p>
          <a:p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3 and 3</a:t>
            </a:r>
          </a:p>
          <a:p>
            <a:endParaRPr lang="en-US" sz="2800" b="1" dirty="0">
              <a:solidFill>
                <a:srgbClr val="00808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 and -4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3 and 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CBEA5D-0FC7-C15B-5816-36CAAEA545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pic>
        <p:nvPicPr>
          <p:cNvPr id="4" name="Picture 3" descr="join slido at https://app.sli.do/event/6PfruDuoLNp71ckfKS1ZbG">
            <a:extLst>
              <a:ext uri="{FF2B5EF4-FFF2-40B4-BE49-F238E27FC236}">
                <a16:creationId xmlns:a16="http://schemas.microsoft.com/office/drawing/2014/main" id="{320A3A94-E89B-B628-EAB7-0833DB89B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617" y="188257"/>
            <a:ext cx="792818" cy="7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20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D4AB-3253-4651-BAB2-8D3C413F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Agenda (3/4)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3F9555-B9D5-4EDE-8EF2-3335E260A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Announcements, Reminders</a:t>
            </a:r>
          </a:p>
          <a:p>
            <a:r>
              <a:rPr lang="en-US" dirty="0">
                <a:solidFill>
                  <a:schemeClr val="tx1"/>
                </a:solidFill>
              </a:rPr>
              <a:t>Methods, Parameters, Warmup </a:t>
            </a:r>
          </a:p>
          <a:p>
            <a:r>
              <a:rPr lang="en-US" b="1" dirty="0">
                <a:solidFill>
                  <a:srgbClr val="7028C8"/>
                </a:solidFill>
              </a:rPr>
              <a:t>Returns Review</a:t>
            </a:r>
          </a:p>
          <a:p>
            <a:r>
              <a:rPr lang="en-US" dirty="0"/>
              <a:t>Random Characters Example</a:t>
            </a:r>
          </a:p>
        </p:txBody>
      </p:sp>
      <p:sp>
        <p:nvSpPr>
          <p:cNvPr id="5" name="Arrow: Right 4" descr="next: &quot;returns review&quot;">
            <a:extLst>
              <a:ext uri="{FF2B5EF4-FFF2-40B4-BE49-F238E27FC236}">
                <a16:creationId xmlns:a16="http://schemas.microsoft.com/office/drawing/2014/main" id="{1B936838-38AF-444F-B4B1-AB7499E18E33}"/>
              </a:ext>
            </a:extLst>
          </p:cNvPr>
          <p:cNvSpPr/>
          <p:nvPr/>
        </p:nvSpPr>
        <p:spPr>
          <a:xfrm rot="10800000">
            <a:off x="3899729" y="2628317"/>
            <a:ext cx="576870" cy="245476"/>
          </a:xfrm>
          <a:prstGeom prst="rightArrow">
            <a:avLst/>
          </a:prstGeom>
          <a:solidFill>
            <a:srgbClr val="7028C8"/>
          </a:solidFill>
          <a:ln>
            <a:solidFill>
              <a:srgbClr val="7028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CE2E6-5043-4AF0-8171-A4B436DD59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7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7F324-FE09-4948-1F46-4E952F8F4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PCM: </a:t>
            </a:r>
            <a:r>
              <a:rPr lang="en-US" dirty="0"/>
              <a:t>Returns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7D1A4-A8AC-A3A6-3261-471CBFC3883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2A4E8DA-52A1-8641-3700-7D1B032C2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3365" y="1227534"/>
            <a:ext cx="10515599" cy="5240409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143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Returns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allow us to send values </a:t>
            </a:r>
            <a:r>
              <a:rPr lang="en-US" sz="3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 of a method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1430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public static </a:t>
            </a:r>
            <a:r>
              <a:rPr lang="en-US" sz="2800" dirty="0">
                <a:solidFill>
                  <a:schemeClr val="tx1"/>
                </a:solidFill>
                <a:highlight>
                  <a:srgbClr val="CCECFF"/>
                </a:highlight>
                <a:latin typeface="Consolas" panose="020B0609020204030204" pitchFamily="49" charset="0"/>
                <a:cs typeface="Calibri" panose="020F0502020204030204" pitchFamily="34" charset="0"/>
              </a:rPr>
              <a:t>&lt;type&gt;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myMethod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(int num) {</a:t>
            </a:r>
          </a:p>
          <a:p>
            <a:pPr marL="5715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   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System.out.print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(num + " is the best!");</a:t>
            </a:r>
          </a:p>
          <a:p>
            <a:pPr marL="5715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   ...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   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return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highlight>
                  <a:srgbClr val="CCECFF"/>
                </a:highlight>
                <a:latin typeface="Consolas" panose="020B0609020204030204" pitchFamily="49" charset="0"/>
                <a:cs typeface="Calibri" panose="020F0502020204030204" pitchFamily="34" charset="0"/>
              </a:rPr>
              <a:t>&lt;value of correct type&gt;</a:t>
            </a:r>
          </a:p>
          <a:p>
            <a:pPr marL="5715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}</a:t>
            </a:r>
          </a:p>
          <a:p>
            <a:pPr marL="5715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800" dirty="0">
              <a:solidFill>
                <a:schemeClr val="tx1"/>
              </a:solidFill>
              <a:latin typeface="Consolas" panose="020B0609020204030204" pitchFamily="49" charset="0"/>
              <a:cs typeface="Calibri" panose="020F0502020204030204" pitchFamily="34" charset="0"/>
            </a:endParaRPr>
          </a:p>
          <a:p>
            <a:pPr marL="1143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Calling a method that returns a value…</a:t>
            </a:r>
          </a:p>
          <a:p>
            <a:pPr marL="571500" lvl="1" indent="0">
              <a:buNone/>
            </a:pPr>
            <a:r>
              <a:rPr lang="en-US" sz="2800" dirty="0">
                <a:solidFill>
                  <a:schemeClr val="tx1"/>
                </a:solidFill>
                <a:highlight>
                  <a:srgbClr val="FFFFCC"/>
                </a:highlight>
                <a:latin typeface="Consolas" panose="020B0609020204030204" pitchFamily="49" charset="0"/>
                <a:cs typeface="Calibri" panose="020F0502020204030204" pitchFamily="34" charset="0"/>
              </a:rPr>
              <a:t>&lt;type&gt;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 result = </a:t>
            </a:r>
            <a:r>
              <a:rPr lang="en-US" sz="2800" dirty="0" err="1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myMethod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(42);</a:t>
            </a:r>
          </a:p>
        </p:txBody>
      </p:sp>
      <p:grpSp>
        <p:nvGrpSpPr>
          <p:cNvPr id="12" name="Group 11" descr="A yellow border with text &quot;1. evaluate the expression; 2. return this value to where the method was called; 3. exit the method&quot;">
            <a:extLst>
              <a:ext uri="{FF2B5EF4-FFF2-40B4-BE49-F238E27FC236}">
                <a16:creationId xmlns:a16="http://schemas.microsoft.com/office/drawing/2014/main" id="{EC7F3474-CF46-303B-BD7C-72078A8705CA}"/>
              </a:ext>
            </a:extLst>
          </p:cNvPr>
          <p:cNvGrpSpPr/>
          <p:nvPr/>
        </p:nvGrpSpPr>
        <p:grpSpPr>
          <a:xfrm>
            <a:off x="8850380" y="4372304"/>
            <a:ext cx="2817346" cy="2011351"/>
            <a:chOff x="8850380" y="4372304"/>
            <a:chExt cx="2817346" cy="2011351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24C9787B-99EC-7C96-FCB0-BC2B39ECE247}"/>
                </a:ext>
              </a:extLst>
            </p:cNvPr>
            <p:cNvSpPr/>
            <p:nvPr/>
          </p:nvSpPr>
          <p:spPr>
            <a:xfrm>
              <a:off x="8850380" y="4372304"/>
              <a:ext cx="2817346" cy="2011351"/>
            </a:xfrm>
            <a:prstGeom prst="roundRect">
              <a:avLst>
                <a:gd name="adj" fmla="val 6927"/>
              </a:avLst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0D2DBB-2710-7A31-9C73-A958F79E4F9A}"/>
                </a:ext>
              </a:extLst>
            </p:cNvPr>
            <p:cNvSpPr txBox="1"/>
            <p:nvPr/>
          </p:nvSpPr>
          <p:spPr>
            <a:xfrm>
              <a:off x="8914731" y="4498667"/>
              <a:ext cx="268864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Evaluate</a:t>
              </a: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 the expression</a:t>
              </a:r>
            </a:p>
            <a:p>
              <a:pPr marL="342900" indent="-342900">
                <a:buAutoNum type="arabicPeriod"/>
              </a:pP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Return</a:t>
              </a: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 this value to where the method was called</a:t>
              </a:r>
            </a:p>
            <a:p>
              <a:pPr marL="342900" indent="-342900">
                <a:buAutoNum type="arabicPeriod"/>
              </a:pP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Exit</a:t>
              </a: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 the method</a:t>
              </a:r>
            </a:p>
          </p:txBody>
        </p:sp>
      </p:grpSp>
      <p:grpSp>
        <p:nvGrpSpPr>
          <p:cNvPr id="13" name="Group 12" descr="A yellow arrow pointing to the return statement of myMethod">
            <a:extLst>
              <a:ext uri="{FF2B5EF4-FFF2-40B4-BE49-F238E27FC236}">
                <a16:creationId xmlns:a16="http://schemas.microsoft.com/office/drawing/2014/main" id="{731F8897-1C73-D83E-DD5D-5E40756D63F5}"/>
              </a:ext>
            </a:extLst>
          </p:cNvPr>
          <p:cNvGrpSpPr/>
          <p:nvPr/>
        </p:nvGrpSpPr>
        <p:grpSpPr>
          <a:xfrm>
            <a:off x="8095287" y="3881488"/>
            <a:ext cx="3421684" cy="369332"/>
            <a:chOff x="8095287" y="3881488"/>
            <a:chExt cx="3421684" cy="369332"/>
          </a:xfrm>
        </p:grpSpPr>
        <p:sp>
          <p:nvSpPr>
            <p:cNvPr id="10" name="Left Arrow 9">
              <a:extLst>
                <a:ext uri="{FF2B5EF4-FFF2-40B4-BE49-F238E27FC236}">
                  <a16:creationId xmlns:a16="http://schemas.microsoft.com/office/drawing/2014/main" id="{D7DF69EE-C9E5-F800-2961-ED267DF4B6C7}"/>
                </a:ext>
              </a:extLst>
            </p:cNvPr>
            <p:cNvSpPr/>
            <p:nvPr/>
          </p:nvSpPr>
          <p:spPr>
            <a:xfrm>
              <a:off x="8095287" y="4014951"/>
              <a:ext cx="672662" cy="168166"/>
            </a:xfrm>
            <a:prstGeom prst="lef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C0D01D-8453-4814-0867-72341597B483}"/>
                </a:ext>
              </a:extLst>
            </p:cNvPr>
            <p:cNvSpPr txBox="1"/>
            <p:nvPr/>
          </p:nvSpPr>
          <p:spPr>
            <a:xfrm>
              <a:off x="9001133" y="3881488"/>
              <a:ext cx="2515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return</a:t>
              </a:r>
              <a:r>
                <a:rPr lang="en-US" sz="1800" dirty="0"/>
                <a:t> </a:t>
              </a:r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does 3 things: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233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75352-A1E8-451C-C332-72E666088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C7DE-C884-29DF-E712-BD61A5DED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Math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FF15992-299F-D031-7974-545D8E2DF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209902"/>
              </p:ext>
            </p:extLst>
          </p:nvPr>
        </p:nvGraphicFramePr>
        <p:xfrm>
          <a:off x="1107326" y="1514008"/>
          <a:ext cx="9977348" cy="464892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244142">
                  <a:extLst>
                    <a:ext uri="{9D8B030D-6E8A-4147-A177-3AD203B41FA5}">
                      <a16:colId xmlns:a16="http://schemas.microsoft.com/office/drawing/2014/main" val="1114121371"/>
                    </a:ext>
                  </a:extLst>
                </a:gridCol>
                <a:gridCol w="6733206">
                  <a:extLst>
                    <a:ext uri="{9D8B030D-6E8A-4147-A177-3AD203B41FA5}">
                      <a16:colId xmlns:a16="http://schemas.microsoft.com/office/drawing/2014/main" val="382854233"/>
                    </a:ext>
                  </a:extLst>
                </a:gridCol>
              </a:tblGrid>
              <a:tr h="59527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03890"/>
                  </a:ext>
                </a:extLst>
              </a:tr>
              <a:tr h="455212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Math.abs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absolute value of 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1775112"/>
                  </a:ext>
                </a:extLst>
              </a:tr>
              <a:tr h="517004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Math.ceil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value rounded up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4106784"/>
                  </a:ext>
                </a:extLst>
              </a:tr>
              <a:tr h="455212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Math.floor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value rounded down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894476"/>
                  </a:ext>
                </a:extLst>
              </a:tr>
              <a:tr h="455212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Math.max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(value1, value2)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larger of the two values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6247286"/>
                  </a:ext>
                </a:extLst>
              </a:tr>
              <a:tr h="455212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Math.min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(value1, value2)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smaller of the two values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1204326"/>
                  </a:ext>
                </a:extLst>
              </a:tr>
              <a:tr h="805375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Math.round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value rounded to the nearest whole number*</a:t>
                      </a:r>
                    </a:p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note: need to cast result to int (it’s complicated!)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8906384"/>
                  </a:ext>
                </a:extLst>
              </a:tr>
              <a:tr h="455212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Math.sqrt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(value)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square root of value</a:t>
                      </a:r>
                      <a:endParaRPr lang="en-US" sz="20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3346846"/>
                  </a:ext>
                </a:extLst>
              </a:tr>
              <a:tr h="455212">
                <a:tc>
                  <a:txBody>
                    <a:bodyPr/>
                    <a:lstStyle/>
                    <a:p>
                      <a:r>
                        <a:rPr lang="en-US" sz="1800" b="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Math.pow</a:t>
                      </a: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(base, exp)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highlight>
                            <a:srgbClr val="CFFFFD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base raised to the exp power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389812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EC946-C89B-8343-921E-5F0789F666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115692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6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25119</TotalTime>
  <Words>1261</Words>
  <Application>Microsoft Macintosh PowerPoint</Application>
  <PresentationFormat>Widescreen</PresentationFormat>
  <Paragraphs>234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Montserrat SemiBold</vt:lpstr>
      <vt:lpstr>Montserrat ExtraBold</vt:lpstr>
      <vt:lpstr>Arial</vt:lpstr>
      <vt:lpstr>Calibri</vt:lpstr>
      <vt:lpstr>Consolas</vt:lpstr>
      <vt:lpstr>Montserrat</vt:lpstr>
      <vt:lpstr>2_CSE 12X (adopted from CSE 373)</vt:lpstr>
      <vt:lpstr>More Methods, Parameters, and Returns</vt:lpstr>
      <vt:lpstr>Agenda (1/4)</vt:lpstr>
      <vt:lpstr>Announcements, Reminders</vt:lpstr>
      <vt:lpstr>Agenda (2/4)</vt:lpstr>
      <vt:lpstr>Think Pair Share: mystery example (think)</vt:lpstr>
      <vt:lpstr>Think Pair Share: mystery example (pair)</vt:lpstr>
      <vt:lpstr>Agenda (3/4)</vt:lpstr>
      <vt:lpstr>PCM: Returns</vt:lpstr>
      <vt:lpstr>Recall: Math</vt:lpstr>
      <vt:lpstr>Recall: String Methods</vt:lpstr>
      <vt:lpstr>Recall: chaining methods in expressions</vt:lpstr>
      <vt:lpstr>Remember: Method Comments</vt:lpstr>
      <vt:lpstr>Think Pair Share: return example (think)</vt:lpstr>
      <vt:lpstr>Think Pair Share: return example (pair)</vt:lpstr>
      <vt:lpstr>Agenda (4/4)</vt:lpstr>
      <vt:lpstr>Common Problem-Solving Strategies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431</cp:revision>
  <dcterms:modified xsi:type="dcterms:W3CDTF">2026-07-22T16:13:14Z</dcterms:modified>
</cp:coreProperties>
</file>