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4" r:id="rId1"/>
  </p:sldMasterIdLst>
  <p:notesMasterIdLst>
    <p:notesMasterId r:id="rId16"/>
  </p:notesMasterIdLst>
  <p:handoutMasterIdLst>
    <p:handoutMasterId r:id="rId17"/>
  </p:handoutMasterIdLst>
  <p:sldIdLst>
    <p:sldId id="441" r:id="rId2"/>
    <p:sldId id="386" r:id="rId3"/>
    <p:sldId id="356" r:id="rId4"/>
    <p:sldId id="425" r:id="rId5"/>
    <p:sldId id="424" r:id="rId6"/>
    <p:sldId id="442" r:id="rId7"/>
    <p:sldId id="444" r:id="rId8"/>
    <p:sldId id="445" r:id="rId9"/>
    <p:sldId id="449" r:id="rId10"/>
    <p:sldId id="450" r:id="rId11"/>
    <p:sldId id="434" r:id="rId12"/>
    <p:sldId id="446" r:id="rId13"/>
    <p:sldId id="447" r:id="rId14"/>
    <p:sldId id="448" r:id="rId15"/>
  </p:sldIdLst>
  <p:sldSz cx="12192000" cy="6858000"/>
  <p:notesSz cx="6858000" cy="9144000"/>
  <p:embeddedFontLst>
    <p:embeddedFont>
      <p:font typeface="Consolas" panose="020B0609020204030204" pitchFamily="49" charset="0"/>
      <p:regular r:id="rId18"/>
      <p:bold r:id="rId19"/>
      <p:italic r:id="rId20"/>
      <p:boldItalic r:id="rId21"/>
    </p:embeddedFont>
    <p:embeddedFont>
      <p:font typeface="Montserrat" pitchFamily="2" charset="77"/>
      <p:regular r:id="rId22"/>
      <p:bold r:id="rId23"/>
      <p:italic r:id="rId24"/>
      <p:boldItalic r:id="rId25"/>
    </p:embeddedFont>
    <p:embeddedFont>
      <p:font typeface="Montserrat ExtraBold" panose="00000900000000000000" pitchFamily="2" charset="77"/>
      <p:bold r:id="rId26"/>
      <p:italic r:id="rId27"/>
      <p:boldItalic r:id="rId28"/>
    </p:embeddedFont>
    <p:embeddedFont>
      <p:font typeface="Montserrat SemiBold" panose="00000700000000000000" pitchFamily="2" charset="77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7" roundtripDataSignature="AMtx7mi8dWrwCSJhu53tQRppDdHoobhiM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6B06"/>
    <a:srgbClr val="7028C8"/>
    <a:srgbClr val="F7D57E"/>
    <a:srgbClr val="CFFF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7"/>
    <p:restoredTop sz="95060"/>
  </p:normalViewPr>
  <p:slideViewPr>
    <p:cSldViewPr snapToGrid="0">
      <p:cViewPr>
        <p:scale>
          <a:sx n="96" d="100"/>
          <a:sy n="96" d="100"/>
        </p:scale>
        <p:origin x="1184" y="776"/>
      </p:cViewPr>
      <p:guideLst/>
    </p:cSldViewPr>
  </p:slideViewPr>
  <p:outlineViewPr>
    <p:cViewPr>
      <p:scale>
        <a:sx n="33" d="100"/>
        <a:sy n="33" d="100"/>
      </p:scale>
      <p:origin x="0" y="-717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5" d="100"/>
          <a:sy n="75" d="100"/>
        </p:scale>
        <p:origin x="2649" y="2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5" Type="http://schemas.openxmlformats.org/officeDocument/2006/relationships/font" Target="fonts/font8.fntdata"/><Relationship Id="rId59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57" Type="http://customschemas.google.com/relationships/presentationmetadata" Target="metadata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F65BF56-4A4D-4DEA-BF4B-8ED38A61B52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DE3BD0-CCFC-4760-AAF3-CF9B94D18CA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50203-2B6C-4376-BFEA-B4E212133564}" type="datetimeFigureOut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t>7/14/26</a:t>
            </a:fld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C70846-9548-41CC-857D-BF91CA71D9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66BCD5-B21F-45B8-9F34-078703248D6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182362-2E36-4DA0-BABD-FE59F686457C}" type="slidenum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t>‹#›</a:t>
            </a:fld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6141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preserve="1" userDrawn="1">
  <p:cSld name="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9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" name="Google Shape;16;p29" descr="University of Washingt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9"/>
          <p:cNvSpPr txBox="1"/>
          <p:nvPr/>
        </p:nvSpPr>
        <p:spPr>
          <a:xfrm>
            <a:off x="10615294" y="-1"/>
            <a:ext cx="1530987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Google Shape;18;p29"/>
          <p:cNvSpPr txBox="1"/>
          <p:nvPr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06: Cumulative Sum, Constants, Scope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Google Shape;20;p29"/>
          <p:cNvSpPr txBox="1"/>
          <p:nvPr/>
        </p:nvSpPr>
        <p:spPr>
          <a:xfrm>
            <a:off x="338697" y="1894816"/>
            <a:ext cx="3062976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3600"/>
              <a:buFont typeface="Montserrat ExtraBold"/>
              <a:buNone/>
            </a:pPr>
            <a:r>
              <a:rPr lang="en-US" sz="3600" b="1" i="0" u="none" strike="noStrike" cap="none" dirty="0">
                <a:solidFill>
                  <a:srgbClr val="F0F0F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CSE 121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22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0127" y="1370208"/>
            <a:ext cx="878586" cy="420132"/>
          </a:xfrm>
          <a:prstGeom prst="roundRect">
            <a:avLst>
              <a:gd name="adj" fmla="val 16667"/>
            </a:avLst>
          </a:prstGeom>
          <a:solidFill>
            <a:srgbClr val="FA823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1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34951" y="951503"/>
            <a:ext cx="5250244" cy="5153776"/>
          </a:xfrm>
          <a:prstGeom prst="roundRect">
            <a:avLst>
              <a:gd name="adj" fmla="val 1114"/>
            </a:avLst>
          </a:prstGeom>
          <a:solidFill>
            <a:srgbClr val="FAFAFA"/>
          </a:solidFill>
          <a:ln w="12700" cap="flat" cmpd="sng">
            <a:solidFill>
              <a:srgbClr val="221A44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5" name="Google Shape;25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7025920" y="4053518"/>
            <a:ext cx="4468306" cy="1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26" name="Google Shape;26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6443" y="5439308"/>
            <a:ext cx="3730182" cy="1340914"/>
          </a:xfrm>
          <a:prstGeom prst="roundRect">
            <a:avLst>
              <a:gd name="adj" fmla="val 9433"/>
            </a:avLst>
          </a:prstGeom>
          <a:solidFill>
            <a:srgbClr val="FAFAFA"/>
          </a:solidFill>
          <a:ln w="12700" cap="flat" cmpd="sng">
            <a:solidFill>
              <a:srgbClr val="221A44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29"/>
          <p:cNvSpPr txBox="1"/>
          <p:nvPr/>
        </p:nvSpPr>
        <p:spPr>
          <a:xfrm>
            <a:off x="306805" y="5577374"/>
            <a:ext cx="2154864" cy="1138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SemiBold"/>
              <a:buNone/>
              <a:tabLst/>
              <a:defRPr/>
            </a:pPr>
            <a:r>
              <a:rPr lang="en-US" sz="1200" b="1" i="0" u="none" strike="noStrike" cap="none" dirty="0">
                <a:solidFill>
                  <a:schemeClr val="tx1"/>
                </a:solidFill>
                <a:latin typeface="Montserrat" pitchFamily="2" charset="77"/>
                <a:ea typeface="Montserrat"/>
                <a:cs typeface="Montserrat"/>
                <a:sym typeface="Montserrat"/>
              </a:rPr>
              <a:t>Questions during Class?</a:t>
            </a:r>
            <a:endParaRPr lang="en-US" sz="1200" b="0" i="0" dirty="0">
              <a:solidFill>
                <a:schemeClr val="tx1"/>
              </a:solidFill>
              <a:latin typeface="Montserrat" pitchFamily="2" charset="77"/>
              <a:cs typeface="Calibri" panose="020F050202020403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SemiBold"/>
              <a:buNone/>
            </a:pPr>
            <a:endParaRPr lang="en-US" sz="1200" b="1" i="0" u="none" strike="noStrike" cap="none" dirty="0">
              <a:solidFill>
                <a:schemeClr val="tx1"/>
              </a:solidFill>
              <a:latin typeface="Montserrat" pitchFamily="2" charset="77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SemiBold"/>
              <a:buNone/>
            </a:pPr>
            <a:r>
              <a:rPr lang="en-US" sz="1200" b="1" i="0" u="none" strike="noStrike" cap="none" dirty="0">
                <a:solidFill>
                  <a:schemeClr val="tx1"/>
                </a:solidFill>
                <a:latin typeface="Montserrat" pitchFamily="2" charset="77"/>
                <a:ea typeface="Montserrat SemiBold"/>
                <a:cs typeface="Montserrat SemiBold"/>
                <a:sym typeface="Montserrat SemiBold"/>
              </a:rPr>
              <a:t>Raise hand or send here</a:t>
            </a:r>
            <a:endParaRPr b="0" i="0" dirty="0">
              <a:solidFill>
                <a:schemeClr val="tx1"/>
              </a:solidFill>
              <a:latin typeface="Montserrat" pitchFamily="2" charset="77"/>
              <a:cs typeface="Calibri" panose="020F050202020403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SemiBold"/>
              <a:buNone/>
            </a:pPr>
            <a:endParaRPr sz="1200" b="1" i="0" u="none" strike="noStrike" cap="none" dirty="0">
              <a:solidFill>
                <a:schemeClr val="tx1"/>
              </a:solidFill>
              <a:latin typeface="Montserrat" pitchFamily="2" charset="77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Montserrat SemiBold"/>
              <a:buNone/>
            </a:pPr>
            <a:r>
              <a:rPr lang="en-US" sz="2000" b="1" i="0" u="none" strike="noStrike" cap="none" dirty="0" err="1">
                <a:solidFill>
                  <a:schemeClr val="tx1"/>
                </a:solidFill>
                <a:latin typeface="Montserrat" pitchFamily="2" charset="77"/>
                <a:ea typeface="Montserrat SemiBold"/>
                <a:cs typeface="Montserrat SemiBold"/>
                <a:sym typeface="Montserrat SemiBold"/>
              </a:rPr>
              <a:t>sli.do</a:t>
            </a:r>
            <a:r>
              <a:rPr lang="en-US" sz="2000" b="1" i="0" u="none" strike="noStrike" cap="none" dirty="0">
                <a:solidFill>
                  <a:schemeClr val="tx1"/>
                </a:solidFill>
                <a:latin typeface="Montserrat" pitchFamily="2" charset="77"/>
                <a:ea typeface="Montserrat SemiBold"/>
                <a:cs typeface="Montserrat SemiBold"/>
                <a:sym typeface="Montserrat SemiBold"/>
              </a:rPr>
              <a:t>    #cse121 </a:t>
            </a:r>
            <a:endParaRPr b="1" i="0" dirty="0">
              <a:solidFill>
                <a:schemeClr val="tx1"/>
              </a:solidFill>
              <a:latin typeface="Montserrat" pitchFamily="2" charset="77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588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" preserve="1">
  <p:cSld name="Title and Conte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0"/>
          <p:cNvSpPr/>
          <p:nvPr userDrawn="1"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30"/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38" name="Google Shape;38;p30"/>
          <p:cNvSpPr txBox="1">
            <a:spLocks noGrp="1"/>
          </p:cNvSpPr>
          <p:nvPr>
            <p:ph type="body" idx="1"/>
          </p:nvPr>
        </p:nvSpPr>
        <p:spPr>
          <a:xfrm>
            <a:off x="838200" y="1371600"/>
            <a:ext cx="10515600" cy="4805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39" name="Google Shape;39;p30"/>
          <p:cNvSpPr txBox="1">
            <a:spLocks noGrp="1"/>
          </p:cNvSpPr>
          <p:nvPr>
            <p:ph type="sldNum" idx="12"/>
          </p:nvPr>
        </p:nvSpPr>
        <p:spPr>
          <a:xfrm>
            <a:off x="11793850" y="6383655"/>
            <a:ext cx="245751" cy="25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pic>
        <p:nvPicPr>
          <p:cNvPr id="2" name="Google Shape;7;p28" descr="University of Washington">
            <a:extLst>
              <a:ext uri="{FF2B5EF4-FFF2-40B4-BE49-F238E27FC236}">
                <a16:creationId xmlns:a16="http://schemas.microsoft.com/office/drawing/2014/main" id="{BABC5B18-FB33-F6B8-4C29-4724707E45CD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7;p29">
            <a:extLst>
              <a:ext uri="{FF2B5EF4-FFF2-40B4-BE49-F238E27FC236}">
                <a16:creationId xmlns:a16="http://schemas.microsoft.com/office/drawing/2014/main" id="{D8681946-E5D0-054B-4CC5-C366B5DC6A82}"/>
              </a:ext>
            </a:extLst>
          </p:cNvPr>
          <p:cNvSpPr txBox="1"/>
          <p:nvPr userDrawn="1"/>
        </p:nvSpPr>
        <p:spPr>
          <a:xfrm>
            <a:off x="10615294" y="-1"/>
            <a:ext cx="1530987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Google Shape;18;p29">
            <a:extLst>
              <a:ext uri="{FF2B5EF4-FFF2-40B4-BE49-F238E27FC236}">
                <a16:creationId xmlns:a16="http://schemas.microsoft.com/office/drawing/2014/main" id="{3A0437EB-628B-FDC3-FD54-0C20218B11BB}"/>
              </a:ext>
            </a:extLst>
          </p:cNvPr>
          <p:cNvSpPr txBox="1"/>
          <p:nvPr userDrawn="1"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06: Cumulative Sum, Constants, Scope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043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racitce: Pair" preserve="1">
  <p:cSld name="Pracitce: Pai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3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33"/>
          <p:cNvSpPr txBox="1">
            <a:spLocks noGrp="1"/>
          </p:cNvSpPr>
          <p:nvPr>
            <p:ph type="title"/>
          </p:nvPr>
        </p:nvSpPr>
        <p:spPr>
          <a:xfrm>
            <a:off x="838199" y="1388065"/>
            <a:ext cx="10515601" cy="762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3"/>
          <p:cNvSpPr/>
          <p:nvPr/>
        </p:nvSpPr>
        <p:spPr>
          <a:xfrm>
            <a:off x="-29764" y="231049"/>
            <a:ext cx="12221765" cy="984404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5" name="Google Shape;65;p33"/>
          <p:cNvGrpSpPr/>
          <p:nvPr/>
        </p:nvGrpSpPr>
        <p:grpSpPr>
          <a:xfrm>
            <a:off x="8414950" y="403661"/>
            <a:ext cx="3380433" cy="556056"/>
            <a:chOff x="0" y="0"/>
            <a:chExt cx="3380431" cy="556054"/>
          </a:xfrm>
        </p:grpSpPr>
        <p:sp>
          <p:nvSpPr>
            <p:cNvPr id="66" name="Google Shape;66;p33"/>
            <p:cNvSpPr/>
            <p:nvPr/>
          </p:nvSpPr>
          <p:spPr>
            <a:xfrm>
              <a:off x="0" y="0"/>
              <a:ext cx="3380431" cy="556054"/>
            </a:xfrm>
            <a:prstGeom prst="roundRect">
              <a:avLst>
                <a:gd name="adj" fmla="val 16667"/>
              </a:avLst>
            </a:prstGeom>
            <a:solidFill>
              <a:srgbClr val="4E408B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33"/>
            <p:cNvSpPr txBox="1"/>
            <p:nvPr/>
          </p:nvSpPr>
          <p:spPr>
            <a:xfrm>
              <a:off x="72864" y="60856"/>
              <a:ext cx="3234702" cy="4343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/>
                <a:buNone/>
              </a:pPr>
              <a:r>
                <a:rPr lang="en-US" sz="2200" b="1" i="0" u="none" strike="noStrike" cap="none" dirty="0" err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sli.do</a:t>
              </a:r>
              <a:r>
                <a:rPr lang="en-US" sz="2200" b="1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     #cse121</a:t>
              </a:r>
              <a:endParaRPr b="0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70" name="Google Shape;70;p33"/>
          <p:cNvSpPr/>
          <p:nvPr/>
        </p:nvSpPr>
        <p:spPr>
          <a:xfrm>
            <a:off x="7058213" y="123442"/>
            <a:ext cx="960121" cy="960121"/>
          </a:xfrm>
          <a:prstGeom prst="roundRect">
            <a:avLst>
              <a:gd name="adj" fmla="val 16667"/>
            </a:avLst>
          </a:prstGeom>
          <a:solidFill>
            <a:srgbClr val="4E408B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Calibri"/>
              <a:buNone/>
            </a:pPr>
            <a:endParaRPr sz="22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33"/>
          <p:cNvSpPr/>
          <p:nvPr/>
        </p:nvSpPr>
        <p:spPr>
          <a:xfrm>
            <a:off x="7163368" y="214847"/>
            <a:ext cx="749809" cy="7498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33"/>
          <p:cNvSpPr txBox="1">
            <a:spLocks noGrp="1"/>
          </p:cNvSpPr>
          <p:nvPr>
            <p:ph type="sldNum" idx="12"/>
          </p:nvPr>
        </p:nvSpPr>
        <p:spPr>
          <a:xfrm>
            <a:off x="11793850" y="6383655"/>
            <a:ext cx="245751" cy="25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" name="Google Shape;7;p28" descr="University of Washington">
            <a:extLst>
              <a:ext uri="{FF2B5EF4-FFF2-40B4-BE49-F238E27FC236}">
                <a16:creationId xmlns:a16="http://schemas.microsoft.com/office/drawing/2014/main" id="{91418C3E-EEDB-2BC2-0254-CD00CD03A081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52;p32">
            <a:extLst>
              <a:ext uri="{FF2B5EF4-FFF2-40B4-BE49-F238E27FC236}">
                <a16:creationId xmlns:a16="http://schemas.microsoft.com/office/drawing/2014/main" id="{7CB162C5-D013-0E9F-304A-00EF111A719D}"/>
              </a:ext>
            </a:extLst>
          </p:cNvPr>
          <p:cNvSpPr txBox="1"/>
          <p:nvPr userDrawn="1"/>
        </p:nvSpPr>
        <p:spPr>
          <a:xfrm>
            <a:off x="1152635" y="300370"/>
            <a:ext cx="3506055" cy="777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libri"/>
              <a:buNone/>
            </a:pPr>
            <a:r>
              <a:rPr lang="en-US" sz="44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Practice: Think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Google Shape;53;p32" descr="Graphic 12">
            <a:extLst>
              <a:ext uri="{FF2B5EF4-FFF2-40B4-BE49-F238E27FC236}">
                <a16:creationId xmlns:a16="http://schemas.microsoft.com/office/drawing/2014/main" id="{6639FEF2-EB20-D618-A4FD-015344F21E4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54038" y="300371"/>
            <a:ext cx="684161" cy="78189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7;p29">
            <a:extLst>
              <a:ext uri="{FF2B5EF4-FFF2-40B4-BE49-F238E27FC236}">
                <a16:creationId xmlns:a16="http://schemas.microsoft.com/office/drawing/2014/main" id="{4BAB2D85-86F2-7B18-8375-9EE447C422F9}"/>
              </a:ext>
            </a:extLst>
          </p:cNvPr>
          <p:cNvSpPr txBox="1"/>
          <p:nvPr userDrawn="1"/>
        </p:nvSpPr>
        <p:spPr>
          <a:xfrm>
            <a:off x="10615294" y="-1"/>
            <a:ext cx="1530987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18;p29">
            <a:extLst>
              <a:ext uri="{FF2B5EF4-FFF2-40B4-BE49-F238E27FC236}">
                <a16:creationId xmlns:a16="http://schemas.microsoft.com/office/drawing/2014/main" id="{CE57F102-6837-FA51-13DF-90D7686B7635}"/>
              </a:ext>
            </a:extLst>
          </p:cNvPr>
          <p:cNvSpPr txBox="1"/>
          <p:nvPr userDrawn="1"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06: Cumulative Sum, Constants, Scope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3697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racitce: Pair" preserve="1">
  <p:cSld name="1_Pracitce: Pai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3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33"/>
          <p:cNvSpPr txBox="1">
            <a:spLocks noGrp="1"/>
          </p:cNvSpPr>
          <p:nvPr>
            <p:ph type="title"/>
          </p:nvPr>
        </p:nvSpPr>
        <p:spPr>
          <a:xfrm>
            <a:off x="838199" y="1388065"/>
            <a:ext cx="10515601" cy="762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3"/>
          <p:cNvSpPr/>
          <p:nvPr/>
        </p:nvSpPr>
        <p:spPr>
          <a:xfrm>
            <a:off x="-29764" y="231049"/>
            <a:ext cx="12221765" cy="984404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5" name="Google Shape;65;p33"/>
          <p:cNvGrpSpPr/>
          <p:nvPr/>
        </p:nvGrpSpPr>
        <p:grpSpPr>
          <a:xfrm>
            <a:off x="8414950" y="403661"/>
            <a:ext cx="3380433" cy="556056"/>
            <a:chOff x="0" y="0"/>
            <a:chExt cx="3380431" cy="556054"/>
          </a:xfrm>
        </p:grpSpPr>
        <p:sp>
          <p:nvSpPr>
            <p:cNvPr id="66" name="Google Shape;66;p33"/>
            <p:cNvSpPr/>
            <p:nvPr/>
          </p:nvSpPr>
          <p:spPr>
            <a:xfrm>
              <a:off x="0" y="0"/>
              <a:ext cx="3380431" cy="556054"/>
            </a:xfrm>
            <a:prstGeom prst="roundRect">
              <a:avLst>
                <a:gd name="adj" fmla="val 16667"/>
              </a:avLst>
            </a:prstGeom>
            <a:solidFill>
              <a:srgbClr val="4E408B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33"/>
            <p:cNvSpPr txBox="1"/>
            <p:nvPr/>
          </p:nvSpPr>
          <p:spPr>
            <a:xfrm>
              <a:off x="72864" y="60856"/>
              <a:ext cx="3234702" cy="4343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/>
                <a:buNone/>
              </a:pPr>
              <a:r>
                <a:rPr lang="en-US" sz="2200" b="1" i="0" u="none" strike="noStrike" cap="none" dirty="0" err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sli.do</a:t>
              </a:r>
              <a:r>
                <a:rPr lang="en-US" sz="2200" b="1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     #cse121</a:t>
              </a:r>
              <a:endParaRPr b="0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68" name="Google Shape;68;p33"/>
          <p:cNvSpPr txBox="1"/>
          <p:nvPr/>
        </p:nvSpPr>
        <p:spPr>
          <a:xfrm>
            <a:off x="1152635" y="300370"/>
            <a:ext cx="5271611" cy="777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libri"/>
              <a:buNone/>
            </a:pPr>
            <a:r>
              <a:rPr lang="en-US" sz="44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Practice: Pair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9" name="Google Shape;69;p33" descr="Graphic 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4038" y="300371"/>
            <a:ext cx="961803" cy="769442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33"/>
          <p:cNvSpPr/>
          <p:nvPr/>
        </p:nvSpPr>
        <p:spPr>
          <a:xfrm>
            <a:off x="7058213" y="123442"/>
            <a:ext cx="960121" cy="960121"/>
          </a:xfrm>
          <a:prstGeom prst="roundRect">
            <a:avLst>
              <a:gd name="adj" fmla="val 16667"/>
            </a:avLst>
          </a:prstGeom>
          <a:solidFill>
            <a:srgbClr val="4E408B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Calibri"/>
              <a:buNone/>
            </a:pPr>
            <a:endParaRPr sz="22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33"/>
          <p:cNvSpPr/>
          <p:nvPr/>
        </p:nvSpPr>
        <p:spPr>
          <a:xfrm>
            <a:off x="7163368" y="214847"/>
            <a:ext cx="749809" cy="7498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33"/>
          <p:cNvSpPr txBox="1">
            <a:spLocks noGrp="1"/>
          </p:cNvSpPr>
          <p:nvPr>
            <p:ph type="sldNum" idx="12"/>
          </p:nvPr>
        </p:nvSpPr>
        <p:spPr>
          <a:xfrm>
            <a:off x="11793850" y="6383655"/>
            <a:ext cx="245751" cy="25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" name="Google Shape;7;p28" descr="University of Washington">
            <a:extLst>
              <a:ext uri="{FF2B5EF4-FFF2-40B4-BE49-F238E27FC236}">
                <a16:creationId xmlns:a16="http://schemas.microsoft.com/office/drawing/2014/main" id="{91418C3E-EEDB-2BC2-0254-CD00CD03A081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7;p29">
            <a:extLst>
              <a:ext uri="{FF2B5EF4-FFF2-40B4-BE49-F238E27FC236}">
                <a16:creationId xmlns:a16="http://schemas.microsoft.com/office/drawing/2014/main" id="{5EBB98B3-6415-A76E-6B1B-97EB4C400DEE}"/>
              </a:ext>
            </a:extLst>
          </p:cNvPr>
          <p:cNvSpPr txBox="1"/>
          <p:nvPr userDrawn="1"/>
        </p:nvSpPr>
        <p:spPr>
          <a:xfrm>
            <a:off x="10615294" y="-1"/>
            <a:ext cx="1530987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Google Shape;18;p29">
            <a:extLst>
              <a:ext uri="{FF2B5EF4-FFF2-40B4-BE49-F238E27FC236}">
                <a16:creationId xmlns:a16="http://schemas.microsoft.com/office/drawing/2014/main" id="{5ED51574-CAC0-F001-256B-1B6650EE504D}"/>
              </a:ext>
            </a:extLst>
          </p:cNvPr>
          <p:cNvSpPr txBox="1"/>
          <p:nvPr userDrawn="1"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06: Cumulative Sum, Constants, Scope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9775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 preserve="1">
  <p:cSld name="Title Only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4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34"/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4"/>
          <p:cNvSpPr txBox="1">
            <a:spLocks noGrp="1"/>
          </p:cNvSpPr>
          <p:nvPr>
            <p:ph type="sldNum" idx="12"/>
          </p:nvPr>
        </p:nvSpPr>
        <p:spPr>
          <a:xfrm>
            <a:off x="11793850" y="6383655"/>
            <a:ext cx="245751" cy="25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" name="Google Shape;7;p28" descr="University of Washington">
            <a:extLst>
              <a:ext uri="{FF2B5EF4-FFF2-40B4-BE49-F238E27FC236}">
                <a16:creationId xmlns:a16="http://schemas.microsoft.com/office/drawing/2014/main" id="{19B8A0CF-1C66-FBB7-F209-B458097B217D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7;p29">
            <a:extLst>
              <a:ext uri="{FF2B5EF4-FFF2-40B4-BE49-F238E27FC236}">
                <a16:creationId xmlns:a16="http://schemas.microsoft.com/office/drawing/2014/main" id="{D605A28F-D6F2-EFA5-A4CA-1AFC610AE892}"/>
              </a:ext>
            </a:extLst>
          </p:cNvPr>
          <p:cNvSpPr txBox="1"/>
          <p:nvPr userDrawn="1"/>
        </p:nvSpPr>
        <p:spPr>
          <a:xfrm>
            <a:off x="10615294" y="-1"/>
            <a:ext cx="1530987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Google Shape;18;p29">
            <a:extLst>
              <a:ext uri="{FF2B5EF4-FFF2-40B4-BE49-F238E27FC236}">
                <a16:creationId xmlns:a16="http://schemas.microsoft.com/office/drawing/2014/main" id="{B4878139-ACF8-32C7-760A-34BD0BDA6C79}"/>
              </a:ext>
            </a:extLst>
          </p:cNvPr>
          <p:cNvSpPr txBox="1"/>
          <p:nvPr userDrawn="1"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06: Cumulative Sum, Constants, Scope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168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preserve="1">
  <p:cSld name="Blank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35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35"/>
          <p:cNvSpPr txBox="1">
            <a:spLocks noGrp="1"/>
          </p:cNvSpPr>
          <p:nvPr>
            <p:ph type="sldNum" idx="12"/>
          </p:nvPr>
        </p:nvSpPr>
        <p:spPr>
          <a:xfrm>
            <a:off x="11793850" y="6383655"/>
            <a:ext cx="245751" cy="25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" name="Google Shape;7;p28" descr="University of Washington">
            <a:extLst>
              <a:ext uri="{FF2B5EF4-FFF2-40B4-BE49-F238E27FC236}">
                <a16:creationId xmlns:a16="http://schemas.microsoft.com/office/drawing/2014/main" id="{0E854BAB-9BC0-0566-D459-A9E2B29A12D0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7;p29">
            <a:extLst>
              <a:ext uri="{FF2B5EF4-FFF2-40B4-BE49-F238E27FC236}">
                <a16:creationId xmlns:a16="http://schemas.microsoft.com/office/drawing/2014/main" id="{2FC9F3EA-6CBF-D366-D84A-6675B4BDC16A}"/>
              </a:ext>
            </a:extLst>
          </p:cNvPr>
          <p:cNvSpPr txBox="1"/>
          <p:nvPr userDrawn="1"/>
        </p:nvSpPr>
        <p:spPr>
          <a:xfrm>
            <a:off x="10615294" y="-1"/>
            <a:ext cx="1530987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Google Shape;18;p29">
            <a:extLst>
              <a:ext uri="{FF2B5EF4-FFF2-40B4-BE49-F238E27FC236}">
                <a16:creationId xmlns:a16="http://schemas.microsoft.com/office/drawing/2014/main" id="{129F0925-5E77-E428-A798-835F61779EB7}"/>
              </a:ext>
            </a:extLst>
          </p:cNvPr>
          <p:cNvSpPr txBox="1"/>
          <p:nvPr userDrawn="1"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06: Cumulative Sum, Constants, Scope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461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8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6" name="Google Shape;6;p28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Google Shape;7;p28" descr="University of Washington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8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3" name="Google Shape;13;p28"/>
          <p:cNvSpPr txBox="1">
            <a:spLocks noGrp="1"/>
          </p:cNvSpPr>
          <p:nvPr>
            <p:ph type="sldNum" idx="12"/>
          </p:nvPr>
        </p:nvSpPr>
        <p:spPr>
          <a:xfrm>
            <a:off x="11793850" y="6296502"/>
            <a:ext cx="245751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sz="1400" b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3" name="Google Shape;17;p29">
            <a:extLst>
              <a:ext uri="{FF2B5EF4-FFF2-40B4-BE49-F238E27FC236}">
                <a16:creationId xmlns:a16="http://schemas.microsoft.com/office/drawing/2014/main" id="{FFF7A511-D0AB-403F-3E93-C58FA42F92C3}"/>
              </a:ext>
            </a:extLst>
          </p:cNvPr>
          <p:cNvSpPr txBox="1"/>
          <p:nvPr userDrawn="1"/>
        </p:nvSpPr>
        <p:spPr>
          <a:xfrm>
            <a:off x="10615294" y="-1"/>
            <a:ext cx="1530987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Google Shape;18;p29">
            <a:extLst>
              <a:ext uri="{FF2B5EF4-FFF2-40B4-BE49-F238E27FC236}">
                <a16:creationId xmlns:a16="http://schemas.microsoft.com/office/drawing/2014/main" id="{1005BF2B-891D-0A60-C4BF-69633D21618F}"/>
              </a:ext>
            </a:extLst>
          </p:cNvPr>
          <p:cNvSpPr txBox="1"/>
          <p:nvPr userDrawn="1"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06: Cumulative Sum, Constants, Scope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88894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dstem.org/us/courses/99611/resources" TargetMode="External"/><Relationship Id="rId2" Type="http://schemas.openxmlformats.org/officeDocument/2006/relationships/hyperlink" Target="https://edstem.org/us/courses/99611/discussion/8159306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3;p29">
            <a:extLst>
              <a:ext uri="{FF2B5EF4-FFF2-40B4-BE49-F238E27FC236}">
                <a16:creationId xmlns:a16="http://schemas.microsoft.com/office/drawing/2014/main" id="{C5E7BACA-EC1A-F75A-8907-C34CAD2EE0F4}"/>
              </a:ext>
            </a:extLst>
          </p:cNvPr>
          <p:cNvSpPr txBox="1"/>
          <p:nvPr/>
        </p:nvSpPr>
        <p:spPr>
          <a:xfrm>
            <a:off x="420095" y="1419273"/>
            <a:ext cx="878619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ontserrat"/>
              <a:buNone/>
            </a:pPr>
            <a:r>
              <a:rPr lang="en-US" sz="1600" b="1" u="none" strike="noStrike" cap="none" dirty="0">
                <a:solidFill>
                  <a:srgbClr val="FFFFFF"/>
                </a:solidFill>
                <a:latin typeface="Montserrat ExtraBold" pitchFamily="2" charset="77"/>
                <a:ea typeface="Montserrat"/>
                <a:cs typeface="Montserrat"/>
                <a:sym typeface="Montserrat"/>
              </a:rPr>
              <a:t>LEC 06</a:t>
            </a:r>
            <a:endParaRPr b="1" dirty="0">
              <a:latin typeface="Montserrat ExtraBold" pitchFamily="2" charset="77"/>
              <a:cs typeface="Calibri" panose="020F0502020204030204" pitchFamily="34" charset="0"/>
            </a:endParaRPr>
          </a:p>
        </p:txBody>
      </p:sp>
      <p:sp>
        <p:nvSpPr>
          <p:cNvPr id="91" name="Google Shape;91;p1"/>
          <p:cNvSpPr txBox="1">
            <a:spLocks noGrp="1"/>
          </p:cNvSpPr>
          <p:nvPr>
            <p:ph type="title" idx="4294967295"/>
          </p:nvPr>
        </p:nvSpPr>
        <p:spPr>
          <a:xfrm>
            <a:off x="273395" y="3174888"/>
            <a:ext cx="6211888" cy="103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6000"/>
              <a:buFont typeface="Montserrat SemiBold"/>
              <a:buNone/>
            </a:pPr>
            <a:r>
              <a:rPr lang="en-US" sz="4000" b="0" dirty="0">
                <a:solidFill>
                  <a:srgbClr val="F0F0F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Cumulative Sum, Scope, Class Constants</a:t>
            </a:r>
            <a:endParaRPr sz="2800" dirty="0"/>
          </a:p>
        </p:txBody>
      </p:sp>
      <p:sp>
        <p:nvSpPr>
          <p:cNvPr id="94" name="Google Shape;94;p1"/>
          <p:cNvSpPr txBox="1"/>
          <p:nvPr/>
        </p:nvSpPr>
        <p:spPr>
          <a:xfrm>
            <a:off x="7009923" y="1112472"/>
            <a:ext cx="45399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600"/>
              <a:buFont typeface="Montserrat SemiBold"/>
              <a:buNone/>
            </a:pPr>
            <a:r>
              <a:rPr lang="en-US" sz="1600" b="1" i="0" u="none" strike="noStrike" cap="none" dirty="0">
                <a:solidFill>
                  <a:srgbClr val="A6A6A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BEFORE WE START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7087221" y="1451178"/>
            <a:ext cx="4385400" cy="1107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r>
              <a:rPr lang="en-US" sz="2200" b="1" i="1" u="none" strike="noStrike" cap="none" dirty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Talk to your neighbors: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>
              <a:buClr>
                <a:srgbClr val="404040"/>
              </a:buClr>
              <a:buSzPts val="2200"/>
            </a:pPr>
            <a:endParaRPr lang="en-US" sz="2200" i="1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buClr>
                <a:srgbClr val="404040"/>
              </a:buClr>
              <a:buSzPts val="2200"/>
            </a:pPr>
            <a:r>
              <a:rPr lang="en-US" sz="2200" i="1" dirty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What’s your favorite hobby?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Google Shape;96;p1">
            <a:extLst>
              <a:ext uri="{FF2B5EF4-FFF2-40B4-BE49-F238E27FC236}">
                <a16:creationId xmlns:a16="http://schemas.microsoft.com/office/drawing/2014/main" id="{D57BFE5E-51CE-4E48-BDCC-B3EF5461AF1F}"/>
              </a:ext>
            </a:extLst>
          </p:cNvPr>
          <p:cNvSpPr txBox="1"/>
          <p:nvPr/>
        </p:nvSpPr>
        <p:spPr>
          <a:xfrm>
            <a:off x="6935347" y="4072895"/>
            <a:ext cx="1152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Instructor:</a:t>
            </a:r>
            <a:endParaRPr sz="1200" dirty="0">
              <a:solidFill>
                <a:schemeClr val="lt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5" name="Google Shape;97;p1">
            <a:extLst>
              <a:ext uri="{FF2B5EF4-FFF2-40B4-BE49-F238E27FC236}">
                <a16:creationId xmlns:a16="http://schemas.microsoft.com/office/drawing/2014/main" id="{DB0D3C26-E804-47FC-894E-A833CE59F975}"/>
              </a:ext>
            </a:extLst>
          </p:cNvPr>
          <p:cNvSpPr txBox="1"/>
          <p:nvPr/>
        </p:nvSpPr>
        <p:spPr>
          <a:xfrm>
            <a:off x="6935347" y="4333507"/>
            <a:ext cx="1152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TAs:</a:t>
            </a:r>
            <a:endParaRPr sz="1200" dirty="0">
              <a:solidFill>
                <a:schemeClr val="lt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" name="Google Shape;98;p1">
            <a:extLst>
              <a:ext uri="{FF2B5EF4-FFF2-40B4-BE49-F238E27FC236}">
                <a16:creationId xmlns:a16="http://schemas.microsoft.com/office/drawing/2014/main" id="{3FC30670-F7A0-209B-92DC-DF56EFC82EF5}"/>
              </a:ext>
            </a:extLst>
          </p:cNvPr>
          <p:cNvSpPr txBox="1"/>
          <p:nvPr/>
        </p:nvSpPr>
        <p:spPr>
          <a:xfrm>
            <a:off x="8088246" y="4072895"/>
            <a:ext cx="3556009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lt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Hayden Feeney</a:t>
            </a:r>
            <a:endParaRPr sz="1200" dirty="0">
              <a:solidFill>
                <a:schemeClr val="lt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962CB3-C0B3-6824-0A10-BD7DAA85D98E}"/>
              </a:ext>
            </a:extLst>
          </p:cNvPr>
          <p:cNvSpPr txBox="1"/>
          <p:nvPr/>
        </p:nvSpPr>
        <p:spPr>
          <a:xfrm>
            <a:off x="8100278" y="4357971"/>
            <a:ext cx="3671627" cy="527965"/>
          </a:xfrm>
          <a:prstGeom prst="rect">
            <a:avLst/>
          </a:prstGeom>
          <a:noFill/>
        </p:spPr>
        <p:txBody>
          <a:bodyPr wrap="square" numCol="5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latin typeface="Montserrat" pitchFamily="2" charset="77"/>
              </a:rPr>
              <a:t>Anisha</a:t>
            </a:r>
          </a:p>
          <a:p>
            <a:pPr>
              <a:lnSpc>
                <a:spcPct val="150000"/>
              </a:lnSpc>
            </a:pPr>
            <a:r>
              <a:rPr lang="en-US" sz="1000" dirty="0">
                <a:latin typeface="Montserrat" pitchFamily="2" charset="77"/>
              </a:rPr>
              <a:t>Cayden</a:t>
            </a:r>
          </a:p>
          <a:p>
            <a:pPr>
              <a:lnSpc>
                <a:spcPct val="150000"/>
              </a:lnSpc>
            </a:pPr>
            <a:r>
              <a:rPr lang="en-US" sz="1000" dirty="0">
                <a:latin typeface="Montserrat" pitchFamily="2" charset="77"/>
              </a:rPr>
              <a:t>Savannah</a:t>
            </a:r>
          </a:p>
          <a:p>
            <a:pPr>
              <a:lnSpc>
                <a:spcPct val="150000"/>
              </a:lnSpc>
            </a:pPr>
            <a:r>
              <a:rPr lang="en-US" sz="1000" dirty="0">
                <a:latin typeface="Montserrat" pitchFamily="2" charset="77"/>
              </a:rPr>
              <a:t>Tamsyn</a:t>
            </a:r>
          </a:p>
          <a:p>
            <a:pPr>
              <a:lnSpc>
                <a:spcPct val="150000"/>
              </a:lnSpc>
            </a:pPr>
            <a:r>
              <a:rPr lang="en-US" sz="1000" dirty="0">
                <a:latin typeface="Montserrat" pitchFamily="2" charset="77"/>
              </a:rPr>
              <a:t>William</a:t>
            </a:r>
          </a:p>
        </p:txBody>
      </p:sp>
      <p:pic>
        <p:nvPicPr>
          <p:cNvPr id="6" name="Picture 5" descr="join slido at https://app.sli.do/event/4rCL586WSd4qyPehghrCJj">
            <a:extLst>
              <a:ext uri="{FF2B5EF4-FFF2-40B4-BE49-F238E27FC236}">
                <a16:creationId xmlns:a16="http://schemas.microsoft.com/office/drawing/2014/main" id="{1E8F28F9-9B9E-5A12-2281-E505B9493E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0710" y="5575978"/>
            <a:ext cx="1038226" cy="103822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4CB1E2-3CF7-58ED-CB5F-F337B6279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5A3B80-C2DA-9FEA-D26B-02A73007D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-1227611"/>
            <a:ext cx="10515601" cy="762636"/>
          </a:xfrm>
        </p:spPr>
        <p:txBody>
          <a:bodyPr/>
          <a:lstStyle/>
          <a:p>
            <a:r>
              <a:rPr lang="en-US" dirty="0"/>
              <a:t>Think Pair Share: Scope (Pair)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DE07BDE-8FDD-F514-1F1F-6C634E1FB784}"/>
              </a:ext>
            </a:extLst>
          </p:cNvPr>
          <p:cNvSpPr txBox="1">
            <a:spLocks/>
          </p:cNvSpPr>
          <p:nvPr/>
        </p:nvSpPr>
        <p:spPr>
          <a:xfrm>
            <a:off x="937697" y="1409936"/>
            <a:ext cx="7717070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lnSpc>
                <a:spcPct val="100000"/>
              </a:lnSpc>
              <a:buSzTx/>
              <a:buFont typeface="Arial"/>
              <a:buNone/>
              <a:defRPr/>
            </a:pPr>
            <a:r>
              <a:rPr lang="en-US" sz="2800" b="0" dirty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What variables are in scope where the *** is?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7113FF-61CA-00A4-FAF3-4C2ABC257088}"/>
              </a:ext>
            </a:extLst>
          </p:cNvPr>
          <p:cNvSpPr txBox="1"/>
          <p:nvPr/>
        </p:nvSpPr>
        <p:spPr>
          <a:xfrm>
            <a:off x="937697" y="1999859"/>
            <a:ext cx="704476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 x = 1;</a:t>
            </a:r>
          </a:p>
          <a:p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for (int </a:t>
            </a:r>
            <a:r>
              <a:rPr lang="en-US" sz="20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= 0; </a:t>
            </a:r>
            <a:r>
              <a:rPr lang="en-US" sz="20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&lt; 10; </a:t>
            </a:r>
            <a:r>
              <a:rPr lang="en-US" sz="20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++) {</a:t>
            </a:r>
          </a:p>
          <a:p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for (int j = 0; j &lt; 5; </a:t>
            </a:r>
            <a:r>
              <a:rPr lang="en-US" sz="20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j++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 {</a:t>
            </a:r>
          </a:p>
          <a:p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int y = 2;</a:t>
            </a:r>
          </a:p>
          <a:p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20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System.out.println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("Inner loop!");</a:t>
            </a:r>
          </a:p>
          <a:p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}</a:t>
            </a:r>
          </a:p>
          <a:p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// ***</a:t>
            </a:r>
          </a:p>
          <a:p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int z = 3;</a:t>
            </a:r>
          </a:p>
          <a:p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sz="2000" b="0" dirty="0">
              <a:solidFill>
                <a:schemeClr val="tx1"/>
              </a:solidFill>
              <a:effectLst/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74E516-23C7-693D-BEAD-53C39DD12CF6}"/>
              </a:ext>
            </a:extLst>
          </p:cNvPr>
          <p:cNvSpPr txBox="1"/>
          <p:nvPr/>
        </p:nvSpPr>
        <p:spPr>
          <a:xfrm>
            <a:off x="583390" y="5448064"/>
            <a:ext cx="110252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		     B. 		  C.              D.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F71406-7F7A-5B03-4652-DA9627E208D7}"/>
              </a:ext>
            </a:extLst>
          </p:cNvPr>
          <p:cNvSpPr txBox="1"/>
          <p:nvPr/>
        </p:nvSpPr>
        <p:spPr>
          <a:xfrm>
            <a:off x="1176396" y="5632729"/>
            <a:ext cx="15390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Consolas" panose="020B0609020204030204" pitchFamily="49" charset="0"/>
                <a:cs typeface="Consolas" panose="020B0609020204030204" pitchFamily="49" charset="0"/>
              </a:rPr>
              <a:t>x,i,j,y</a:t>
            </a: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323DC7D-F484-3A6A-3289-F723A1EC7B56}"/>
              </a:ext>
            </a:extLst>
          </p:cNvPr>
          <p:cNvSpPr txBox="1"/>
          <p:nvPr/>
        </p:nvSpPr>
        <p:spPr>
          <a:xfrm>
            <a:off x="3690541" y="5663390"/>
            <a:ext cx="15390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Consolas" panose="020B0609020204030204" pitchFamily="49" charset="0"/>
                <a:cs typeface="Consolas" panose="020B0609020204030204" pitchFamily="49" charset="0"/>
              </a:rPr>
              <a:t>x,i,j</a:t>
            </a: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A434AB-417B-1133-4E0C-F81F29C3E5C9}"/>
              </a:ext>
            </a:extLst>
          </p:cNvPr>
          <p:cNvSpPr txBox="1"/>
          <p:nvPr/>
        </p:nvSpPr>
        <p:spPr>
          <a:xfrm>
            <a:off x="6204686" y="5612590"/>
            <a:ext cx="15390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Consolas" panose="020B0609020204030204" pitchFamily="49" charset="0"/>
                <a:cs typeface="Consolas" panose="020B0609020204030204" pitchFamily="49" charset="0"/>
              </a:rPr>
              <a:t>x,i,z</a:t>
            </a: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92477D8-121E-E53D-0968-299DB3FEC918}"/>
              </a:ext>
            </a:extLst>
          </p:cNvPr>
          <p:cNvSpPr txBox="1"/>
          <p:nvPr/>
        </p:nvSpPr>
        <p:spPr>
          <a:xfrm>
            <a:off x="8718831" y="5632729"/>
            <a:ext cx="15390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Consolas" panose="020B0609020204030204" pitchFamily="49" charset="0"/>
                <a:cs typeface="Consolas" panose="020B0609020204030204" pitchFamily="49" charset="0"/>
              </a:rPr>
              <a:t>x,i</a:t>
            </a: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pic>
        <p:nvPicPr>
          <p:cNvPr id="8" name="Picture 7" descr="join slido at https://app.sli.do/event/4rCL586WSd4qyPehghrCJj">
            <a:extLst>
              <a:ext uri="{FF2B5EF4-FFF2-40B4-BE49-F238E27FC236}">
                <a16:creationId xmlns:a16="http://schemas.microsoft.com/office/drawing/2014/main" id="{C7E3E052-C597-4A3F-C82A-126F51A60C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0644" y="209284"/>
            <a:ext cx="762636" cy="762636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8836C63-2718-230B-1ED4-8AD4D146FD1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6546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B9701-2233-17AC-B2DC-B743CBAB1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PCM: Class Constants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7ECAF8-468F-E04A-F5A4-18639FD328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71600"/>
            <a:ext cx="10515600" cy="1500389"/>
          </a:xfrm>
        </p:spPr>
        <p:txBody>
          <a:bodyPr/>
          <a:lstStyle/>
          <a:p>
            <a:pPr marL="114300" indent="0">
              <a:buNone/>
            </a:pPr>
            <a:r>
              <a:rPr lang="en-US" dirty="0"/>
              <a:t>A fixed value visible (in-scope) to the whole program (the entire </a:t>
            </a:r>
            <a:r>
              <a:rPr lang="en-US" b="1" i="1" dirty="0"/>
              <a:t>class</a:t>
            </a:r>
            <a:r>
              <a:rPr lang="en-US" dirty="0"/>
              <a:t>).</a:t>
            </a:r>
          </a:p>
          <a:p>
            <a:pPr marL="114300" indent="0">
              <a:buNone/>
            </a:pPr>
            <a:r>
              <a:rPr lang="en-US" dirty="0"/>
              <a:t>Value is set at declaration, </a:t>
            </a:r>
            <a:r>
              <a:rPr lang="en-US" b="1" dirty="0"/>
              <a:t>cannot</a:t>
            </a:r>
            <a:r>
              <a:rPr lang="en-US" dirty="0"/>
              <a:t> be reassigned – value is </a:t>
            </a:r>
            <a:r>
              <a:rPr lang="en-US" b="1" i="1" dirty="0"/>
              <a:t>constant</a:t>
            </a:r>
            <a:r>
              <a:rPr lang="en-US" dirty="0"/>
              <a:t>.</a:t>
            </a:r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2AFC3D56-ACCF-C796-A385-E6E12FF1C12A}"/>
              </a:ext>
            </a:extLst>
          </p:cNvPr>
          <p:cNvSpPr txBox="1"/>
          <p:nvPr/>
        </p:nvSpPr>
        <p:spPr>
          <a:xfrm>
            <a:off x="533400" y="3986012"/>
            <a:ext cx="11125199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en-US" sz="28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public</a:t>
            </a:r>
            <a:r>
              <a:rPr lang="en-US" sz="28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28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static</a:t>
            </a:r>
            <a:r>
              <a:rPr lang="en-US" sz="28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28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final</a:t>
            </a:r>
            <a:r>
              <a:rPr lang="en-US" sz="28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2800" b="0" i="1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type</a:t>
            </a:r>
            <a:r>
              <a:rPr lang="en-US" sz="28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 NAME_OF_CONSTANT </a:t>
            </a:r>
            <a:r>
              <a:rPr lang="en-US" sz="2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28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2800" b="0" i="1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expression</a:t>
            </a:r>
            <a:r>
              <a:rPr lang="en-US" sz="28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;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0A3FF1-5B88-0728-C7D7-CAF0F25CE46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1846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9D4AB-3253-4651-BAB2-8D3C413FB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Agenda (4/4)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3F9555-B9D5-4EDE-8EF2-3335E260AC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Announcements, Reminders</a:t>
            </a:r>
          </a:p>
          <a:p>
            <a:r>
              <a:rPr lang="en-US" dirty="0"/>
              <a:t>Math Facts continued</a:t>
            </a:r>
          </a:p>
          <a:p>
            <a:r>
              <a:rPr lang="en-US" dirty="0">
                <a:solidFill>
                  <a:schemeClr val="tx1"/>
                </a:solidFill>
              </a:rPr>
              <a:t>Scope, class constants review</a:t>
            </a:r>
          </a:p>
          <a:p>
            <a:r>
              <a:rPr lang="en-US" b="1" dirty="0">
                <a:solidFill>
                  <a:srgbClr val="7028C8"/>
                </a:solidFill>
              </a:rPr>
              <a:t>Code examples</a:t>
            </a:r>
          </a:p>
          <a:p>
            <a:pPr lvl="1"/>
            <a:r>
              <a:rPr lang="en-US" b="1" dirty="0">
                <a:solidFill>
                  <a:srgbClr val="7028C8"/>
                </a:solidFill>
              </a:rPr>
              <a:t>Cumulative sums!</a:t>
            </a:r>
          </a:p>
        </p:txBody>
      </p:sp>
      <p:sp>
        <p:nvSpPr>
          <p:cNvPr id="5" name="Arrow: Right 4" descr="Next:  &quot;Code examples; cumulative sums!&quot;">
            <a:extLst>
              <a:ext uri="{FF2B5EF4-FFF2-40B4-BE49-F238E27FC236}">
                <a16:creationId xmlns:a16="http://schemas.microsoft.com/office/drawing/2014/main" id="{1B936838-38AF-444F-B4B1-AB7499E18E33}"/>
              </a:ext>
            </a:extLst>
          </p:cNvPr>
          <p:cNvSpPr/>
          <p:nvPr/>
        </p:nvSpPr>
        <p:spPr>
          <a:xfrm rot="10800000">
            <a:off x="4726036" y="3183524"/>
            <a:ext cx="576870" cy="245476"/>
          </a:xfrm>
          <a:prstGeom prst="rightArrow">
            <a:avLst/>
          </a:prstGeom>
          <a:solidFill>
            <a:srgbClr val="7028C8"/>
          </a:solidFill>
          <a:ln>
            <a:solidFill>
              <a:srgbClr val="7028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ECE2E6-5043-4AF0-8171-A4B436DD599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43376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B9701-2233-17AC-B2DC-B743CBAB1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New: Cumulative Sum pattern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7ECAF8-468F-E04A-F5A4-18639FD328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71601"/>
            <a:ext cx="10515600" cy="1249680"/>
          </a:xfrm>
        </p:spPr>
        <p:txBody>
          <a:bodyPr>
            <a:normAutofit fontScale="92500"/>
          </a:bodyPr>
          <a:lstStyle/>
          <a:p>
            <a:pPr marL="114300" indent="0">
              <a:buNone/>
            </a:pPr>
            <a:r>
              <a:rPr lang="en-US" dirty="0"/>
              <a:t>Where we </a:t>
            </a:r>
            <a:r>
              <a:rPr lang="en-US" i="1" dirty="0"/>
              <a:t>accumulate </a:t>
            </a:r>
            <a:r>
              <a:rPr lang="en-US" dirty="0"/>
              <a:t>information into a variable while a loop is running!</a:t>
            </a:r>
          </a:p>
          <a:p>
            <a:r>
              <a:rPr lang="en-US" dirty="0"/>
              <a:t>In order to do this, we need to declare the variable </a:t>
            </a:r>
            <a:r>
              <a:rPr lang="en-US" i="1" dirty="0"/>
              <a:t>outside </a:t>
            </a:r>
            <a:r>
              <a:rPr lang="en-US" dirty="0"/>
              <a:t>of the loop </a:t>
            </a:r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2AFC3D56-ACCF-C796-A385-E6E12FF1C12A}"/>
              </a:ext>
            </a:extLst>
          </p:cNvPr>
          <p:cNvSpPr txBox="1"/>
          <p:nvPr/>
        </p:nvSpPr>
        <p:spPr>
          <a:xfrm>
            <a:off x="2349500" y="2909052"/>
            <a:ext cx="7493000" cy="28443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nn-NO" sz="3200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nn-NO" sz="32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n-NO" sz="32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sum</a:t>
            </a:r>
            <a:r>
              <a:rPr lang="nn-NO" sz="32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nn-NO" sz="32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nn-NO" sz="32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nn-NO" sz="3200" b="0" dirty="0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for</a:t>
            </a:r>
            <a:r>
              <a:rPr lang="nn-NO" sz="32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nn-NO" sz="3200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nn-NO" sz="32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n-NO" sz="32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nn-NO" sz="32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nn-NO" sz="32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nn-NO" sz="32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 i &lt;= </a:t>
            </a:r>
            <a:r>
              <a:rPr lang="nn-NO" sz="32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10</a:t>
            </a:r>
            <a:r>
              <a:rPr lang="nn-NO" sz="32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 i++) {</a:t>
            </a:r>
          </a:p>
          <a:p>
            <a:r>
              <a:rPr lang="nn-NO" sz="32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sum += i;</a:t>
            </a:r>
          </a:p>
          <a:p>
            <a:r>
              <a:rPr lang="nn-NO" sz="32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r>
              <a:rPr lang="nn-NO" sz="32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System</a:t>
            </a:r>
            <a:r>
              <a:rPr lang="nn-NO" sz="32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nn-NO" sz="32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out</a:t>
            </a:r>
            <a:r>
              <a:rPr lang="nn-NO" sz="32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nn-NO" sz="3200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nn-NO" sz="32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(sum);</a:t>
            </a:r>
          </a:p>
          <a:p>
            <a:endParaRPr lang="en-US" sz="2400" b="0" dirty="0">
              <a:solidFill>
                <a:srgbClr val="3B3B3B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F8BC8E2-FD09-4351-B740-0333FA834F2C}"/>
              </a:ext>
            </a:extLst>
          </p:cNvPr>
          <p:cNvSpPr txBox="1">
            <a:spLocks/>
          </p:cNvSpPr>
          <p:nvPr/>
        </p:nvSpPr>
        <p:spPr>
          <a:xfrm>
            <a:off x="3545840" y="5596157"/>
            <a:ext cx="5100320" cy="81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 algn="ctr">
              <a:buFont typeface="Arial"/>
              <a:buNone/>
            </a:pPr>
            <a:r>
              <a:rPr lang="en-US" dirty="0"/>
              <a:t>What is the scope of </a:t>
            </a:r>
            <a:r>
              <a:rPr lang="nn-NO" sz="28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sum</a:t>
            </a:r>
            <a:r>
              <a:rPr lang="en-US" dirty="0"/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805D79E-1FB1-4110-B2D9-274615E2D26A}"/>
              </a:ext>
            </a:extLst>
          </p:cNvPr>
          <p:cNvSpPr txBox="1"/>
          <p:nvPr/>
        </p:nvSpPr>
        <p:spPr>
          <a:xfrm>
            <a:off x="10154920" y="4003040"/>
            <a:ext cx="1638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8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sum</a:t>
            </a:r>
            <a:r>
              <a:rPr lang="en-US" sz="1800" dirty="0"/>
              <a:t>'s scope!</a:t>
            </a:r>
          </a:p>
        </p:txBody>
      </p:sp>
      <p:sp>
        <p:nvSpPr>
          <p:cNvPr id="8" name="Right Brace 7" descr="bracket encompassing all lines of code &#10;int sum = 0;&#10;for (int i = 1; i &lt;= 10; i++) {&#10;    sum += i;&#10;}&#10;System.out.println(sum);">
            <a:extLst>
              <a:ext uri="{FF2B5EF4-FFF2-40B4-BE49-F238E27FC236}">
                <a16:creationId xmlns:a16="http://schemas.microsoft.com/office/drawing/2014/main" id="{EDA8881A-BA53-4C5C-831E-BB0279C01A44}"/>
              </a:ext>
            </a:extLst>
          </p:cNvPr>
          <p:cNvSpPr/>
          <p:nvPr/>
        </p:nvSpPr>
        <p:spPr>
          <a:xfrm>
            <a:off x="9448800" y="3032760"/>
            <a:ext cx="589280" cy="2296160"/>
          </a:xfrm>
          <a:prstGeom prst="rightBrac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0A3FF1-5B88-0728-C7D7-CAF0F25CE46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3129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1AA8F-76D2-40D6-AEA4-5661CD4E5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Addition Problem Development Strategy / Pseudocode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CB3FC1-4C38-4270-AFEF-77264C7BA5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C617E3-6697-4FF4-9A70-D8ED4056E1D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46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9D4AB-3253-4651-BAB2-8D3C413FB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Agenda (1/4)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3F9555-B9D5-4EDE-8EF2-3335E260AC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7028C8"/>
                </a:solidFill>
              </a:rPr>
              <a:t>Announcements, Reminders</a:t>
            </a:r>
            <a:endParaRPr lang="en-US" dirty="0"/>
          </a:p>
          <a:p>
            <a:r>
              <a:rPr lang="en-US" dirty="0"/>
              <a:t>Math Facts continued</a:t>
            </a:r>
          </a:p>
          <a:p>
            <a:r>
              <a:rPr lang="en-US" dirty="0"/>
              <a:t>Scope, class constants review</a:t>
            </a:r>
          </a:p>
          <a:p>
            <a:r>
              <a:rPr lang="en-US" dirty="0"/>
              <a:t>Code examples</a:t>
            </a:r>
          </a:p>
          <a:p>
            <a:pPr lvl="1"/>
            <a:r>
              <a:rPr lang="en-US" dirty="0"/>
              <a:t>Cumulative sums!</a:t>
            </a:r>
          </a:p>
        </p:txBody>
      </p:sp>
      <p:sp>
        <p:nvSpPr>
          <p:cNvPr id="5" name="Arrow: Right 4" descr="First: &quot;Announcements, Reminders&quot;">
            <a:extLst>
              <a:ext uri="{FF2B5EF4-FFF2-40B4-BE49-F238E27FC236}">
                <a16:creationId xmlns:a16="http://schemas.microsoft.com/office/drawing/2014/main" id="{1B936838-38AF-444F-B4B1-AB7499E18E33}"/>
              </a:ext>
            </a:extLst>
          </p:cNvPr>
          <p:cNvSpPr/>
          <p:nvPr/>
        </p:nvSpPr>
        <p:spPr>
          <a:xfrm rot="10800000">
            <a:off x="5731876" y="1633441"/>
            <a:ext cx="576870" cy="245476"/>
          </a:xfrm>
          <a:prstGeom prst="rightArrow">
            <a:avLst/>
          </a:prstGeom>
          <a:solidFill>
            <a:srgbClr val="7028C8"/>
          </a:solidFill>
          <a:ln>
            <a:solidFill>
              <a:srgbClr val="7028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ECE2E6-5043-4AF0-8171-A4B436DD599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272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A61FA-EEB3-422B-7DB0-3E80089AA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Announcements, Reminders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4B5108-D326-A3E1-1010-648875F9D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71600"/>
            <a:ext cx="10515600" cy="5268596"/>
          </a:xfrm>
        </p:spPr>
        <p:txBody>
          <a:bodyPr>
            <a:normAutofit/>
          </a:bodyPr>
          <a:lstStyle/>
          <a:p>
            <a:r>
              <a:rPr lang="en-US" dirty="0"/>
              <a:t>Resubmission Cycle 0 (R0) due tomorrow, Thursday, July 16</a:t>
            </a:r>
            <a:r>
              <a:rPr lang="en-US" baseline="30000" dirty="0"/>
              <a:t>th</a:t>
            </a:r>
            <a:r>
              <a:rPr lang="en-US" dirty="0"/>
              <a:t>  </a:t>
            </a:r>
          </a:p>
          <a:p>
            <a:r>
              <a:rPr lang="en-US" dirty="0"/>
              <a:t>P1: Election Simulator out today, due Tuesday, July 21</a:t>
            </a:r>
            <a:r>
              <a:rPr lang="en-US" baseline="30000" dirty="0"/>
              <a:t>st</a:t>
            </a:r>
            <a:r>
              <a:rPr lang="en-US" dirty="0"/>
              <a:t>  </a:t>
            </a:r>
          </a:p>
          <a:p>
            <a:r>
              <a:rPr lang="en-US" dirty="0"/>
              <a:t>Quiz 0 is </a:t>
            </a:r>
            <a:r>
              <a:rPr lang="en-US" b="1" i="1" dirty="0">
                <a:solidFill>
                  <a:srgbClr val="FF0000"/>
                </a:solidFill>
              </a:rPr>
              <a:t>tomorrow</a:t>
            </a:r>
            <a:r>
              <a:rPr lang="en-US" dirty="0"/>
              <a:t>,</a:t>
            </a:r>
            <a:r>
              <a:rPr lang="en-US" b="1" i="1" dirty="0"/>
              <a:t> </a:t>
            </a:r>
            <a:r>
              <a:rPr lang="en-US" dirty="0"/>
              <a:t>Thursday, July 16</a:t>
            </a:r>
            <a:r>
              <a:rPr lang="en-US" baseline="30000" dirty="0"/>
              <a:t>th</a:t>
            </a:r>
            <a:r>
              <a:rPr lang="en-US" dirty="0"/>
              <a:t> (in your registered quiz section)</a:t>
            </a:r>
          </a:p>
          <a:p>
            <a:pPr lvl="1"/>
            <a:r>
              <a:rPr lang="en-US" dirty="0"/>
              <a:t>can’t make it? email Hayden </a:t>
            </a:r>
            <a:r>
              <a:rPr lang="en-US" u="sng" dirty="0"/>
              <a:t>ASAP!!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586EBE-4008-0E4A-A533-90A58C2BAA7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8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CC0ED-86E1-13EA-24C6-E8445D3E7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bit more on Quiz 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0D2E4C-0809-7EF1-27BE-425E4A164C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Taken </a:t>
            </a:r>
            <a:r>
              <a:rPr lang="en-US" u="sng" dirty="0"/>
              <a:t>on paper</a:t>
            </a:r>
            <a:r>
              <a:rPr lang="en-US" dirty="0"/>
              <a:t>, </a:t>
            </a:r>
            <a:r>
              <a:rPr lang="en-US" u="sng" dirty="0"/>
              <a:t>in your registered quiz section</a:t>
            </a:r>
          </a:p>
          <a:p>
            <a:pPr lvl="1"/>
            <a:r>
              <a:rPr lang="en-US" dirty="0"/>
              <a:t>see </a:t>
            </a:r>
            <a:r>
              <a:rPr lang="en-US" dirty="0">
                <a:hlinkClick r:id="rId2"/>
              </a:rPr>
              <a:t>Ed post on quiz logistics (in detail)</a:t>
            </a:r>
            <a:endParaRPr lang="en-US" dirty="0"/>
          </a:p>
          <a:p>
            <a:r>
              <a:rPr lang="en-US" dirty="0"/>
              <a:t>Broadly: focused on concepts, reading, writing, and debugging code</a:t>
            </a:r>
          </a:p>
          <a:p>
            <a:r>
              <a:rPr lang="en-US" dirty="0"/>
              <a:t>Main topics: printing, datatypes, expressions, variables, Strings, for loops</a:t>
            </a:r>
          </a:p>
          <a:p>
            <a:r>
              <a:rPr lang="en-US" dirty="0"/>
              <a:t>You get to bring one sheet of notes (8.5x11in, or standard A4)</a:t>
            </a:r>
          </a:p>
          <a:p>
            <a:r>
              <a:rPr lang="en-US" dirty="0">
                <a:hlinkClick r:id="rId3"/>
              </a:rPr>
              <a:t>Ed resources tab </a:t>
            </a:r>
            <a:r>
              <a:rPr lang="en-US" dirty="0"/>
              <a:t>has reference sheet, practice quizzes, and practice quiz key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C542A4-8BB5-3050-2B47-F2453991FF3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799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ECD296-31D0-2E2D-237E-9493E45DB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bit more on P1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E4A6B4-9949-DA32-3D0F-B04A07F48F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8650" indent="-514350">
              <a:buFont typeface="+mj-lt"/>
              <a:buAutoNum type="arabicPeriod"/>
            </a:pPr>
            <a:r>
              <a:rPr lang="en-US" dirty="0"/>
              <a:t>this is a big jump from C1. </a:t>
            </a:r>
            <a:r>
              <a:rPr lang="en-US" b="1" u="sng" dirty="0"/>
              <a:t>Start early!</a:t>
            </a:r>
          </a:p>
          <a:p>
            <a:pPr marL="628650" indent="-514350">
              <a:buFont typeface="+mj-lt"/>
              <a:buAutoNum type="arabicPeriod"/>
            </a:pPr>
            <a:r>
              <a:rPr lang="en-US" dirty="0"/>
              <a:t>read the spec carefully (maybe take notes!)</a:t>
            </a:r>
          </a:p>
          <a:p>
            <a:pPr lvl="1"/>
            <a:r>
              <a:rPr lang="en-US" dirty="0"/>
              <a:t>make sure you understand what you’re doing </a:t>
            </a:r>
            <a:r>
              <a:rPr lang="en-US" i="1" dirty="0"/>
              <a:t>before</a:t>
            </a:r>
            <a:r>
              <a:rPr lang="en-US" dirty="0"/>
              <a:t> you code</a:t>
            </a:r>
          </a:p>
          <a:p>
            <a:pPr marL="628650" indent="-514350">
              <a:buFont typeface="+mj-lt"/>
              <a:buAutoNum type="arabicPeriod"/>
            </a:pPr>
            <a:r>
              <a:rPr lang="en-US" dirty="0"/>
              <a:t>there will be another development slide to help you do </a:t>
            </a:r>
            <a:r>
              <a:rPr lang="en-US" i="1" dirty="0"/>
              <a:t>iterative development</a:t>
            </a:r>
            <a:r>
              <a:rPr lang="en-US" dirty="0"/>
              <a:t>, along with a recommended development strategy! </a:t>
            </a:r>
          </a:p>
          <a:p>
            <a:pPr lvl="1"/>
            <a:r>
              <a:rPr lang="en-US" dirty="0"/>
              <a:t>you don't have to follow it, but we recommend making </a:t>
            </a:r>
            <a:r>
              <a:rPr lang="en-US" i="1" dirty="0"/>
              <a:t>some </a:t>
            </a:r>
            <a:r>
              <a:rPr lang="en-US" dirty="0"/>
              <a:t>plan for how to approach the project (since it's more substantial than previous projects!)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B4BF46-4F60-28AA-0B29-A968915C70A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718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9D4AB-3253-4651-BAB2-8D3C413FB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Agenda (2/4)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3F9555-B9D5-4EDE-8EF2-3335E260AC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Announcements, Reminders</a:t>
            </a:r>
          </a:p>
          <a:p>
            <a:r>
              <a:rPr lang="en-US" b="1" dirty="0">
                <a:solidFill>
                  <a:srgbClr val="7028C8"/>
                </a:solidFill>
              </a:rPr>
              <a:t>Math Facts continued</a:t>
            </a:r>
          </a:p>
          <a:p>
            <a:r>
              <a:rPr lang="en-US" dirty="0"/>
              <a:t>Scope, class constants review</a:t>
            </a:r>
          </a:p>
          <a:p>
            <a:r>
              <a:rPr lang="en-US" dirty="0"/>
              <a:t>Code examples</a:t>
            </a:r>
          </a:p>
          <a:p>
            <a:pPr lvl="1"/>
            <a:r>
              <a:rPr lang="en-US" dirty="0"/>
              <a:t>Cumulative sums!</a:t>
            </a:r>
          </a:p>
        </p:txBody>
      </p:sp>
      <p:sp>
        <p:nvSpPr>
          <p:cNvPr id="5" name="Arrow: Right 4" descr="Next:  &quot;Math facts continued”">
            <a:extLst>
              <a:ext uri="{FF2B5EF4-FFF2-40B4-BE49-F238E27FC236}">
                <a16:creationId xmlns:a16="http://schemas.microsoft.com/office/drawing/2014/main" id="{1B936838-38AF-444F-B4B1-AB7499E18E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 rot="10800000">
            <a:off x="4660454" y="2135443"/>
            <a:ext cx="576870" cy="245476"/>
          </a:xfrm>
          <a:prstGeom prst="rightArrow">
            <a:avLst/>
          </a:prstGeom>
          <a:solidFill>
            <a:srgbClr val="7028C8"/>
          </a:solidFill>
          <a:ln>
            <a:solidFill>
              <a:srgbClr val="7028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ECE2E6-5043-4AF0-8171-A4B436DD599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555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9D4AB-3253-4651-BAB2-8D3C413FB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Agenda (3/4)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3F9555-B9D5-4EDE-8EF2-3335E260AC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Announcements, Reminders</a:t>
            </a:r>
          </a:p>
          <a:p>
            <a:r>
              <a:rPr lang="en-US" dirty="0"/>
              <a:t>Math Facts continued</a:t>
            </a:r>
          </a:p>
          <a:p>
            <a:r>
              <a:rPr lang="en-US" b="1" dirty="0">
                <a:solidFill>
                  <a:srgbClr val="7028C8"/>
                </a:solidFill>
              </a:rPr>
              <a:t>Scope, class constants review</a:t>
            </a:r>
          </a:p>
          <a:p>
            <a:r>
              <a:rPr lang="en-US" dirty="0"/>
              <a:t>Code examples</a:t>
            </a:r>
          </a:p>
          <a:p>
            <a:pPr lvl="1"/>
            <a:r>
              <a:rPr lang="en-US" dirty="0"/>
              <a:t>Cumulative sums!</a:t>
            </a:r>
          </a:p>
        </p:txBody>
      </p:sp>
      <p:sp>
        <p:nvSpPr>
          <p:cNvPr id="5" name="Arrow: Right 4" descr="Next:  &quot;Scope, class constants review&quot;">
            <a:extLst>
              <a:ext uri="{FF2B5EF4-FFF2-40B4-BE49-F238E27FC236}">
                <a16:creationId xmlns:a16="http://schemas.microsoft.com/office/drawing/2014/main" id="{1B936838-38AF-444F-B4B1-AB7499E18E33}"/>
              </a:ext>
            </a:extLst>
          </p:cNvPr>
          <p:cNvSpPr/>
          <p:nvPr/>
        </p:nvSpPr>
        <p:spPr>
          <a:xfrm rot="10800000">
            <a:off x="5807565" y="2652828"/>
            <a:ext cx="576870" cy="245476"/>
          </a:xfrm>
          <a:prstGeom prst="rightArrow">
            <a:avLst/>
          </a:prstGeom>
          <a:solidFill>
            <a:srgbClr val="7028C8"/>
          </a:solidFill>
          <a:ln>
            <a:solidFill>
              <a:srgbClr val="7028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ECE2E6-5043-4AF0-8171-A4B436DD599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4390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18701-1C16-E51B-E591-7609F661F7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CD36A-E179-1BC4-AC08-1385E38EC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PCM: Scope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2B77BA2-49C0-F841-1A1C-EF5978C08C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71600"/>
            <a:ext cx="10515600" cy="2568987"/>
          </a:xfrm>
        </p:spPr>
        <p:txBody>
          <a:bodyPr>
            <a:normAutofit/>
          </a:bodyPr>
          <a:lstStyle/>
          <a:p>
            <a:pPr marL="122237" indent="0">
              <a:lnSpc>
                <a:spcPct val="100000"/>
              </a:lnSpc>
              <a:spcBef>
                <a:spcPts val="380"/>
              </a:spcBef>
              <a:buNone/>
            </a:pPr>
            <a:r>
              <a:rPr lang="en-US" b="1" spc="-5" dirty="0"/>
              <a:t>Scope: </a:t>
            </a:r>
            <a:r>
              <a:rPr lang="en-US" spc="-5" dirty="0"/>
              <a:t>the part of a program where a variable</a:t>
            </a:r>
            <a:r>
              <a:rPr lang="en-US" spc="60" dirty="0"/>
              <a:t> </a:t>
            </a:r>
            <a:r>
              <a:rPr lang="en-US" spc="-5" dirty="0"/>
              <a:t>exists </a:t>
            </a:r>
            <a:br>
              <a:rPr lang="en-US" spc="-5" dirty="0"/>
            </a:br>
            <a:r>
              <a:rPr lang="en-US" spc="-5" dirty="0"/>
              <a:t>(and can thus be referenced, modified, or used).</a:t>
            </a:r>
          </a:p>
          <a:p>
            <a:pPr marL="579437" indent="-457200">
              <a:spcBef>
                <a:spcPts val="380"/>
              </a:spcBef>
            </a:pPr>
            <a:r>
              <a:rPr lang="en-US" spc="-5" dirty="0"/>
              <a:t>General Rule: a variable ‘exists’ f</a:t>
            </a:r>
            <a:r>
              <a:rPr lang="en-US" sz="2800" spc="-5" dirty="0"/>
              <a:t>rom </a:t>
            </a:r>
            <a:r>
              <a:rPr lang="en-US" sz="2800" dirty="0"/>
              <a:t>its </a:t>
            </a:r>
            <a:r>
              <a:rPr lang="en-US" sz="2800" b="1" dirty="0"/>
              <a:t>declaration </a:t>
            </a:r>
            <a:r>
              <a:rPr lang="en-US" sz="2800" dirty="0"/>
              <a:t>to the </a:t>
            </a:r>
            <a:r>
              <a:rPr lang="en-US" sz="2800" b="1" dirty="0"/>
              <a:t>closing brace of that indentation level }</a:t>
            </a:r>
          </a:p>
          <a:p>
            <a:pPr marL="579437" indent="-457200">
              <a:spcBef>
                <a:spcPts val="380"/>
              </a:spcBef>
            </a:pPr>
            <a:r>
              <a:rPr lang="en-US" dirty="0"/>
              <a:t>Exception applies to for loops (header is “part” of the body)</a:t>
            </a:r>
            <a:endParaRPr lang="en-US" sz="2800" dirty="0"/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3" name="object 7">
            <a:extLst>
              <a:ext uri="{FF2B5EF4-FFF2-40B4-BE49-F238E27FC236}">
                <a16:creationId xmlns:a16="http://schemas.microsoft.com/office/drawing/2014/main" id="{AF4F08D8-A7FD-A92E-83D7-B0B8272852E1}"/>
              </a:ext>
            </a:extLst>
          </p:cNvPr>
          <p:cNvSpPr txBox="1"/>
          <p:nvPr/>
        </p:nvSpPr>
        <p:spPr>
          <a:xfrm>
            <a:off x="1449235" y="3684853"/>
            <a:ext cx="9246637" cy="2459006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114300" indent="0">
              <a:buNone/>
            </a:pPr>
            <a:r>
              <a:rPr lang="en-US" sz="1800" dirty="0">
                <a:solidFill>
                  <a:srgbClr val="AF00DB"/>
                </a:solidFill>
                <a:latin typeface="Consolas" panose="020B0609020204030204" pitchFamily="49" charset="0"/>
              </a:rPr>
              <a:t>for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 (</a:t>
            </a:r>
            <a:r>
              <a:rPr lang="en-US" sz="1800" dirty="0">
                <a:solidFill>
                  <a:srgbClr val="267F99"/>
                </a:solidFill>
                <a:latin typeface="Consolas" panose="020B06090202040302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rgbClr val="001080"/>
                </a:solidFill>
                <a:latin typeface="Consolas" panose="020B0609020204030204" pitchFamily="49" charset="0"/>
              </a:rPr>
              <a:t>outerLoop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sz="1800" dirty="0">
                <a:solidFill>
                  <a:srgbClr val="098658"/>
                </a:solidFill>
                <a:latin typeface="Consolas" panose="020B0609020204030204" pitchFamily="49" charset="0"/>
              </a:rPr>
              <a:t>1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; 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outerLoop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 &lt;= </a:t>
            </a:r>
            <a:r>
              <a:rPr lang="en-US" sz="1800" dirty="0">
                <a:solidFill>
                  <a:srgbClr val="098658"/>
                </a:solidFill>
                <a:latin typeface="Consolas" panose="020B0609020204030204" pitchFamily="49" charset="0"/>
              </a:rPr>
              <a:t>5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; 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outerLoop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++) {</a:t>
            </a:r>
          </a:p>
          <a:p>
            <a:pPr marL="114300" indent="0">
              <a:buNone/>
            </a:pP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    </a:t>
            </a:r>
            <a:r>
              <a:rPr lang="en-US" sz="1800" dirty="0" err="1">
                <a:solidFill>
                  <a:srgbClr val="001080"/>
                </a:solidFill>
                <a:latin typeface="Consolas" panose="020B0609020204030204" pitchFamily="49" charset="0"/>
              </a:rPr>
              <a:t>System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.</a:t>
            </a:r>
            <a:r>
              <a:rPr lang="en-US" sz="1800" dirty="0" err="1">
                <a:solidFill>
                  <a:srgbClr val="001080"/>
                </a:solidFill>
                <a:latin typeface="Consolas" panose="020B0609020204030204" pitchFamily="49" charset="0"/>
              </a:rPr>
              <a:t>out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.</a:t>
            </a:r>
            <a:r>
              <a:rPr lang="en-US" sz="1800" dirty="0" err="1">
                <a:solidFill>
                  <a:srgbClr val="795E26"/>
                </a:solidFill>
                <a:latin typeface="Consolas" panose="020B0609020204030204" pitchFamily="49" charset="0"/>
              </a:rPr>
              <a:t>println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onsolas" panose="020B0609020204030204" pitchFamily="49" charset="0"/>
              </a:rPr>
              <a:t>"outer loop iteration #"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 + 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outerLoop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marL="114300" indent="0">
              <a:buNone/>
            </a:pP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    </a:t>
            </a:r>
            <a:r>
              <a:rPr lang="en-US" sz="1800" dirty="0">
                <a:solidFill>
                  <a:srgbClr val="AF00DB"/>
                </a:solidFill>
                <a:latin typeface="Consolas" panose="020B0609020204030204" pitchFamily="49" charset="0"/>
              </a:rPr>
              <a:t>for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 (</a:t>
            </a:r>
            <a:r>
              <a:rPr lang="en-US" sz="1800" dirty="0">
                <a:solidFill>
                  <a:srgbClr val="267F99"/>
                </a:solidFill>
                <a:latin typeface="Consolas" panose="020B06090202040302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rgbClr val="001080"/>
                </a:solidFill>
                <a:latin typeface="Consolas" panose="020B0609020204030204" pitchFamily="49" charset="0"/>
              </a:rPr>
              <a:t>innerLoop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sz="1800" dirty="0">
                <a:solidFill>
                  <a:srgbClr val="098658"/>
                </a:solidFill>
                <a:latin typeface="Consolas" panose="020B0609020204030204" pitchFamily="49" charset="0"/>
              </a:rPr>
              <a:t>1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; 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innerLoop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 &lt;= </a:t>
            </a:r>
            <a:r>
              <a:rPr lang="en-US" sz="1800" dirty="0">
                <a:solidFill>
                  <a:srgbClr val="098658"/>
                </a:solidFill>
                <a:latin typeface="Consolas" panose="020B0609020204030204" pitchFamily="49" charset="0"/>
              </a:rPr>
              <a:t>3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; 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innerLoop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++) {</a:t>
            </a:r>
          </a:p>
          <a:p>
            <a:pPr marL="114300" indent="0">
              <a:buNone/>
            </a:pP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        </a:t>
            </a:r>
            <a:r>
              <a:rPr lang="en-US" sz="1800" dirty="0" err="1">
                <a:solidFill>
                  <a:srgbClr val="001080"/>
                </a:solidFill>
                <a:latin typeface="Consolas" panose="020B0609020204030204" pitchFamily="49" charset="0"/>
              </a:rPr>
              <a:t>System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.</a:t>
            </a:r>
            <a:r>
              <a:rPr lang="en-US" sz="1800" dirty="0" err="1">
                <a:solidFill>
                  <a:srgbClr val="001080"/>
                </a:solidFill>
                <a:latin typeface="Consolas" panose="020B0609020204030204" pitchFamily="49" charset="0"/>
              </a:rPr>
              <a:t>out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.</a:t>
            </a:r>
            <a:r>
              <a:rPr lang="en-US" sz="1800" dirty="0" err="1">
                <a:solidFill>
                  <a:srgbClr val="795E26"/>
                </a:solidFill>
                <a:latin typeface="Consolas" panose="020B0609020204030204" pitchFamily="49" charset="0"/>
              </a:rPr>
              <a:t>println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latin typeface="Consolas" panose="020B0609020204030204" pitchFamily="49" charset="0"/>
              </a:rPr>
              <a:t>"    inner loop iteration #"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 + 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innerLoop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marL="114300" indent="0">
              <a:buNone/>
            </a:pP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    }</a:t>
            </a:r>
          </a:p>
          <a:p>
            <a:pPr marL="114300" indent="0">
              <a:buNone/>
            </a:pP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    </a:t>
            </a:r>
            <a:r>
              <a:rPr lang="en-US" sz="1800" dirty="0" err="1">
                <a:solidFill>
                  <a:srgbClr val="001080"/>
                </a:solidFill>
                <a:latin typeface="Consolas" panose="020B0609020204030204" pitchFamily="49" charset="0"/>
              </a:rPr>
              <a:t>System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.</a:t>
            </a:r>
            <a:r>
              <a:rPr lang="en-US" sz="1800" dirty="0" err="1">
                <a:solidFill>
                  <a:srgbClr val="001080"/>
                </a:solidFill>
                <a:latin typeface="Consolas" panose="020B0609020204030204" pitchFamily="49" charset="0"/>
              </a:rPr>
              <a:t>out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.</a:t>
            </a:r>
            <a:r>
              <a:rPr lang="en-US" sz="1800" dirty="0" err="1">
                <a:solidFill>
                  <a:srgbClr val="795E26"/>
                </a:solidFill>
                <a:latin typeface="Consolas" panose="020B0609020204030204" pitchFamily="49" charset="0"/>
              </a:rPr>
              <a:t>println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outerLoop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marL="114300" indent="0">
              <a:buNone/>
            </a:pP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</a:p>
          <a:p>
            <a:pPr algn="ctr">
              <a:lnSpc>
                <a:spcPct val="100000"/>
              </a:lnSpc>
              <a:spcBef>
                <a:spcPts val="875"/>
              </a:spcBef>
              <a:tabLst>
                <a:tab pos="533400" algn="l"/>
                <a:tab pos="1199515" algn="l"/>
                <a:tab pos="1466215" algn="l"/>
                <a:tab pos="1732914" algn="l"/>
                <a:tab pos="2133600" algn="l"/>
                <a:tab pos="2400300" algn="l"/>
                <a:tab pos="2799715" algn="l"/>
                <a:tab pos="3333115" algn="l"/>
                <a:tab pos="3998595" algn="l"/>
              </a:tabLst>
            </a:pPr>
            <a:endParaRPr sz="1900" dirty="0">
              <a:latin typeface="Arial"/>
              <a:cs typeface="Arial"/>
            </a:endParaRPr>
          </a:p>
        </p:txBody>
      </p:sp>
      <p:sp>
        <p:nvSpPr>
          <p:cNvPr id="6" name="Left Bracket 5" descr="Outerloop’s scope is the entire body of the outer loop. This includes the inside of the nested for loop, but ends after the end of the for loop body.">
            <a:extLst>
              <a:ext uri="{FF2B5EF4-FFF2-40B4-BE49-F238E27FC236}">
                <a16:creationId xmlns:a16="http://schemas.microsoft.com/office/drawing/2014/main" id="{2CBE412D-05C7-44E5-BDA3-5F61BE3B51AE}"/>
              </a:ext>
            </a:extLst>
          </p:cNvPr>
          <p:cNvSpPr/>
          <p:nvPr/>
        </p:nvSpPr>
        <p:spPr>
          <a:xfrm flipH="1">
            <a:off x="10371281" y="3754443"/>
            <a:ext cx="165699" cy="1854070"/>
          </a:xfrm>
          <a:prstGeom prst="leftBracket">
            <a:avLst/>
          </a:prstGeom>
          <a:ln w="38100">
            <a:solidFill>
              <a:srgbClr val="096B0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id="{F58277F3-4A3E-E25C-7F24-7AE4B5AE035D}"/>
              </a:ext>
            </a:extLst>
          </p:cNvPr>
          <p:cNvSpPr txBox="1"/>
          <p:nvPr/>
        </p:nvSpPr>
        <p:spPr>
          <a:xfrm>
            <a:off x="10761444" y="4398388"/>
            <a:ext cx="1358900" cy="566181"/>
          </a:xfrm>
          <a:prstGeom prst="rect">
            <a:avLst/>
          </a:prstGeom>
          <a:ln>
            <a:noFill/>
          </a:ln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1800" dirty="0" err="1">
                <a:solidFill>
                  <a:srgbClr val="096B06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outerloop</a:t>
            </a:r>
            <a:r>
              <a:rPr lang="en-US" sz="1800" dirty="0" err="1">
                <a:solidFill>
                  <a:srgbClr val="096B0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’s</a:t>
            </a:r>
            <a:r>
              <a:rPr lang="en-US" sz="1800" dirty="0">
                <a:solidFill>
                  <a:srgbClr val="096B0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scope</a:t>
            </a:r>
            <a:endParaRPr sz="1800" dirty="0">
              <a:solidFill>
                <a:srgbClr val="096B0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Left Bracket 9" descr="Inner loop’s scope is only for the inner for loop’s body - importantly, it’s not in scope after the loop finishes">
            <a:extLst>
              <a:ext uri="{FF2B5EF4-FFF2-40B4-BE49-F238E27FC236}">
                <a16:creationId xmlns:a16="http://schemas.microsoft.com/office/drawing/2014/main" id="{D914310C-6828-E7A4-6B64-9A933B725448}"/>
              </a:ext>
            </a:extLst>
          </p:cNvPr>
          <p:cNvSpPr/>
          <p:nvPr/>
        </p:nvSpPr>
        <p:spPr>
          <a:xfrm>
            <a:off x="1746905" y="4351094"/>
            <a:ext cx="165699" cy="832264"/>
          </a:xfrm>
          <a:prstGeom prst="leftBracket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bject 13">
            <a:extLst>
              <a:ext uri="{FF2B5EF4-FFF2-40B4-BE49-F238E27FC236}">
                <a16:creationId xmlns:a16="http://schemas.microsoft.com/office/drawing/2014/main" id="{D99FE41E-172C-0C53-7DA5-08CB1C22A5C3}"/>
              </a:ext>
            </a:extLst>
          </p:cNvPr>
          <p:cNvSpPr txBox="1"/>
          <p:nvPr/>
        </p:nvSpPr>
        <p:spPr>
          <a:xfrm>
            <a:off x="263759" y="4471286"/>
            <a:ext cx="1358900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1800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innerloop</a:t>
            </a:r>
            <a:r>
              <a:rPr lang="en-US" sz="18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’s</a:t>
            </a:r>
            <a:r>
              <a:rPr lang="en-US" sz="18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scope</a:t>
            </a:r>
            <a:endParaRPr sz="18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D21AAF-9FD8-DE69-9223-9F5A67E5140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602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  <p:bldP spid="3" grpId="0"/>
      <p:bldP spid="6" grpId="0" animBg="1"/>
      <p:bldP spid="9" grpId="0"/>
      <p:bldP spid="10" grpId="0" animBg="1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DF589-9ACC-CDC3-78AA-D5E374AB1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-1139235"/>
            <a:ext cx="10515601" cy="762636"/>
          </a:xfrm>
        </p:spPr>
        <p:txBody>
          <a:bodyPr/>
          <a:lstStyle/>
          <a:p>
            <a:r>
              <a:rPr lang="en-US" dirty="0"/>
              <a:t>Think Pair Share: Scope (Think)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01775C2-298A-E9ED-606D-DBF9D7694C88}"/>
              </a:ext>
            </a:extLst>
          </p:cNvPr>
          <p:cNvSpPr txBox="1">
            <a:spLocks/>
          </p:cNvSpPr>
          <p:nvPr/>
        </p:nvSpPr>
        <p:spPr>
          <a:xfrm>
            <a:off x="937697" y="1409936"/>
            <a:ext cx="7717070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lnSpc>
                <a:spcPct val="100000"/>
              </a:lnSpc>
              <a:buSzTx/>
              <a:buFont typeface="Arial"/>
              <a:buNone/>
              <a:defRPr/>
            </a:pPr>
            <a:r>
              <a:rPr lang="en-US" sz="2800" b="0" dirty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What variables are in scope where the *** is?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DE5D30-5E25-370B-49D3-DDABB35EFEDB}"/>
              </a:ext>
            </a:extLst>
          </p:cNvPr>
          <p:cNvSpPr txBox="1"/>
          <p:nvPr/>
        </p:nvSpPr>
        <p:spPr>
          <a:xfrm>
            <a:off x="937697" y="1999859"/>
            <a:ext cx="704476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 x = 1;</a:t>
            </a:r>
          </a:p>
          <a:p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for (int </a:t>
            </a:r>
            <a:r>
              <a:rPr lang="en-US" sz="20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= 0; </a:t>
            </a:r>
            <a:r>
              <a:rPr lang="en-US" sz="20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&lt; 10; </a:t>
            </a:r>
            <a:r>
              <a:rPr lang="en-US" sz="20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++) {</a:t>
            </a:r>
          </a:p>
          <a:p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for (int j = 0; j &lt; 5; </a:t>
            </a:r>
            <a:r>
              <a:rPr lang="en-US" sz="20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j++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 {</a:t>
            </a:r>
          </a:p>
          <a:p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int y = 2;</a:t>
            </a:r>
          </a:p>
          <a:p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20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System.out.println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("Inner loop!");</a:t>
            </a:r>
          </a:p>
          <a:p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}</a:t>
            </a:r>
          </a:p>
          <a:p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// ***</a:t>
            </a:r>
          </a:p>
          <a:p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int z = 3;</a:t>
            </a:r>
          </a:p>
          <a:p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sz="2000" b="0" dirty="0">
              <a:solidFill>
                <a:schemeClr val="tx1"/>
              </a:solidFill>
              <a:effectLst/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D21AD-E00B-12AF-284E-FD0BC03CA9E4}"/>
              </a:ext>
            </a:extLst>
          </p:cNvPr>
          <p:cNvSpPr txBox="1"/>
          <p:nvPr/>
        </p:nvSpPr>
        <p:spPr>
          <a:xfrm>
            <a:off x="583390" y="5448064"/>
            <a:ext cx="110252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		     B. 		  C.              D.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A8BF74-1CA9-0A6D-1EC4-40453D970067}"/>
              </a:ext>
            </a:extLst>
          </p:cNvPr>
          <p:cNvSpPr txBox="1"/>
          <p:nvPr/>
        </p:nvSpPr>
        <p:spPr>
          <a:xfrm>
            <a:off x="1176396" y="5632729"/>
            <a:ext cx="15390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Consolas" panose="020B0609020204030204" pitchFamily="49" charset="0"/>
                <a:cs typeface="Consolas" panose="020B0609020204030204" pitchFamily="49" charset="0"/>
              </a:rPr>
              <a:t>x,i,j,y</a:t>
            </a: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CB31B57-4DCA-8FB3-FA27-8D1C610C5AB9}"/>
              </a:ext>
            </a:extLst>
          </p:cNvPr>
          <p:cNvSpPr txBox="1"/>
          <p:nvPr/>
        </p:nvSpPr>
        <p:spPr>
          <a:xfrm>
            <a:off x="3690541" y="5663390"/>
            <a:ext cx="15390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Consolas" panose="020B0609020204030204" pitchFamily="49" charset="0"/>
                <a:cs typeface="Consolas" panose="020B0609020204030204" pitchFamily="49" charset="0"/>
              </a:rPr>
              <a:t>x,i,j</a:t>
            </a: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4EBFB69-D34D-32E7-6F99-20A4FAA2167C}"/>
              </a:ext>
            </a:extLst>
          </p:cNvPr>
          <p:cNvSpPr txBox="1"/>
          <p:nvPr/>
        </p:nvSpPr>
        <p:spPr>
          <a:xfrm>
            <a:off x="6204686" y="5612590"/>
            <a:ext cx="15390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Consolas" panose="020B0609020204030204" pitchFamily="49" charset="0"/>
                <a:cs typeface="Consolas" panose="020B0609020204030204" pitchFamily="49" charset="0"/>
              </a:rPr>
              <a:t>x,i,z</a:t>
            </a: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6BAB282-4B30-B3AF-D1AB-76C0A6BA0D6A}"/>
              </a:ext>
            </a:extLst>
          </p:cNvPr>
          <p:cNvSpPr txBox="1"/>
          <p:nvPr/>
        </p:nvSpPr>
        <p:spPr>
          <a:xfrm>
            <a:off x="8718831" y="5632729"/>
            <a:ext cx="15390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Consolas" panose="020B0609020204030204" pitchFamily="49" charset="0"/>
                <a:cs typeface="Consolas" panose="020B0609020204030204" pitchFamily="49" charset="0"/>
              </a:rPr>
              <a:t>x,i</a:t>
            </a: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pic>
        <p:nvPicPr>
          <p:cNvPr id="16" name="Picture 15" descr="join slido at https://app.sli.do/event/4rCL586WSd4qyPehghrCJj">
            <a:extLst>
              <a:ext uri="{FF2B5EF4-FFF2-40B4-BE49-F238E27FC236}">
                <a16:creationId xmlns:a16="http://schemas.microsoft.com/office/drawing/2014/main" id="{45090BDE-30F4-82DA-B23F-90B8DEC75E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0644" y="209284"/>
            <a:ext cx="762636" cy="762636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41A262C-94D2-E718-E90F-BAEB1335AB86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1718514" y="6279061"/>
            <a:ext cx="245751" cy="256541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049352"/>
      </p:ext>
    </p:extLst>
  </p:cSld>
  <p:clrMapOvr>
    <a:masterClrMapping/>
  </p:clrMapOvr>
</p:sld>
</file>

<file path=ppt/theme/theme1.xml><?xml version="1.0" encoding="utf-8"?>
<a:theme xmlns:a="http://schemas.openxmlformats.org/drawingml/2006/main" name="2_CSE 12X (adopted from CSE 373)">
  <a:themeElements>
    <a:clrScheme name="Custom 4">
      <a:dk1>
        <a:srgbClr val="222222"/>
      </a:dk1>
      <a:lt1>
        <a:srgbClr val="FFFFFF"/>
      </a:lt1>
      <a:dk2>
        <a:srgbClr val="A7A7A7"/>
      </a:dk2>
      <a:lt2>
        <a:srgbClr val="535353"/>
      </a:lt2>
      <a:accent1>
        <a:srgbClr val="2E235D"/>
      </a:accent1>
      <a:accent2>
        <a:srgbClr val="E83C60"/>
      </a:accent2>
      <a:accent3>
        <a:srgbClr val="2699A9"/>
      </a:accent3>
      <a:accent4>
        <a:srgbClr val="FFC000"/>
      </a:accent4>
      <a:accent5>
        <a:srgbClr val="EE8A64"/>
      </a:accent5>
      <a:accent6>
        <a:srgbClr val="09A98A"/>
      </a:accent6>
      <a:hlink>
        <a:srgbClr val="0057FF"/>
      </a:hlink>
      <a:folHlink>
        <a:srgbClr val="0057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SE 373 Summer 2020">
  <a:themeElements>
    <a:clrScheme name="CSE 373 Summer 2020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2E235D"/>
      </a:accent1>
      <a:accent2>
        <a:srgbClr val="E83C60"/>
      </a:accent2>
      <a:accent3>
        <a:srgbClr val="2699A9"/>
      </a:accent3>
      <a:accent4>
        <a:srgbClr val="FFC000"/>
      </a:accent4>
      <a:accent5>
        <a:srgbClr val="EE8A64"/>
      </a:accent5>
      <a:accent6>
        <a:srgbClr val="09A98A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7973</TotalTime>
  <Words>836</Words>
  <Application>Microsoft Macintosh PowerPoint</Application>
  <PresentationFormat>Widescreen</PresentationFormat>
  <Paragraphs>129</Paragraphs>
  <Slides>14</Slides>
  <Notes>1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Montserrat</vt:lpstr>
      <vt:lpstr>Consolas</vt:lpstr>
      <vt:lpstr>Calibri</vt:lpstr>
      <vt:lpstr>Montserrat SemiBold</vt:lpstr>
      <vt:lpstr>Montserrat ExtraBold</vt:lpstr>
      <vt:lpstr>2_CSE 12X (adopted from CSE 373)</vt:lpstr>
      <vt:lpstr>Cumulative Sum, Scope, Class Constants</vt:lpstr>
      <vt:lpstr>Agenda (1/4)</vt:lpstr>
      <vt:lpstr>Announcements, Reminders</vt:lpstr>
      <vt:lpstr>A bit more on Quiz 0</vt:lpstr>
      <vt:lpstr>A bit more on P1</vt:lpstr>
      <vt:lpstr>Agenda (2/4)</vt:lpstr>
      <vt:lpstr>Agenda (3/4)</vt:lpstr>
      <vt:lpstr>PCM: Scope</vt:lpstr>
      <vt:lpstr>Think Pair Share: Scope (Think)</vt:lpstr>
      <vt:lpstr>Think Pair Share: Scope (Pair)</vt:lpstr>
      <vt:lpstr>PCM: Class Constants</vt:lpstr>
      <vt:lpstr>Agenda (4/4)</vt:lpstr>
      <vt:lpstr>New: Cumulative Sum pattern</vt:lpstr>
      <vt:lpstr>Addition Problem Development Strategy / Pseudocode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Welcome!</dc:title>
  <cp:lastModifiedBy>Hayden Feeney</cp:lastModifiedBy>
  <cp:revision>377</cp:revision>
  <dcterms:modified xsi:type="dcterms:W3CDTF">2026-07-14T20:28:51Z</dcterms:modified>
</cp:coreProperties>
</file>