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428" r:id="rId2"/>
    <p:sldId id="386" r:id="rId3"/>
    <p:sldId id="356" r:id="rId4"/>
    <p:sldId id="426" r:id="rId5"/>
    <p:sldId id="406" r:id="rId6"/>
    <p:sldId id="407" r:id="rId7"/>
    <p:sldId id="412" r:id="rId8"/>
    <p:sldId id="414" r:id="rId9"/>
    <p:sldId id="397" r:id="rId10"/>
    <p:sldId id="431" r:id="rId11"/>
    <p:sldId id="417" r:id="rId12"/>
    <p:sldId id="430" r:id="rId13"/>
    <p:sldId id="427" r:id="rId14"/>
    <p:sldId id="419" r:id="rId15"/>
    <p:sldId id="432" r:id="rId16"/>
    <p:sldId id="420" r:id="rId17"/>
    <p:sldId id="421" r:id="rId18"/>
    <p:sldId id="415" r:id="rId19"/>
    <p:sldId id="416" r:id="rId20"/>
    <p:sldId id="422" r:id="rId21"/>
    <p:sldId id="433" r:id="rId22"/>
  </p:sldIdLst>
  <p:sldSz cx="12192000" cy="6858000"/>
  <p:notesSz cx="6858000" cy="9144000"/>
  <p:embeddedFontLs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Montserrat" pitchFamily="2" charset="77"/>
      <p:regular r:id="rId29"/>
      <p:bold r:id="rId30"/>
      <p:italic r:id="rId31"/>
      <p:boldItalic r:id="rId32"/>
    </p:embeddedFont>
    <p:embeddedFont>
      <p:font typeface="Montserrat ExtraBold" panose="00000900000000000000" pitchFamily="2" charset="77"/>
      <p:bold r:id="rId33"/>
      <p:italic r:id="rId34"/>
      <p:boldItalic r:id="rId35"/>
    </p:embeddedFont>
    <p:embeddedFont>
      <p:font typeface="Montserrat SemiBold" panose="00000700000000000000" pitchFamily="2" charset="77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8"/>
    <p:restoredTop sz="95060"/>
  </p:normalViewPr>
  <p:slideViewPr>
    <p:cSldViewPr snapToGrid="0">
      <p:cViewPr varScale="1">
        <p:scale>
          <a:sx n="104" d="100"/>
          <a:sy n="104" d="100"/>
        </p:scale>
        <p:origin x="224" y="632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7/10/26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6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5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3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9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547264C-2F90-1445-F54E-34A2553F3CA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0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B5786E1-AFB6-59D6-416A-2D08DE93B00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7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D8503F6-65AC-9BE7-24B7-42950F72113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6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148B4E2-818D-A44B-37DE-11529AB01FC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0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FF7020D-46D4-18A1-B6C9-D35AA907892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5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4CC81441-6901-4A3A-7BC1-830D19F8DC6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152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flare.com/randomness-101-lavarand-in-productio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99611/discussion/81593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bfeeney@cs.washington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05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34670"/>
            <a:ext cx="6211888" cy="16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Nested Loops, Random, Math</a:t>
            </a:r>
            <a:endParaRPr lang="en-US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dessert?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96;p1">
            <a:extLst>
              <a:ext uri="{FF2B5EF4-FFF2-40B4-BE49-F238E27FC236}">
                <a16:creationId xmlns:a16="http://schemas.microsoft.com/office/drawing/2014/main" id="{3E1D7052-4BED-4331-909D-01A4DF82DB3D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88CB831C-E1CF-442C-AA77-1A48BDEBF51D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5F6EF537-F5C2-2449-7767-B6C750973CF6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Hayden Feeney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2477D-EADA-CFE0-FB4F-DBD57E18B2DF}"/>
              </a:ext>
            </a:extLst>
          </p:cNvPr>
          <p:cNvSpPr txBox="1"/>
          <p:nvPr/>
        </p:nvSpPr>
        <p:spPr>
          <a:xfrm>
            <a:off x="8100278" y="4357971"/>
            <a:ext cx="3671627" cy="52796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Anisha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</p:txBody>
      </p:sp>
      <p:pic>
        <p:nvPicPr>
          <p:cNvPr id="8" name="Picture 7" descr="join slido at https://app.sli.do/event/3DcQwqFZpxBo2m6oUL4Krx">
            <a:extLst>
              <a:ext uri="{FF2B5EF4-FFF2-40B4-BE49-F238E27FC236}">
                <a16:creationId xmlns:a16="http://schemas.microsoft.com/office/drawing/2014/main" id="{D2C377CB-E422-D70A-A34C-40071ADB5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844" y="5572461"/>
            <a:ext cx="1049203" cy="1049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69E2D0-2BB3-9ADC-AFA5-1C9451D41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86739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</a:t>
            </a:r>
            <a:r>
              <a:rPr lang="en-US" dirty="0" err="1"/>
              <a:t>ested</a:t>
            </a:r>
            <a:r>
              <a:rPr lang="en-US" dirty="0"/>
              <a:t> Triangle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8A9C7D-39D5-EC91-541A-552DECBB3492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  <a:endParaRPr lang="en-US" sz="28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E901B-44CD-8D14-DDB0-4D3A32D97EE7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4F939A-48F8-01B7-62E6-ABEA9F206F5F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6971C-F9D5-F4AD-4D54-FAF0FA41C8F7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12432-5E00-27C4-57F7-8AFBAF811D36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04E94-8804-A491-5BAD-13EC80CB0D2D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BE458-F9D7-3024-9DF0-EC8BD2EE5C14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CCFB2-E373-8453-1C80-1A03DC04D7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 descr="join slido at https://app.sli.do/event/3DcQwqFZpxBo2m6oUL4Krx">
            <a:extLst>
              <a:ext uri="{FF2B5EF4-FFF2-40B4-BE49-F238E27FC236}">
                <a16:creationId xmlns:a16="http://schemas.microsoft.com/office/drawing/2014/main" id="{5A13DC0C-A2FC-54D2-7C62-EBCEEC7A2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893" y="20850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6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ECED-7443-9E35-78FC-AFA3A768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D91F-0060-A905-EE66-FBDB192A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riangle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 (Think)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077C3CF-ADD7-3394-C464-4461492E3529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66D6F-2508-2BF6-1A34-82031C6C6E53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3C22B-D3F7-3498-EC49-BBAA9717FB89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B6B88-5708-4DA1-353A-7955E4264A6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741C5-8A3C-C59C-4039-EA3575050825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E3D75-9070-960D-9DD8-E9656E050F27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D6974-64CC-1FD6-EB35-2203D22D8651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CFEA8-218A-8A3B-47C2-A39972D439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join slido at https://app.sli.do/event/3DcQwqFZpxBo2m6oUL4Krx">
            <a:extLst>
              <a:ext uri="{FF2B5EF4-FFF2-40B4-BE49-F238E27FC236}">
                <a16:creationId xmlns:a16="http://schemas.microsoft.com/office/drawing/2014/main" id="{A7CCBE03-5A3B-2ABA-4C7D-117D81FE8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893" y="20850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1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6E17C8-5C2E-AF55-F6CE-ECD6A9216A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6089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riangle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 (Pair)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89E032-998E-9FE1-1C8F-9F06258E5471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3AC11-D05B-5BD1-1C0E-CD04CE24AF44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85911-169C-1683-E0CC-B862E16623D8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10355-0F47-0221-F5F4-E62B3AE562F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08423-63B2-3681-87EF-47FA4A0EDDC8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1F7AA3-3005-E855-4CE5-8B362937CCE7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C9219-33D9-93BF-3B75-96234263C79D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341A3-2E90-3778-0F95-9742501B8A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12" name="Picture 11" descr="join slido at https://app.sli.do/event/3DcQwqFZpxBo2m6oUL4Krx">
            <a:extLst>
              <a:ext uri="{FF2B5EF4-FFF2-40B4-BE49-F238E27FC236}">
                <a16:creationId xmlns:a16="http://schemas.microsoft.com/office/drawing/2014/main" id="{4EC7445E-6501-044E-AF41-1699BC95E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893" y="20850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(3/3)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Nested for Loops</a:t>
            </a:r>
          </a:p>
          <a:p>
            <a:r>
              <a:rPr lang="en-US" b="1" dirty="0">
                <a:solidFill>
                  <a:srgbClr val="7030A0"/>
                </a:solidFill>
              </a:rPr>
              <a:t>Random,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9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877C-0291-F9D8-0D63-10EFFE4A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FA974-C9C7-C7F8-5C81-315BB396D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Having a computer generate truly random numbers is hard!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Instead, computers generate numbers that “look random” in a predictable way, using mathematical formulas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3F1FA-4F84-1E6D-A8D8-6EC2E9F2C0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C8913-A62B-FDC4-A9A6-EAAFE9854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D43F4-3A70-DF41-FA15-15EE9EA9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Pseudo-</a:t>
            </a:r>
            <a:r>
              <a:rPr lang="en-US" dirty="0"/>
              <a:t>Randomness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ACE4D-D498-6EAF-C0B2-12E4958E6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Having a computer generate truly random numbers is hard!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Instead, computers generate numbers that “look random” in a predictable way, using mathematical formulas</a:t>
            </a:r>
          </a:p>
          <a:p>
            <a:r>
              <a:rPr lang="en-US" dirty="0"/>
              <a:t>can use “external” variables like time, mouse position, etc.</a:t>
            </a:r>
          </a:p>
          <a:p>
            <a:r>
              <a:rPr lang="en-US" dirty="0"/>
              <a:t>if we “fix” these variables, we can reproduce the same behavior </a:t>
            </a:r>
          </a:p>
          <a:p>
            <a:pPr lvl="1"/>
            <a:r>
              <a:rPr lang="en-US" dirty="0"/>
              <a:t>very important for testing!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AF77E-1DAF-934E-1273-CC21109D7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4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A24E-E43B-E95A-69DC-B37FAD35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Why Randomness?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974FE-B151-4BE1-026E-73FA1818A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Randomness is core to computer science. It powers (among others):</a:t>
            </a:r>
          </a:p>
          <a:p>
            <a:r>
              <a:rPr lang="en-US" dirty="0"/>
              <a:t>cryptography </a:t>
            </a:r>
          </a:p>
          <a:p>
            <a:r>
              <a:rPr lang="en-US" dirty="0"/>
              <a:t>computer security</a:t>
            </a:r>
          </a:p>
          <a:p>
            <a:r>
              <a:rPr lang="en-US" dirty="0"/>
              <a:t>machine learning (LLMs!)</a:t>
            </a:r>
          </a:p>
          <a:p>
            <a:pPr marL="114300" indent="0">
              <a:buNone/>
            </a:pPr>
            <a:br>
              <a:rPr lang="en-US" u="sng" dirty="0"/>
            </a:br>
            <a:r>
              <a:rPr lang="en-US" u="sng" dirty="0"/>
              <a:t>True</a:t>
            </a:r>
            <a:r>
              <a:rPr lang="en-US" dirty="0"/>
              <a:t> randomness is important: if we just use math, someone can “reverse” the formula.</a:t>
            </a:r>
            <a:endParaRPr lang="en-US" u="sng" dirty="0"/>
          </a:p>
        </p:txBody>
      </p:sp>
      <p:pic>
        <p:nvPicPr>
          <p:cNvPr id="5" name="Picture 4" descr="A shelf with colorful lava lamps at CloudFlare's lobby in San Francisco">
            <a:extLst>
              <a:ext uri="{FF2B5EF4-FFF2-40B4-BE49-F238E27FC236}">
                <a16:creationId xmlns:a16="http://schemas.microsoft.com/office/drawing/2014/main" id="{DA97A63B-DEF4-1528-622D-BFA7A14F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3" y="1955932"/>
            <a:ext cx="5237575" cy="2946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1C902-0B02-BD52-E271-75E31134BBB2}"/>
              </a:ext>
            </a:extLst>
          </p:cNvPr>
          <p:cNvSpPr txBox="1"/>
          <p:nvPr/>
        </p:nvSpPr>
        <p:spPr>
          <a:xfrm>
            <a:off x="7263100" y="5089397"/>
            <a:ext cx="38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LavaRand</a:t>
            </a:r>
            <a:r>
              <a:rPr lang="en-US" dirty="0"/>
              <a:t>: </a:t>
            </a:r>
            <a:r>
              <a:rPr lang="en-US" dirty="0" err="1"/>
              <a:t>CloudFlare’s</a:t>
            </a:r>
            <a:r>
              <a:rPr lang="en-US" dirty="0"/>
              <a:t> Wall of Lava Lamps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E171C-8ABE-11DB-DBE7-E277FF8047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864-1D1D-E699-8E3E-102773D4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B806-C218-BBC5-5B0B-66F548A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77791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class helps us generate pseudo-random numbers.</a:t>
            </a:r>
          </a:p>
          <a:p>
            <a:r>
              <a:rPr lang="en-US" dirty="0"/>
              <a:t>We create a new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number generator by calling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Random()</a:t>
            </a:r>
          </a:p>
          <a:p>
            <a:r>
              <a:rPr lang="en-US" dirty="0"/>
              <a:t>First, we need to </a:t>
            </a:r>
            <a:r>
              <a:rPr lang="en-US" b="1" dirty="0"/>
              <a:t>import</a:t>
            </a:r>
            <a:r>
              <a:rPr lang="en-US" dirty="0"/>
              <a:t>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class with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dirty="0"/>
              <a:t>We can “seed” the generator to make it behave </a:t>
            </a:r>
            <a:r>
              <a:rPr lang="en-US" i="1" dirty="0"/>
              <a:t>deterministically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1A9F2-EC22-29D7-0B49-A97C8313B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71564"/>
              </p:ext>
            </p:extLst>
          </p:nvPr>
        </p:nvGraphicFramePr>
        <p:xfrm>
          <a:off x="1107326" y="3686642"/>
          <a:ext cx="9977348" cy="263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double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891D0-829B-1E4E-8AD7-52FDDCB7DA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cards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A4191C-4ADD-3E9D-295A-07E9C1A1DB4C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8723612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(1-13 inclusive)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18B2B-5FD8-F448-ABF3-D7F20B2DC942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(14)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join slido at https://app.sli.do/event/3DcQwqFZpxBo2m6oUL4Krx">
            <a:extLst>
              <a:ext uri="{FF2B5EF4-FFF2-40B4-BE49-F238E27FC236}">
                <a16:creationId xmlns:a16="http://schemas.microsoft.com/office/drawing/2014/main" id="{4854FB05-1946-E781-9F94-FAAAF4E4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893" y="20850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FD4C1-7A11-C53D-CDEB-BB375DE1D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F7B14-241A-70DE-9AB0-DED2561ED6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94504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cards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53C7082-25A3-63A1-20B0-2190FA35E5E2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8723612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(1-13 inclusive)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E8D3C-3932-5EED-5126-D5C0CDC98D8C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(14)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FDF70-FD88-35A4-3FA6-A16011DB8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join slido at https://app.sli.do/event/3DcQwqFZpxBo2m6oUL4Krx">
            <a:extLst>
              <a:ext uri="{FF2B5EF4-FFF2-40B4-BE49-F238E27FC236}">
                <a16:creationId xmlns:a16="http://schemas.microsoft.com/office/drawing/2014/main" id="{17B3C107-643A-B283-4B3D-050EC4975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893" y="20850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(1/3)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Announcements, Reminders</a:t>
            </a:r>
          </a:p>
          <a:p>
            <a:r>
              <a:rPr lang="en-US" dirty="0"/>
              <a:t>Nested for Loops</a:t>
            </a:r>
          </a:p>
          <a:p>
            <a:r>
              <a:rPr lang="en-US" dirty="0"/>
              <a:t>Random,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Math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46BA1-E541-423A-5103-0AEA7FD73924}"/>
              </a:ext>
            </a:extLst>
          </p:cNvPr>
          <p:cNvSpPr txBox="1"/>
          <p:nvPr/>
        </p:nvSpPr>
        <p:spPr>
          <a:xfrm>
            <a:off x="3702732" y="1378231"/>
            <a:ext cx="47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Math.&lt;method&gt;(…)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89476"/>
              </p:ext>
            </p:extLst>
          </p:nvPr>
        </p:nvGraphicFramePr>
        <p:xfrm>
          <a:off x="1107326" y="2063714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ACDB-5BDE-16F6-4D1F-6DB8B830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CFC63-683B-2D7D-8769-3B2B64F5A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437472" cy="4805363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Quite literally: “fake” code</a:t>
            </a:r>
          </a:p>
          <a:p>
            <a:r>
              <a:rPr lang="en-US" dirty="0">
                <a:sym typeface="Wingdings" pitchFamily="2" charset="2"/>
              </a:rPr>
              <a:t>Goal: writing that is</a:t>
            </a:r>
          </a:p>
          <a:p>
            <a:pPr lvl="1"/>
            <a:r>
              <a:rPr lang="en-US" b="1" dirty="0">
                <a:sym typeface="Wingdings" pitchFamily="2" charset="2"/>
              </a:rPr>
              <a:t>for humans</a:t>
            </a:r>
          </a:p>
          <a:p>
            <a:pPr lvl="1"/>
            <a:r>
              <a:rPr lang="en-US" dirty="0">
                <a:sym typeface="Wingdings" pitchFamily="2" charset="2"/>
              </a:rPr>
              <a:t>structured </a:t>
            </a:r>
            <a:r>
              <a:rPr lang="en-US" i="1" dirty="0">
                <a:sym typeface="Wingdings" pitchFamily="2" charset="2"/>
              </a:rPr>
              <a:t>like</a:t>
            </a:r>
            <a:r>
              <a:rPr lang="en-US" dirty="0">
                <a:sym typeface="Wingdings" pitchFamily="2" charset="2"/>
              </a:rPr>
              <a:t> code</a:t>
            </a:r>
          </a:p>
          <a:p>
            <a:pPr lvl="1"/>
            <a:r>
              <a:rPr lang="en-US" dirty="0">
                <a:sym typeface="Wingdings" pitchFamily="2" charset="2"/>
              </a:rPr>
              <a:t>“easy” to convert </a:t>
            </a:r>
            <a:r>
              <a:rPr lang="en-US" i="1" dirty="0">
                <a:sym typeface="Wingdings" pitchFamily="2" charset="2"/>
              </a:rPr>
              <a:t>to</a:t>
            </a:r>
            <a:r>
              <a:rPr lang="en-US" dirty="0">
                <a:sym typeface="Wingdings" pitchFamily="2" charset="2"/>
              </a:rPr>
              <a:t> code</a:t>
            </a:r>
          </a:p>
          <a:p>
            <a:pPr lvl="1"/>
            <a:r>
              <a:rPr lang="en-US" i="1" dirty="0">
                <a:sym typeface="Wingdings" pitchFamily="2" charset="2"/>
              </a:rPr>
              <a:t>not</a:t>
            </a:r>
            <a:r>
              <a:rPr lang="en-US" dirty="0">
                <a:sym typeface="Wingdings" pitchFamily="2" charset="2"/>
              </a:rPr>
              <a:t> beholden to the same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preciseness as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4C0EA-AF7B-8135-E001-AA9BD770A2EC}"/>
              </a:ext>
            </a:extLst>
          </p:cNvPr>
          <p:cNvSpPr txBox="1"/>
          <p:nvPr/>
        </p:nvSpPr>
        <p:spPr>
          <a:xfrm>
            <a:off x="5918887" y="2767280"/>
            <a:ext cx="612071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Example for “name” demo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find the space in the name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use substring to get first name (up to space)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get first char of first name w/ substring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capitalize that with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concatenate to get uppercase first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79E07-E456-3942-D4C2-4EEB811FCE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0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C1</a:t>
            </a:r>
            <a:r>
              <a:rPr lang="en-US" dirty="0"/>
              <a:t> is out, due Tuesday July 14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r>
              <a:rPr lang="en-US" b="1" dirty="0"/>
              <a:t>Resubmission Cycle 0 (R0) </a:t>
            </a:r>
            <a:r>
              <a:rPr lang="en-US" dirty="0"/>
              <a:t>released, due Thursday July 16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Eligible for resubmission: C0 &amp; P0</a:t>
            </a:r>
          </a:p>
          <a:p>
            <a:r>
              <a:rPr lang="en-US" b="1" dirty="0"/>
              <a:t>Quiz 0 </a:t>
            </a:r>
            <a:r>
              <a:rPr lang="en-US" dirty="0"/>
              <a:t>is on Thursday July 16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Read the </a:t>
            </a:r>
            <a:r>
              <a:rPr lang="en-US" dirty="0">
                <a:hlinkClick r:id="rId3"/>
              </a:rPr>
              <a:t>quiz logistics post</a:t>
            </a:r>
            <a:r>
              <a:rPr lang="en-US" dirty="0"/>
              <a:t> on Ed! (includes practice quizzes)</a:t>
            </a:r>
          </a:p>
          <a:p>
            <a:pPr lvl="1"/>
            <a:r>
              <a:rPr lang="en-US" dirty="0"/>
              <a:t>can’t make it? email </a:t>
            </a:r>
            <a:r>
              <a:rPr lang="en-US" dirty="0">
                <a:hlinkClick r:id="rId4"/>
              </a:rPr>
              <a:t>hbfeeney@cs.washington.edu</a:t>
            </a:r>
            <a:r>
              <a:rPr lang="en-US" dirty="0"/>
              <a:t> </a:t>
            </a:r>
            <a:r>
              <a:rPr lang="en-US" u="sng" dirty="0"/>
              <a:t>ASAP</a:t>
            </a:r>
          </a:p>
          <a:p>
            <a:r>
              <a:rPr lang="en-US" dirty="0"/>
              <a:t>Observation: the course picks up pace a bit in this next week!</a:t>
            </a:r>
          </a:p>
          <a:p>
            <a:pPr lvl="1"/>
            <a:r>
              <a:rPr lang="en-US" dirty="0"/>
              <a:t>Go to section! </a:t>
            </a:r>
          </a:p>
          <a:p>
            <a:r>
              <a:rPr lang="en-US" dirty="0"/>
              <a:t>Support reminders:</a:t>
            </a:r>
          </a:p>
          <a:p>
            <a:pPr lvl="1"/>
            <a:r>
              <a:rPr lang="en-US" dirty="0"/>
              <a:t>Hayden’s OH: Wed 1:10– 2:10</a:t>
            </a:r>
          </a:p>
          <a:p>
            <a:pPr lvl="1"/>
            <a:r>
              <a:rPr lang="en-US" dirty="0"/>
              <a:t>IPL: Mon 1:30-4:30 (in person) 4:30-6:30 (online), Tu 1:30-6:30, Wed-Th 1:30-5:30</a:t>
            </a:r>
          </a:p>
          <a:p>
            <a:pPr lvl="1"/>
            <a:r>
              <a:rPr lang="en-US" dirty="0"/>
              <a:t>Async via Ed &amp; email!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(2/3)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30A0"/>
                </a:solidFill>
              </a:rPr>
              <a:t>Nested for Loops</a:t>
            </a:r>
          </a:p>
          <a:p>
            <a:r>
              <a:rPr lang="en-US" dirty="0"/>
              <a:t>Random,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7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D3B8-93AD-C9AB-90AC-6C8A811C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</a:t>
            </a:r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for Loops!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C69F-90E4-E09E-E501-DB717FA4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8391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For loops are our first </a:t>
            </a:r>
            <a:r>
              <a:rPr lang="en-US" b="1" dirty="0"/>
              <a:t>control structure</a:t>
            </a:r>
            <a:r>
              <a:rPr lang="en-US" dirty="0"/>
              <a:t>: a syntax </a:t>
            </a:r>
            <a:r>
              <a:rPr lang="en-US" i="1" dirty="0"/>
              <a:t>structure</a:t>
            </a:r>
            <a:r>
              <a:rPr lang="en-US" dirty="0"/>
              <a:t> that </a:t>
            </a:r>
            <a:r>
              <a:rPr lang="en-US" i="1" dirty="0"/>
              <a:t>controls</a:t>
            </a:r>
            <a:r>
              <a:rPr lang="en-US" dirty="0"/>
              <a:t> the execution of other statements.</a:t>
            </a:r>
          </a:p>
        </p:txBody>
      </p:sp>
      <p:pic>
        <p:nvPicPr>
          <p:cNvPr id="5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D76418A1-DE2A-071E-38F0-0BA0769D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2302979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9307-9E61-A838-FDC8-8DABE3006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9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E36EC-CE14-188D-8652-3F58962FA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9507-A100-51EF-2656-7EFFDFFB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</a:t>
            </a:r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for loops (example)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CED2D9-B92F-2FC5-5CC7-5214E9FA0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9321" y="2548759"/>
            <a:ext cx="9793357" cy="1760482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E774-08A0-F813-DCE8-7CA9BD2A9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3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15C9-D883-4B50-836A-0CF5033B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Nested for Loops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DE6E54-D164-9368-68EA-BA27AD08B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31736"/>
            <a:ext cx="10515599" cy="309828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FFE12-1E99-63F9-748B-17056A778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2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32926-BC7F-5FC0-849B-D489F9F8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D4D6-2D7F-116B-7716-86AF8520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Nested for Loops, “Inner Loop”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31B2DB-4CC9-D8F2-BD83-6C64E81A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44093"/>
            <a:ext cx="10607027" cy="309828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outerLoop</a:t>
            </a:r>
            <a:r>
              <a:rPr lang="en-US" sz="2000" dirty="0"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outerLoop</a:t>
            </a:r>
            <a:r>
              <a:rPr lang="en-US" sz="2000" dirty="0">
                <a:latin typeface="Consolas" panose="020B0609020204030204" pitchFamily="49" charset="0"/>
              </a:rPr>
              <a:t>++) {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latin typeface="Consolas" panose="020B0609020204030204" pitchFamily="49" charset="0"/>
              </a:rPr>
              <a:t> + </a:t>
            </a:r>
            <a:r>
              <a:rPr lang="en-US" sz="2000" dirty="0" err="1">
                <a:latin typeface="Consolas" panose="020B0609020204030204" pitchFamily="49" charset="0"/>
              </a:rPr>
              <a:t>outerLoop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   for (int </a:t>
            </a:r>
            <a:r>
              <a:rPr lang="en-US" sz="2000" dirty="0" err="1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= 1; </a:t>
            </a:r>
            <a:r>
              <a:rPr lang="en-US" sz="2000" dirty="0" err="1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&lt;= 3; </a:t>
            </a:r>
            <a:r>
              <a:rPr lang="en-US" sz="2000" dirty="0" err="1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("    inner loop iteration #" + </a:t>
            </a:r>
            <a:r>
              <a:rPr lang="en-US" sz="2000" dirty="0" err="1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outerLoop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6DE2-B7A5-3FB8-6E3B-4DD96B5F6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7" name="Group 6" descr="We often call the nested for loop the “inner loop” (in this case, with that loop variable name!). When we look at this inner loop, it’s just a normal for loop - nothing special! This can help us focus on just one part of our program.">
            <a:extLst>
              <a:ext uri="{FF2B5EF4-FFF2-40B4-BE49-F238E27FC236}">
                <a16:creationId xmlns:a16="http://schemas.microsoft.com/office/drawing/2014/main" id="{BC9B3C01-51B6-1D26-D5A7-FAB229DA8972}"/>
              </a:ext>
            </a:extLst>
          </p:cNvPr>
          <p:cNvGrpSpPr/>
          <p:nvPr/>
        </p:nvGrpSpPr>
        <p:grpSpPr>
          <a:xfrm>
            <a:off x="158750" y="3164746"/>
            <a:ext cx="1358900" cy="832264"/>
            <a:chOff x="158750" y="3164746"/>
            <a:chExt cx="1358900" cy="832264"/>
          </a:xfrm>
        </p:grpSpPr>
        <p:sp>
          <p:nvSpPr>
            <p:cNvPr id="3" name="Left Bracket 2" descr="Opening brackets showing the extent of the inner loop’s scope">
              <a:extLst>
                <a:ext uri="{FF2B5EF4-FFF2-40B4-BE49-F238E27FC236}">
                  <a16:creationId xmlns:a16="http://schemas.microsoft.com/office/drawing/2014/main" id="{EA2B4E26-F4CE-E4B6-5EB0-3EBA45CA27E9}"/>
                </a:ext>
              </a:extLst>
            </p:cNvPr>
            <p:cNvSpPr/>
            <p:nvPr/>
          </p:nvSpPr>
          <p:spPr>
            <a:xfrm>
              <a:off x="929627" y="3164746"/>
              <a:ext cx="165699" cy="832264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bject 13">
              <a:extLst>
                <a:ext uri="{FF2B5EF4-FFF2-40B4-BE49-F238E27FC236}">
                  <a16:creationId xmlns:a16="http://schemas.microsoft.com/office/drawing/2014/main" id="{A80E50EC-B666-B52A-6C40-9E35A57B3530}"/>
                </a:ext>
              </a:extLst>
            </p:cNvPr>
            <p:cNvSpPr txBox="1"/>
            <p:nvPr/>
          </p:nvSpPr>
          <p:spPr>
            <a:xfrm>
              <a:off x="158750" y="3199042"/>
              <a:ext cx="1358900" cy="7636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inner</a:t>
              </a:r>
            </a:p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</a:t>
              </a:r>
              <a:endParaRPr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 descr="In this case, we’d call the other for loop the “outer” loop. We can do the same trick - and focus just on what that loop does!">
            <a:extLst>
              <a:ext uri="{FF2B5EF4-FFF2-40B4-BE49-F238E27FC236}">
                <a16:creationId xmlns:a16="http://schemas.microsoft.com/office/drawing/2014/main" id="{92783416-0C21-E4F8-E9C5-0571CE7D9878}"/>
              </a:ext>
            </a:extLst>
          </p:cNvPr>
          <p:cNvGrpSpPr/>
          <p:nvPr/>
        </p:nvGrpSpPr>
        <p:grpSpPr>
          <a:xfrm>
            <a:off x="10690429" y="2364339"/>
            <a:ext cx="1691311" cy="2534919"/>
            <a:chOff x="10690429" y="2364339"/>
            <a:chExt cx="1691311" cy="2534919"/>
          </a:xfrm>
        </p:grpSpPr>
        <p:sp>
          <p:nvSpPr>
            <p:cNvPr id="8" name="Left Bracket 7" descr="Closing brackets showing the extent of the outer loop’s scope">
              <a:extLst>
                <a:ext uri="{FF2B5EF4-FFF2-40B4-BE49-F238E27FC236}">
                  <a16:creationId xmlns:a16="http://schemas.microsoft.com/office/drawing/2014/main" id="{350B19E2-47FA-84ED-5FE6-9A37567CD0F1}"/>
                </a:ext>
              </a:extLst>
            </p:cNvPr>
            <p:cNvSpPr/>
            <p:nvPr/>
          </p:nvSpPr>
          <p:spPr>
            <a:xfrm flipH="1">
              <a:off x="10690429" y="2364339"/>
              <a:ext cx="165698" cy="2534919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9B3A742D-F465-5C95-B7A8-5CBA23270486}"/>
                </a:ext>
              </a:extLst>
            </p:cNvPr>
            <p:cNvSpPr txBox="1"/>
            <p:nvPr/>
          </p:nvSpPr>
          <p:spPr>
            <a:xfrm>
              <a:off x="11022840" y="3164746"/>
              <a:ext cx="1358900" cy="763671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outer </a:t>
              </a:r>
            </a:p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</a:t>
              </a:r>
              <a:endParaRPr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9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A27E6-FCA4-9480-F657-D13C913E1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DD4071-F97F-E12F-ECBF-178588380F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86739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Triangle (Think)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6FBF1-51DE-79D7-BA40-E6010E7AACAE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75260-6EB5-BC38-C680-1E1F64C5E88C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913F1-6C58-D148-F029-DD46E8B23317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62D46-9734-A7BE-8C6B-9E19EF9D266E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8D4A6-D3C6-1FAF-8F73-A9173EB14742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31F62-FD4B-1197-253D-AFEB18144747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4D00F9-9971-0D62-40A6-4ADE03321D21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788F2-6272-1E31-DB50-EB797FDAA5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join slido at https://app.sli.do/event/3DcQwqFZpxBo2m6oUL4Krx">
            <a:extLst>
              <a:ext uri="{FF2B5EF4-FFF2-40B4-BE49-F238E27FC236}">
                <a16:creationId xmlns:a16="http://schemas.microsoft.com/office/drawing/2014/main" id="{7C1E3EDC-32E3-04A8-8509-408AD7DCC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893" y="208504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43200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3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9892</TotalTime>
  <Words>1641</Words>
  <Application>Microsoft Macintosh PowerPoint</Application>
  <PresentationFormat>Widescreen</PresentationFormat>
  <Paragraphs>293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Montserrat ExtraBold</vt:lpstr>
      <vt:lpstr>Arial</vt:lpstr>
      <vt:lpstr>Calibri</vt:lpstr>
      <vt:lpstr>Consolas</vt:lpstr>
      <vt:lpstr>Montserrat</vt:lpstr>
      <vt:lpstr>Wingdings</vt:lpstr>
      <vt:lpstr>Montserrat SemiBold</vt:lpstr>
      <vt:lpstr>2_CSE 12X (adopted from CSE 373)</vt:lpstr>
      <vt:lpstr>Nested Loops, Random, Math</vt:lpstr>
      <vt:lpstr>Agenda (1/3)</vt:lpstr>
      <vt:lpstr>Announcements, Reminders</vt:lpstr>
      <vt:lpstr>Agenda (2/3)</vt:lpstr>
      <vt:lpstr>Wed PCM: for Loops!</vt:lpstr>
      <vt:lpstr>Wed PCM: for loops (example)</vt:lpstr>
      <vt:lpstr>PCM: Nested for Loops</vt:lpstr>
      <vt:lpstr>PCM: Nested for Loops, “Inner Loop”</vt:lpstr>
      <vt:lpstr>Think Pair Share: Nested Triangle (Think)</vt:lpstr>
      <vt:lpstr>Think Pair Share: Nested Triangle (Pair)</vt:lpstr>
      <vt:lpstr>Think Pair Share: Nested Triangle 2 (Think)</vt:lpstr>
      <vt:lpstr>Think Pair Share: Nested Triangle 2 (Pair)</vt:lpstr>
      <vt:lpstr>Agenda (3/3)</vt:lpstr>
      <vt:lpstr>Randomness</vt:lpstr>
      <vt:lpstr>Pseudo-Randomness</vt:lpstr>
      <vt:lpstr>Aside: Why Randomness?</vt:lpstr>
      <vt:lpstr>PCM: Random</vt:lpstr>
      <vt:lpstr>Think Pair Share: cards (Think)</vt:lpstr>
      <vt:lpstr>Think Pair Share: cards (Pair)</vt:lpstr>
      <vt:lpstr>PCM: Math</vt:lpstr>
      <vt:lpstr>Pseudocode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Hayden Feeney</cp:lastModifiedBy>
  <cp:revision>350</cp:revision>
  <dcterms:modified xsi:type="dcterms:W3CDTF">2026-07-10T17:00:31Z</dcterms:modified>
</cp:coreProperties>
</file>