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2"/>
  </p:notesMasterIdLst>
  <p:handoutMasterIdLst>
    <p:handoutMasterId r:id="rId33"/>
  </p:handoutMasterIdLst>
  <p:sldIdLst>
    <p:sldId id="398" r:id="rId2"/>
    <p:sldId id="386" r:id="rId3"/>
    <p:sldId id="356" r:id="rId4"/>
    <p:sldId id="392" r:id="rId5"/>
    <p:sldId id="404" r:id="rId6"/>
    <p:sldId id="414" r:id="rId7"/>
    <p:sldId id="413" r:id="rId8"/>
    <p:sldId id="374" r:id="rId9"/>
    <p:sldId id="409" r:id="rId10"/>
    <p:sldId id="387" r:id="rId11"/>
    <p:sldId id="375" r:id="rId12"/>
    <p:sldId id="410" r:id="rId13"/>
    <p:sldId id="411" r:id="rId14"/>
    <p:sldId id="412" r:id="rId15"/>
    <p:sldId id="405" r:id="rId16"/>
    <p:sldId id="393" r:id="rId17"/>
    <p:sldId id="396" r:id="rId18"/>
    <p:sldId id="397" r:id="rId19"/>
    <p:sldId id="376" r:id="rId20"/>
    <p:sldId id="377" r:id="rId21"/>
    <p:sldId id="390" r:id="rId22"/>
    <p:sldId id="391" r:id="rId23"/>
    <p:sldId id="355" r:id="rId24"/>
    <p:sldId id="402" r:id="rId25"/>
    <p:sldId id="394" r:id="rId26"/>
    <p:sldId id="395" r:id="rId27"/>
    <p:sldId id="381" r:id="rId28"/>
    <p:sldId id="378" r:id="rId29"/>
    <p:sldId id="403" r:id="rId30"/>
    <p:sldId id="380" r:id="rId31"/>
  </p:sldIdLst>
  <p:sldSz cx="12192000" cy="6858000"/>
  <p:notesSz cx="6858000" cy="9144000"/>
  <p:embeddedFontLst>
    <p:embeddedFont>
      <p:font typeface="Consolas" panose="020B0609020204030204" pitchFamily="49" charset="0"/>
      <p:regular r:id="rId34"/>
      <p:bold r:id="rId35"/>
      <p:italic r:id="rId36"/>
      <p:boldItalic r:id="rId37"/>
    </p:embeddedFont>
    <p:embeddedFont>
      <p:font typeface="Montserrat" pitchFamily="2" charset="77"/>
      <p:regular r:id="rId38"/>
      <p:bold r:id="rId39"/>
      <p:italic r:id="rId40"/>
      <p:boldItalic r:id="rId41"/>
    </p:embeddedFont>
    <p:embeddedFont>
      <p:font typeface="Montserrat ExtraBold" panose="00000900000000000000" pitchFamily="2" charset="77"/>
      <p:bold r:id="rId42"/>
      <p:italic r:id="rId43"/>
      <p:boldItalic r:id="rId44"/>
    </p:embeddedFont>
    <p:embeddedFont>
      <p:font typeface="Montserrat SemiBold" panose="00000700000000000000" pitchFamily="2" charset="77"/>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8dWrwCSJhu53tQRppDdHoobhi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57E"/>
    <a:srgbClr val="7028C8"/>
    <a:srgbClr val="CFF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86"/>
    <p:restoredTop sz="94927"/>
  </p:normalViewPr>
  <p:slideViewPr>
    <p:cSldViewPr snapToGrid="0">
      <p:cViewPr>
        <p:scale>
          <a:sx n="97" d="100"/>
          <a:sy n="97" d="100"/>
        </p:scale>
        <p:origin x="496" y="768"/>
      </p:cViewPr>
      <p:guideLst/>
    </p:cSldViewPr>
  </p:slideViewPr>
  <p:outlineViewPr>
    <p:cViewPr>
      <p:scale>
        <a:sx n="33" d="100"/>
        <a:sy n="33" d="100"/>
      </p:scale>
      <p:origin x="0" y="-7176"/>
    </p:cViewPr>
  </p:outlineViewPr>
  <p:notesTextViewPr>
    <p:cViewPr>
      <p:scale>
        <a:sx n="1" d="1"/>
        <a:sy n="1" d="1"/>
      </p:scale>
      <p:origin x="0" y="0"/>
    </p:cViewPr>
  </p:notesTextViewPr>
  <p:notesViewPr>
    <p:cSldViewPr snapToGrid="0">
      <p:cViewPr varScale="1">
        <p:scale>
          <a:sx n="75" d="100"/>
          <a:sy n="75" d="100"/>
        </p:scale>
        <p:origin x="264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57" Type="http://customschemas.google.com/relationships/presentationmetadata" Target="meta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65BF56-4A4D-4DEA-BF4B-8ED38A61B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D6DE3BD0-CCFC-4760-AAF3-CF9B94D18C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0203-2B6C-4376-BFEA-B4E212133564}" type="datetimeFigureOut">
              <a:rPr lang="en-US" smtClean="0">
                <a:latin typeface="Calibri" panose="020F0502020204030204" pitchFamily="34" charset="0"/>
                <a:cs typeface="Calibri" panose="020F0502020204030204" pitchFamily="34" charset="0"/>
              </a:rPr>
              <a:t>7/1/26</a:t>
            </a:fld>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99C70846-9548-41CC-857D-BF91CA71D9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666BCD5-B21F-45B8-9F34-078703248D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182362-2E36-4DA0-BABD-FE59F686457C}"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614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711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6642C-CD21-AD7B-60AF-A9FB6DFE0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35EF9-2D67-E43A-157D-C8FB6509E7C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8A952E1-B048-ED64-27DF-1CAB33C52E3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5589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9"/>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 name="Google Shape;16;p29" descr="University of Washington"/>
          <p:cNvPicPr preferRelativeResize="0"/>
          <p:nvPr/>
        </p:nvPicPr>
        <p:blipFill rotWithShape="1">
          <a:blip r:embed="rId3">
            <a:alphaModFix/>
          </a:blip>
          <a:srcRect/>
          <a:stretch/>
        </p:blipFill>
        <p:spPr>
          <a:xfrm>
            <a:off x="29762" y="29971"/>
            <a:ext cx="2150723" cy="169039"/>
          </a:xfrm>
          <a:prstGeom prst="rect">
            <a:avLst/>
          </a:prstGeom>
          <a:noFill/>
          <a:ln>
            <a:noFill/>
          </a:ln>
        </p:spPr>
      </p:pic>
      <p:sp>
        <p:nvSpPr>
          <p:cNvPr id="17" name="Google Shape;17;p29"/>
          <p:cNvSpPr txBox="1"/>
          <p:nvPr/>
        </p:nvSpPr>
        <p:spPr>
          <a:xfrm>
            <a:off x="10615294" y="-1"/>
            <a:ext cx="1530987" cy="230792"/>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Summer 2026</a:t>
            </a:r>
            <a:endParaRPr lang="en-US" sz="900" b="0" i="0" dirty="0">
              <a:latin typeface="Calibri" panose="020F0502020204030204" pitchFamily="34" charset="0"/>
              <a:cs typeface="Calibri" panose="020F0502020204030204" pitchFamily="34" charset="0"/>
            </a:endParaRPr>
          </a:p>
        </p:txBody>
      </p:sp>
      <p:sp>
        <p:nvSpPr>
          <p:cNvPr id="20" name="Google Shape;20;p29"/>
          <p:cNvSpPr txBox="1"/>
          <p:nvPr/>
        </p:nvSpPr>
        <p:spPr>
          <a:xfrm>
            <a:off x="338697" y="1894816"/>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121</a:t>
            </a:r>
            <a:endParaRPr b="0" i="0" dirty="0">
              <a:latin typeface="Calibri" panose="020F0502020204030204" pitchFamily="34" charset="0"/>
              <a:cs typeface="Calibri" panose="020F0502020204030204" pitchFamily="34" charset="0"/>
            </a:endParaRPr>
          </a:p>
        </p:txBody>
      </p:sp>
      <p:sp>
        <p:nvSpPr>
          <p:cNvPr id="22" name="Google Shape;22;p29">
            <a:extLst>
              <a:ext uri="{C183D7F6-B498-43B3-948B-1728B52AA6E4}">
                <adec:decorative xmlns:adec="http://schemas.microsoft.com/office/drawing/2017/decorative" val="1"/>
              </a:ext>
            </a:extLst>
          </p:cNvPr>
          <p:cNvSpPr/>
          <p:nvPr/>
        </p:nvSpPr>
        <p:spPr>
          <a:xfrm>
            <a:off x="420127" y="1370208"/>
            <a:ext cx="878586" cy="420132"/>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1" i="0" u="none" strike="noStrike" cap="none" dirty="0">
              <a:solidFill>
                <a:srgbClr val="FFFFFF"/>
              </a:solidFill>
              <a:latin typeface="Calibri"/>
              <a:ea typeface="Calibri"/>
              <a:cs typeface="Calibri"/>
              <a:sym typeface="Calibri"/>
            </a:endParaRPr>
          </a:p>
        </p:txBody>
      </p:sp>
      <p:sp>
        <p:nvSpPr>
          <p:cNvPr id="24" name="Google Shape;24;p29">
            <a:extLst>
              <a:ext uri="{C183D7F6-B498-43B3-948B-1728B52AA6E4}">
                <adec:decorative xmlns:adec="http://schemas.microsoft.com/office/drawing/2017/decorative" val="1"/>
              </a:ext>
            </a:extLst>
          </p:cNvPr>
          <p:cNvSpPr/>
          <p:nvPr/>
        </p:nvSpPr>
        <p:spPr>
          <a:xfrm>
            <a:off x="6634951" y="951503"/>
            <a:ext cx="5250244" cy="5153776"/>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5" name="Google Shape;25;p29">
            <a:extLst>
              <a:ext uri="{C183D7F6-B498-43B3-948B-1728B52AA6E4}">
                <adec:decorative xmlns:adec="http://schemas.microsoft.com/office/drawing/2017/decorative" val="1"/>
              </a:ext>
            </a:extLst>
          </p:cNvPr>
          <p:cNvCxnSpPr/>
          <p:nvPr/>
        </p:nvCxnSpPr>
        <p:spPr>
          <a:xfrm>
            <a:off x="7025920" y="4053518"/>
            <a:ext cx="4468306" cy="1"/>
          </a:xfrm>
          <a:prstGeom prst="straightConnector1">
            <a:avLst/>
          </a:prstGeom>
          <a:noFill/>
          <a:ln w="9525" cap="flat" cmpd="sng">
            <a:solidFill>
              <a:srgbClr val="BFBFBF"/>
            </a:solidFill>
            <a:prstDash val="solid"/>
            <a:miter lim="8000"/>
            <a:headEnd type="none" w="sm" len="sm"/>
            <a:tailEnd type="none" w="sm" len="sm"/>
          </a:ln>
        </p:spPr>
      </p:cxnSp>
      <p:sp>
        <p:nvSpPr>
          <p:cNvPr id="26" name="Google Shape;26;p29">
            <a:extLst>
              <a:ext uri="{C183D7F6-B498-43B3-948B-1728B52AA6E4}">
                <adec:decorative xmlns:adec="http://schemas.microsoft.com/office/drawing/2017/decorative" val="1"/>
              </a:ext>
            </a:extLst>
          </p:cNvPr>
          <p:cNvSpPr/>
          <p:nvPr/>
        </p:nvSpPr>
        <p:spPr>
          <a:xfrm>
            <a:off x="86443" y="5439308"/>
            <a:ext cx="3730182"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 name="Google Shape;28;p29"/>
          <p:cNvSpPr txBox="1"/>
          <p:nvPr/>
        </p:nvSpPr>
        <p:spPr>
          <a:xfrm>
            <a:off x="306805" y="5577374"/>
            <a:ext cx="2154864" cy="1138733"/>
          </a:xfrm>
          <a:prstGeom prst="rect">
            <a:avLst/>
          </a:prstGeom>
          <a:noFill/>
          <a:ln>
            <a:noFill/>
          </a:ln>
        </p:spPr>
        <p:txBody>
          <a:bodyPr spcFirstLastPara="1" wrap="square" lIns="45700" tIns="45700" rIns="45700" bIns="45700" anchor="t" anchorCtr="0">
            <a:spAutoFit/>
          </a:bodyPr>
          <a:lstStyle/>
          <a:p>
            <a:pPr marL="0" marR="0" lvl="0" indent="0" algn="l" defTabSz="914400" rtl="0" eaLnBrk="1" fontAlgn="auto" latinLnBrk="0" hangingPunct="1">
              <a:lnSpc>
                <a:spcPct val="100000"/>
              </a:lnSpc>
              <a:spcBef>
                <a:spcPts val="0"/>
              </a:spcBef>
              <a:spcAft>
                <a:spcPts val="0"/>
              </a:spcAft>
              <a:buClr>
                <a:srgbClr val="595959"/>
              </a:buClr>
              <a:buSzPts val="1200"/>
              <a:buFont typeface="Montserrat SemiBold"/>
              <a:buNone/>
              <a:tabLst/>
              <a:defRPr/>
            </a:pPr>
            <a:r>
              <a:rPr lang="en-US" sz="1200" b="1" i="0" u="none" strike="noStrike" cap="none" dirty="0">
                <a:solidFill>
                  <a:schemeClr val="tx1"/>
                </a:solidFill>
                <a:latin typeface="Montserrat" pitchFamily="2" charset="77"/>
                <a:ea typeface="Montserrat"/>
                <a:cs typeface="Montserrat"/>
                <a:sym typeface="Montserrat"/>
              </a:rPr>
              <a:t>Questions during Class?</a:t>
            </a:r>
            <a:endParaRPr lang="en-US" sz="1200"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lang="en-US"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1200"/>
              <a:buFont typeface="Montserrat SemiBold"/>
              <a:buNone/>
            </a:pPr>
            <a:r>
              <a:rPr lang="en-US" sz="1200" b="1" i="0" u="none" strike="noStrike" cap="none" dirty="0">
                <a:solidFill>
                  <a:schemeClr val="tx1"/>
                </a:solidFill>
                <a:latin typeface="Montserrat" pitchFamily="2" charset="77"/>
                <a:ea typeface="Montserrat SemiBold"/>
                <a:cs typeface="Montserrat SemiBold"/>
                <a:sym typeface="Montserrat SemiBold"/>
              </a:rPr>
              <a:t>Raise hand or send here</a:t>
            </a:r>
            <a:endParaRPr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1" i="0" u="none" strike="noStrike" cap="none" dirty="0" err="1">
                <a:solidFill>
                  <a:schemeClr val="tx1"/>
                </a:solidFill>
                <a:latin typeface="Montserrat" pitchFamily="2" charset="77"/>
                <a:ea typeface="Montserrat SemiBold"/>
                <a:cs typeface="Montserrat SemiBold"/>
                <a:sym typeface="Montserrat SemiBold"/>
              </a:rPr>
              <a:t>sli.do</a:t>
            </a:r>
            <a:r>
              <a:rPr lang="en-US" sz="2000" b="1" i="0" u="none" strike="noStrike" cap="none" dirty="0">
                <a:solidFill>
                  <a:schemeClr val="tx1"/>
                </a:solidFill>
                <a:latin typeface="Montserrat" pitchFamily="2" charset="77"/>
                <a:ea typeface="Montserrat SemiBold"/>
                <a:cs typeface="Montserrat SemiBold"/>
                <a:sym typeface="Montserrat SemiBold"/>
              </a:rPr>
              <a:t>    #cse121 </a:t>
            </a:r>
            <a:endParaRPr b="1" i="0" dirty="0">
              <a:solidFill>
                <a:schemeClr val="tx1"/>
              </a:solidFill>
              <a:latin typeface="Montserrat" pitchFamily="2" charset="77"/>
              <a:cs typeface="Calibri" panose="020F0502020204030204" pitchFamily="34" charset="0"/>
            </a:endParaRPr>
          </a:p>
        </p:txBody>
      </p:sp>
      <p:sp>
        <p:nvSpPr>
          <p:cNvPr id="2" name="Google Shape;9;p28">
            <a:extLst>
              <a:ext uri="{FF2B5EF4-FFF2-40B4-BE49-F238E27FC236}">
                <a16:creationId xmlns:a16="http://schemas.microsoft.com/office/drawing/2014/main" id="{9FFA0CF3-43D0-FD61-8EE2-351FCF2682D4}"/>
              </a:ext>
            </a:extLst>
          </p:cNvPr>
          <p:cNvSpPr txBox="1"/>
          <p:nvPr userDrawn="1"/>
        </p:nvSpPr>
        <p:spPr>
          <a:xfrm>
            <a:off x="3046095" y="-8015"/>
            <a:ext cx="6099810" cy="23079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dirty="0">
                <a:solidFill>
                  <a:srgbClr val="F0F0F0"/>
                </a:solidFill>
                <a:latin typeface="Montserrat SemiBold"/>
                <a:ea typeface="Montserrat SemiBold"/>
                <a:cs typeface="Montserrat SemiBold"/>
                <a:sym typeface="Montserrat SemiBold"/>
              </a:rPr>
              <a:t>LEC 02: </a:t>
            </a:r>
            <a:r>
              <a:rPr lang="en-US" sz="900" b="0" dirty="0">
                <a:solidFill>
                  <a:srgbClr val="F0F0F0"/>
                </a:solidFill>
                <a:latin typeface="Montserrat SemiBold"/>
                <a:ea typeface="Montserrat SemiBold"/>
                <a:cs typeface="Montserrat SemiBold"/>
                <a:sym typeface="Montserrat SemiBold"/>
              </a:rPr>
              <a:t>String Methods, char, More Variables</a:t>
            </a:r>
            <a:endParaRPr lang="en-US" sz="9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325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reserve="1">
  <p:cSld name="Title and Content">
    <p:spTree>
      <p:nvGrpSpPr>
        <p:cNvPr id="1" name="Shape 32"/>
        <p:cNvGrpSpPr/>
        <p:nvPr/>
      </p:nvGrpSpPr>
      <p:grpSpPr>
        <a:xfrm>
          <a:off x="0" y="0"/>
          <a:ext cx="0" cy="0"/>
          <a:chOff x="0" y="0"/>
          <a:chExt cx="0" cy="0"/>
        </a:xfrm>
      </p:grpSpPr>
      <p:sp>
        <p:nvSpPr>
          <p:cNvPr id="33" name="Google Shape;33;p30"/>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 name="Google Shape;37;p30"/>
          <p:cNvSpPr txBox="1">
            <a:spLocks noGrp="1"/>
          </p:cNvSpPr>
          <p:nvPr>
            <p:ph type="title"/>
          </p:nvPr>
        </p:nvSpPr>
        <p:spPr>
          <a:xfrm>
            <a:off x="838200" y="456565"/>
            <a:ext cx="10515600" cy="76263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38" name="Google Shape;38;p30"/>
          <p:cNvSpPr txBox="1">
            <a:spLocks noGrp="1"/>
          </p:cNvSpPr>
          <p:nvPr>
            <p:ph type="body" idx="1"/>
          </p:nvPr>
        </p:nvSpPr>
        <p:spPr>
          <a:xfrm>
            <a:off x="838200" y="1371600"/>
            <a:ext cx="10515600" cy="480536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ct val="1000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dirty="0"/>
          </a:p>
        </p:txBody>
      </p:sp>
      <p:sp>
        <p:nvSpPr>
          <p:cNvPr id="39" name="Google Shape;39;p30"/>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dirty="0"/>
          </a:p>
        </p:txBody>
      </p:sp>
      <p:pic>
        <p:nvPicPr>
          <p:cNvPr id="2" name="Google Shape;7;p28" descr="University of Washington">
            <a:extLst>
              <a:ext uri="{FF2B5EF4-FFF2-40B4-BE49-F238E27FC236}">
                <a16:creationId xmlns:a16="http://schemas.microsoft.com/office/drawing/2014/main" id="{BABC5B18-FB33-F6B8-4C29-4724707E45CD}"/>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43E64A9D-13F4-4F7A-870E-E779341A833A}"/>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Summer 2026</a:t>
            </a:r>
            <a:endParaRPr lang="en-US" sz="900" b="0" i="0" dirty="0">
              <a:latin typeface="Calibri" panose="020F0502020204030204" pitchFamily="34" charset="0"/>
              <a:cs typeface="Calibri" panose="020F0502020204030204" pitchFamily="34" charset="0"/>
            </a:endParaRPr>
          </a:p>
        </p:txBody>
      </p:sp>
      <p:sp>
        <p:nvSpPr>
          <p:cNvPr id="5" name="Google Shape;9;p28">
            <a:extLst>
              <a:ext uri="{FF2B5EF4-FFF2-40B4-BE49-F238E27FC236}">
                <a16:creationId xmlns:a16="http://schemas.microsoft.com/office/drawing/2014/main" id="{1D74E88A-8125-5444-C765-196045FBA06B}"/>
              </a:ext>
            </a:extLst>
          </p:cNvPr>
          <p:cNvSpPr txBox="1"/>
          <p:nvPr userDrawn="1"/>
        </p:nvSpPr>
        <p:spPr>
          <a:xfrm>
            <a:off x="3046095" y="-8015"/>
            <a:ext cx="6099810" cy="23079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dirty="0">
                <a:solidFill>
                  <a:srgbClr val="F0F0F0"/>
                </a:solidFill>
                <a:latin typeface="Montserrat SemiBold"/>
                <a:ea typeface="Montserrat SemiBold"/>
                <a:cs typeface="Montserrat SemiBold"/>
                <a:sym typeface="Montserrat SemiBold"/>
              </a:rPr>
              <a:t>LEC 02: </a:t>
            </a:r>
            <a:r>
              <a:rPr lang="en-US" sz="900" b="0" dirty="0">
                <a:solidFill>
                  <a:srgbClr val="F0F0F0"/>
                </a:solidFill>
                <a:latin typeface="Montserrat SemiBold"/>
                <a:ea typeface="Montserrat SemiBold"/>
                <a:cs typeface="Montserrat SemiBold"/>
                <a:sym typeface="Montserrat SemiBold"/>
              </a:rPr>
              <a:t>String Methods, char, More Variables</a:t>
            </a:r>
            <a:endParaRPr lang="en-US" sz="9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168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racitce: Pair" preserve="1">
  <p:cSld name="Pracitce: Pair">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838199" y="1388065"/>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4" name="Google Shape;64;p33"/>
          <p:cNvSpPr/>
          <p:nvPr/>
        </p:nvSpPr>
        <p:spPr>
          <a:xfrm>
            <a:off x="-29764" y="231049"/>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Summer 2026</a:t>
            </a:r>
            <a:endParaRPr lang="en-US" sz="900" b="0" i="0" dirty="0">
              <a:latin typeface="Calibri" panose="020F0502020204030204" pitchFamily="34" charset="0"/>
              <a:cs typeface="Calibri" panose="020F0502020204030204" pitchFamily="34" charset="0"/>
            </a:endParaRPr>
          </a:p>
        </p:txBody>
      </p:sp>
      <p:sp>
        <p:nvSpPr>
          <p:cNvPr id="6" name="Google Shape;52;p32">
            <a:extLst>
              <a:ext uri="{FF2B5EF4-FFF2-40B4-BE49-F238E27FC236}">
                <a16:creationId xmlns:a16="http://schemas.microsoft.com/office/drawing/2014/main" id="{7CB162C5-D013-0E9F-304A-00EF111A719D}"/>
              </a:ext>
            </a:extLst>
          </p:cNvPr>
          <p:cNvSpPr txBox="1"/>
          <p:nvPr userDrawn="1"/>
        </p:nvSpPr>
        <p:spPr>
          <a:xfrm>
            <a:off x="1152635" y="300370"/>
            <a:ext cx="3506055"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Think</a:t>
            </a:r>
            <a:endParaRPr b="0" i="0" dirty="0">
              <a:latin typeface="Calibri" panose="020F0502020204030204" pitchFamily="34" charset="0"/>
              <a:cs typeface="Calibri" panose="020F0502020204030204" pitchFamily="34" charset="0"/>
            </a:endParaRPr>
          </a:p>
        </p:txBody>
      </p:sp>
      <p:pic>
        <p:nvPicPr>
          <p:cNvPr id="7" name="Google Shape;53;p32" descr="Graphic 12">
            <a:extLst>
              <a:ext uri="{FF2B5EF4-FFF2-40B4-BE49-F238E27FC236}">
                <a16:creationId xmlns:a16="http://schemas.microsoft.com/office/drawing/2014/main" id="{6639FEF2-EB20-D618-A4FD-015344F21E43}"/>
              </a:ext>
            </a:extLst>
          </p:cNvPr>
          <p:cNvPicPr preferRelativeResize="0"/>
          <p:nvPr userDrawn="1"/>
        </p:nvPicPr>
        <p:blipFill rotWithShape="1">
          <a:blip r:embed="rId3">
            <a:alphaModFix/>
          </a:blip>
          <a:srcRect/>
          <a:stretch/>
        </p:blipFill>
        <p:spPr>
          <a:xfrm flipH="1">
            <a:off x="154038" y="300371"/>
            <a:ext cx="684161" cy="781897"/>
          </a:xfrm>
          <a:prstGeom prst="rect">
            <a:avLst/>
          </a:prstGeom>
          <a:noFill/>
          <a:ln>
            <a:noFill/>
          </a:ln>
        </p:spPr>
      </p:pic>
      <p:sp>
        <p:nvSpPr>
          <p:cNvPr id="5" name="Google Shape;9;p28">
            <a:extLst>
              <a:ext uri="{FF2B5EF4-FFF2-40B4-BE49-F238E27FC236}">
                <a16:creationId xmlns:a16="http://schemas.microsoft.com/office/drawing/2014/main" id="{9FA5FA7A-410F-C463-0694-51E7628BD828}"/>
              </a:ext>
            </a:extLst>
          </p:cNvPr>
          <p:cNvSpPr txBox="1"/>
          <p:nvPr userDrawn="1"/>
        </p:nvSpPr>
        <p:spPr>
          <a:xfrm>
            <a:off x="3046095" y="-8015"/>
            <a:ext cx="6099810" cy="23079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dirty="0">
                <a:solidFill>
                  <a:srgbClr val="F0F0F0"/>
                </a:solidFill>
                <a:latin typeface="Montserrat SemiBold"/>
                <a:ea typeface="Montserrat SemiBold"/>
                <a:cs typeface="Montserrat SemiBold"/>
                <a:sym typeface="Montserrat SemiBold"/>
              </a:rPr>
              <a:t>LEC 02: </a:t>
            </a:r>
            <a:r>
              <a:rPr lang="en-US" sz="900" b="0" dirty="0">
                <a:solidFill>
                  <a:srgbClr val="F0F0F0"/>
                </a:solidFill>
                <a:latin typeface="Montserrat SemiBold"/>
                <a:ea typeface="Montserrat SemiBold"/>
                <a:cs typeface="Montserrat SemiBold"/>
                <a:sym typeface="Montserrat SemiBold"/>
              </a:rPr>
              <a:t>String Methods, char, More Variables</a:t>
            </a:r>
            <a:endParaRPr lang="en-US" sz="9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720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acitce: Pair" preserve="1">
  <p:cSld name="1_Pracitce: Pair">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838199" y="1388065"/>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4" name="Google Shape;64;p33"/>
          <p:cNvSpPr/>
          <p:nvPr/>
        </p:nvSpPr>
        <p:spPr>
          <a:xfrm>
            <a:off x="-29764" y="231049"/>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68" name="Google Shape;68;p33"/>
          <p:cNvSpPr txBox="1"/>
          <p:nvPr/>
        </p:nvSpPr>
        <p:spPr>
          <a:xfrm>
            <a:off x="1152635" y="300370"/>
            <a:ext cx="5271611"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Pair</a:t>
            </a:r>
            <a:endParaRPr b="0" i="0" dirty="0">
              <a:latin typeface="Calibri" panose="020F0502020204030204" pitchFamily="34" charset="0"/>
              <a:cs typeface="Calibri" panose="020F0502020204030204" pitchFamily="34" charset="0"/>
            </a:endParaRPr>
          </a:p>
        </p:txBody>
      </p:sp>
      <p:pic>
        <p:nvPicPr>
          <p:cNvPr id="69" name="Google Shape;69;p33" descr="Graphic 7"/>
          <p:cNvPicPr preferRelativeResize="0"/>
          <p:nvPr/>
        </p:nvPicPr>
        <p:blipFill rotWithShape="1">
          <a:blip r:embed="rId2">
            <a:alphaModFix/>
          </a:blip>
          <a:srcRect/>
          <a:stretch/>
        </p:blipFill>
        <p:spPr>
          <a:xfrm>
            <a:off x="154038" y="300371"/>
            <a:ext cx="961803" cy="769442"/>
          </a:xfrm>
          <a:prstGeom prst="rect">
            <a:avLst/>
          </a:prstGeom>
          <a:noFill/>
          <a:ln>
            <a:noFill/>
          </a:ln>
        </p:spPr>
      </p:pic>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3">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Summer 2026</a:t>
            </a:r>
            <a:endParaRPr lang="en-US" sz="900" b="0" i="0" dirty="0">
              <a:latin typeface="Calibri" panose="020F0502020204030204" pitchFamily="34" charset="0"/>
              <a:cs typeface="Calibri" panose="020F0502020204030204" pitchFamily="34" charset="0"/>
            </a:endParaRPr>
          </a:p>
        </p:txBody>
      </p:sp>
      <p:sp>
        <p:nvSpPr>
          <p:cNvPr id="5" name="Google Shape;9;p28">
            <a:extLst>
              <a:ext uri="{FF2B5EF4-FFF2-40B4-BE49-F238E27FC236}">
                <a16:creationId xmlns:a16="http://schemas.microsoft.com/office/drawing/2014/main" id="{66049B2D-7A39-6D87-BF12-798867A186CA}"/>
              </a:ext>
            </a:extLst>
          </p:cNvPr>
          <p:cNvSpPr txBox="1"/>
          <p:nvPr userDrawn="1"/>
        </p:nvSpPr>
        <p:spPr>
          <a:xfrm>
            <a:off x="3046095" y="-8015"/>
            <a:ext cx="6099810" cy="23079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dirty="0">
                <a:solidFill>
                  <a:srgbClr val="F0F0F0"/>
                </a:solidFill>
                <a:latin typeface="Montserrat SemiBold"/>
                <a:ea typeface="Montserrat SemiBold"/>
                <a:cs typeface="Montserrat SemiBold"/>
                <a:sym typeface="Montserrat SemiBold"/>
              </a:rPr>
              <a:t>LEC 02: </a:t>
            </a:r>
            <a:r>
              <a:rPr lang="en-US" sz="900" b="0" dirty="0">
                <a:solidFill>
                  <a:srgbClr val="F0F0F0"/>
                </a:solidFill>
                <a:latin typeface="Montserrat SemiBold"/>
                <a:ea typeface="Montserrat SemiBold"/>
                <a:cs typeface="Montserrat SemiBold"/>
                <a:sym typeface="Montserrat SemiBold"/>
              </a:rPr>
              <a:t>String Methods, char, More Variables</a:t>
            </a:r>
            <a:endParaRPr lang="en-US" sz="9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79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preserve="1">
  <p:cSld name="Title Only">
    <p:spTree>
      <p:nvGrpSpPr>
        <p:cNvPr id="1" name="Shape 74"/>
        <p:cNvGrpSpPr/>
        <p:nvPr/>
      </p:nvGrpSpPr>
      <p:grpSpPr>
        <a:xfrm>
          <a:off x="0" y="0"/>
          <a:ext cx="0" cy="0"/>
          <a:chOff x="0" y="0"/>
          <a:chExt cx="0" cy="0"/>
        </a:xfrm>
      </p:grpSpPr>
      <p:sp>
        <p:nvSpPr>
          <p:cNvPr id="75" name="Google Shape;75;p34"/>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9" name="Google Shape;79;p34"/>
          <p:cNvSpPr txBox="1">
            <a:spLocks noGrp="1"/>
          </p:cNvSpPr>
          <p:nvPr>
            <p:ph type="title"/>
          </p:nvPr>
        </p:nvSpPr>
        <p:spPr>
          <a:xfrm>
            <a:off x="838200" y="456565"/>
            <a:ext cx="10515600" cy="76263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80" name="Google Shape;80;p34"/>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19B8A0CF-1C66-FBB7-F209-B458097B217D}"/>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C3A4268A-A3F9-0647-FFA6-0CD0547EA640}"/>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Summer 2026</a:t>
            </a:r>
            <a:endParaRPr lang="en-US" sz="900" b="0" i="0" dirty="0">
              <a:latin typeface="Calibri" panose="020F0502020204030204" pitchFamily="34" charset="0"/>
              <a:cs typeface="Calibri" panose="020F0502020204030204" pitchFamily="34" charset="0"/>
            </a:endParaRPr>
          </a:p>
        </p:txBody>
      </p:sp>
      <p:sp>
        <p:nvSpPr>
          <p:cNvPr id="5" name="Google Shape;9;p28">
            <a:extLst>
              <a:ext uri="{FF2B5EF4-FFF2-40B4-BE49-F238E27FC236}">
                <a16:creationId xmlns:a16="http://schemas.microsoft.com/office/drawing/2014/main" id="{357827C2-636B-84C4-3537-9524368382D9}"/>
              </a:ext>
            </a:extLst>
          </p:cNvPr>
          <p:cNvSpPr txBox="1"/>
          <p:nvPr userDrawn="1"/>
        </p:nvSpPr>
        <p:spPr>
          <a:xfrm>
            <a:off x="3046095" y="-8015"/>
            <a:ext cx="6099810" cy="23079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dirty="0">
                <a:solidFill>
                  <a:srgbClr val="F0F0F0"/>
                </a:solidFill>
                <a:latin typeface="Montserrat SemiBold"/>
                <a:ea typeface="Montserrat SemiBold"/>
                <a:cs typeface="Montserrat SemiBold"/>
                <a:sym typeface="Montserrat SemiBold"/>
              </a:rPr>
              <a:t>LEC 02: </a:t>
            </a:r>
            <a:r>
              <a:rPr lang="en-US" sz="900" b="0" dirty="0">
                <a:solidFill>
                  <a:srgbClr val="F0F0F0"/>
                </a:solidFill>
                <a:latin typeface="Montserrat SemiBold"/>
                <a:ea typeface="Montserrat SemiBold"/>
                <a:cs typeface="Montserrat SemiBold"/>
                <a:sym typeface="Montserrat SemiBold"/>
              </a:rPr>
              <a:t>String Methods, char, More Variables</a:t>
            </a:r>
            <a:endParaRPr lang="en-US" sz="9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54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preserve="1">
  <p:cSld name="Blank">
    <p:spTree>
      <p:nvGrpSpPr>
        <p:cNvPr id="1" name="Shape 81"/>
        <p:cNvGrpSpPr/>
        <p:nvPr/>
      </p:nvGrpSpPr>
      <p:grpSpPr>
        <a:xfrm>
          <a:off x="0" y="0"/>
          <a:ext cx="0" cy="0"/>
          <a:chOff x="0" y="0"/>
          <a:chExt cx="0" cy="0"/>
        </a:xfrm>
      </p:grpSpPr>
      <p:sp>
        <p:nvSpPr>
          <p:cNvPr id="82" name="Google Shape;82;p35"/>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6" name="Google Shape;86;p35"/>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0E854BAB-9BC0-0566-D459-A9E2B29A12D0}"/>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3E5BA8AB-DA7F-8D72-2336-81B0A628B7E3}"/>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Summer 2026</a:t>
            </a:r>
            <a:endParaRPr lang="en-US" sz="900" b="0" i="0" dirty="0">
              <a:latin typeface="Calibri" panose="020F0502020204030204" pitchFamily="34" charset="0"/>
              <a:cs typeface="Calibri" panose="020F0502020204030204" pitchFamily="34" charset="0"/>
            </a:endParaRPr>
          </a:p>
        </p:txBody>
      </p:sp>
      <p:sp>
        <p:nvSpPr>
          <p:cNvPr id="5" name="Google Shape;9;p28">
            <a:extLst>
              <a:ext uri="{FF2B5EF4-FFF2-40B4-BE49-F238E27FC236}">
                <a16:creationId xmlns:a16="http://schemas.microsoft.com/office/drawing/2014/main" id="{D9B41448-00BB-2935-E610-B1FF6E0D2F77}"/>
              </a:ext>
            </a:extLst>
          </p:cNvPr>
          <p:cNvSpPr txBox="1"/>
          <p:nvPr userDrawn="1"/>
        </p:nvSpPr>
        <p:spPr>
          <a:xfrm>
            <a:off x="3046095" y="-8015"/>
            <a:ext cx="6099810" cy="23079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dirty="0">
                <a:solidFill>
                  <a:srgbClr val="F0F0F0"/>
                </a:solidFill>
                <a:latin typeface="Montserrat SemiBold"/>
                <a:ea typeface="Montserrat SemiBold"/>
                <a:cs typeface="Montserrat SemiBold"/>
                <a:sym typeface="Montserrat SemiBold"/>
              </a:rPr>
              <a:t>LEC 02: </a:t>
            </a:r>
            <a:r>
              <a:rPr lang="en-US" sz="900" b="0" dirty="0">
                <a:solidFill>
                  <a:srgbClr val="F0F0F0"/>
                </a:solidFill>
                <a:latin typeface="Montserrat SemiBold"/>
                <a:ea typeface="Montserrat SemiBold"/>
                <a:cs typeface="Montserrat SemiBold"/>
                <a:sym typeface="Montserrat SemiBold"/>
              </a:rPr>
              <a:t>String Methods, char, More Variables</a:t>
            </a:r>
            <a:endParaRPr lang="en-US" sz="9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322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5"/>
        <p:cNvGrpSpPr/>
        <p:nvPr/>
      </p:nvGrpSpPr>
      <p:grpSpPr>
        <a:xfrm>
          <a:off x="0" y="0"/>
          <a:ext cx="0" cy="0"/>
          <a:chOff x="0" y="0"/>
          <a:chExt cx="0" cy="0"/>
        </a:xfrm>
      </p:grpSpPr>
      <p:sp>
        <p:nvSpPr>
          <p:cNvPr id="11" name="Google Shape;11;p28"/>
          <p:cNvSpPr txBox="1">
            <a:spLocks noGrp="1"/>
          </p:cNvSpPr>
          <p:nvPr>
            <p:ph type="title"/>
          </p:nvPr>
        </p:nvSpPr>
        <p:spPr>
          <a:xfrm>
            <a:off x="609600" y="92074"/>
            <a:ext cx="10972800" cy="1508127"/>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endParaRPr dirty="0"/>
          </a:p>
        </p:txBody>
      </p:sp>
      <p:sp>
        <p:nvSpPr>
          <p:cNvPr id="6" name="Google Shape;6;p28"/>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 name="Google Shape;7;p28" descr="University of Washington"/>
          <p:cNvPicPr preferRelativeResize="0"/>
          <p:nvPr/>
        </p:nvPicPr>
        <p:blipFill rotWithShape="1">
          <a:blip r:embed="rId8">
            <a:alphaModFix/>
          </a:blip>
          <a:srcRect/>
          <a:stretch/>
        </p:blipFill>
        <p:spPr>
          <a:xfrm>
            <a:off x="29762" y="29971"/>
            <a:ext cx="2150723" cy="169039"/>
          </a:xfrm>
          <a:prstGeom prst="rect">
            <a:avLst/>
          </a:prstGeom>
          <a:noFill/>
          <a:ln>
            <a:noFill/>
          </a:ln>
        </p:spPr>
      </p:pic>
      <p:sp>
        <p:nvSpPr>
          <p:cNvPr id="8" name="Google Shape;8;p28"/>
          <p:cNvSpPr txBox="1"/>
          <p:nvPr/>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Summer 2026</a:t>
            </a:r>
            <a:endParaRPr b="0" i="0" dirty="0">
              <a:latin typeface="Calibri" panose="020F0502020204030204" pitchFamily="34" charset="0"/>
              <a:cs typeface="Calibri" panose="020F0502020204030204" pitchFamily="34" charset="0"/>
            </a:endParaRPr>
          </a:p>
        </p:txBody>
      </p:sp>
      <p:sp>
        <p:nvSpPr>
          <p:cNvPr id="9" name="Google Shape;9;p28"/>
          <p:cNvSpPr txBox="1"/>
          <p:nvPr/>
        </p:nvSpPr>
        <p:spPr>
          <a:xfrm>
            <a:off x="3046095" y="-8015"/>
            <a:ext cx="6099810" cy="23079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dirty="0">
                <a:solidFill>
                  <a:srgbClr val="F0F0F0"/>
                </a:solidFill>
                <a:latin typeface="Montserrat SemiBold"/>
                <a:ea typeface="Montserrat SemiBold"/>
                <a:cs typeface="Montserrat SemiBold"/>
                <a:sym typeface="Montserrat SemiBold"/>
              </a:rPr>
              <a:t>LEC 02: </a:t>
            </a:r>
            <a:r>
              <a:rPr lang="en-US" sz="900" b="0" dirty="0">
                <a:solidFill>
                  <a:srgbClr val="F0F0F0"/>
                </a:solidFill>
                <a:latin typeface="Montserrat SemiBold"/>
                <a:ea typeface="Montserrat SemiBold"/>
                <a:cs typeface="Montserrat SemiBold"/>
                <a:sym typeface="Montserrat SemiBold"/>
              </a:rPr>
              <a:t>String Methods, char, More Variables</a:t>
            </a:r>
            <a:endParaRPr lang="en-US" sz="900" b="0" i="0" dirty="0">
              <a:latin typeface="Calibri" panose="020F0502020204030204" pitchFamily="34" charset="0"/>
              <a:cs typeface="Calibri" panose="020F0502020204030204" pitchFamily="34" charset="0"/>
            </a:endParaRPr>
          </a:p>
        </p:txBody>
      </p:sp>
      <p:sp>
        <p:nvSpPr>
          <p:cNvPr id="12" name="Google Shape;12;p28"/>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dirty="0"/>
          </a:p>
        </p:txBody>
      </p:sp>
      <p:sp>
        <p:nvSpPr>
          <p:cNvPr id="13" name="Google Shape;13;p28"/>
          <p:cNvSpPr txBox="1">
            <a:spLocks noGrp="1"/>
          </p:cNvSpPr>
          <p:nvPr>
            <p:ph type="sldNum" idx="12"/>
          </p:nvPr>
        </p:nvSpPr>
        <p:spPr>
          <a:xfrm>
            <a:off x="11793850" y="6296502"/>
            <a:ext cx="245751" cy="430847"/>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9pPr>
          </a:lstStyle>
          <a:p>
            <a:fld id="{00000000-1234-1234-1234-123412341234}" type="slidenum">
              <a:rPr lang="en-US" smtClean="0"/>
              <a:pPr/>
              <a:t>‹#›</a:t>
            </a:fld>
            <a:endParaRPr lang="en-US" sz="1400" b="0" dirty="0">
              <a:solidFill>
                <a:srgbClr val="000000"/>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2852734539"/>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yplan.uw.edu/course/#/courses/EDSPE304" TargetMode="External"/><Relationship Id="rId2" Type="http://schemas.openxmlformats.org/officeDocument/2006/relationships/hyperlink" Target="https://courses.cs.washington.edu/courses/cse443/" TargetMode="External"/><Relationship Id="rId1" Type="http://schemas.openxmlformats.org/officeDocument/2006/relationships/slideLayout" Target="../slideLayouts/slideLayout2.xml"/><Relationship Id="rId5" Type="http://schemas.openxmlformats.org/officeDocument/2006/relationships/hyperlink" Target="https://www.huskyadapt.me.uw.edu/" TargetMode="External"/><Relationship Id="rId4" Type="http://schemas.openxmlformats.org/officeDocument/2006/relationships/hyperlink" Target="https://create.uw.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courses.cs.washington.edu/courses/cse121/26sp/resub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instagram.com/fluffy.gumball"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5" name="Google Shape;23;p29">
            <a:extLst>
              <a:ext uri="{FF2B5EF4-FFF2-40B4-BE49-F238E27FC236}">
                <a16:creationId xmlns:a16="http://schemas.microsoft.com/office/drawing/2014/main" id="{C5E7BACA-EC1A-F75A-8907-C34CAD2EE0F4}"/>
              </a:ext>
            </a:extLst>
          </p:cNvPr>
          <p:cNvSpPr txBox="1"/>
          <p:nvPr/>
        </p:nvSpPr>
        <p:spPr>
          <a:xfrm>
            <a:off x="420095" y="1419273"/>
            <a:ext cx="878619" cy="338514"/>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1" u="none" strike="noStrike" cap="none" dirty="0">
                <a:solidFill>
                  <a:srgbClr val="FFFFFF"/>
                </a:solidFill>
                <a:latin typeface="Montserrat ExtraBold" pitchFamily="2" charset="77"/>
                <a:ea typeface="Montserrat"/>
                <a:cs typeface="Montserrat"/>
                <a:sym typeface="Montserrat"/>
              </a:rPr>
              <a:t>LEC 02</a:t>
            </a:r>
          </a:p>
        </p:txBody>
      </p:sp>
      <p:sp>
        <p:nvSpPr>
          <p:cNvPr id="91" name="Google Shape;91;p1"/>
          <p:cNvSpPr txBox="1">
            <a:spLocks noGrp="1"/>
          </p:cNvSpPr>
          <p:nvPr>
            <p:ph type="title" idx="4294967295"/>
          </p:nvPr>
        </p:nvSpPr>
        <p:spPr>
          <a:xfrm>
            <a:off x="420095" y="3050999"/>
            <a:ext cx="5675905" cy="1038225"/>
          </a:xfrm>
          <a:prstGeom prst="rect">
            <a:avLst/>
          </a:prstGeom>
          <a:noFill/>
          <a:ln>
            <a:noFill/>
          </a:ln>
        </p:spPr>
        <p:txBody>
          <a:bodyPr spcFirstLastPara="1" wrap="square" lIns="45720" tIns="45700" rIns="45700" bIns="45700" anchor="t" anchorCtr="0">
            <a:normAutofit fontScale="90000"/>
          </a:bodyPr>
          <a:lstStyle/>
          <a:p>
            <a:pPr lvl="0">
              <a:buClr>
                <a:srgbClr val="F0F0F0"/>
              </a:buClr>
              <a:buSzPts val="6000"/>
            </a:pPr>
            <a:r>
              <a:rPr lang="en-US" b="0" dirty="0">
                <a:solidFill>
                  <a:srgbClr val="F0F0F0"/>
                </a:solidFill>
                <a:latin typeface="Montserrat SemiBold"/>
                <a:ea typeface="Montserrat SemiBold"/>
                <a:cs typeface="Montserrat SemiBold"/>
                <a:sym typeface="Montserrat SemiBold"/>
              </a:rPr>
              <a:t>String methods, char, More Variables</a:t>
            </a:r>
            <a:endParaRPr lang="en-US" dirty="0"/>
          </a:p>
        </p:txBody>
      </p:sp>
      <p:sp>
        <p:nvSpPr>
          <p:cNvPr id="94" name="Google Shape;94;p1"/>
          <p:cNvSpPr txBox="1"/>
          <p:nvPr/>
        </p:nvSpPr>
        <p:spPr>
          <a:xfrm>
            <a:off x="7009923" y="1112472"/>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latin typeface="Calibri" panose="020F0502020204030204" pitchFamily="34" charset="0"/>
              <a:cs typeface="Calibri" panose="020F0502020204030204" pitchFamily="34" charset="0"/>
            </a:endParaRPr>
          </a:p>
        </p:txBody>
      </p:sp>
      <p:sp>
        <p:nvSpPr>
          <p:cNvPr id="92" name="Google Shape;92;p1"/>
          <p:cNvSpPr txBox="1"/>
          <p:nvPr/>
        </p:nvSpPr>
        <p:spPr>
          <a:xfrm>
            <a:off x="7087221" y="1451178"/>
            <a:ext cx="4385400" cy="17850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endParaRPr lang="en-US" sz="2200" i="1" dirty="0">
              <a:solidFill>
                <a:srgbClr val="404040"/>
              </a:solidFill>
              <a:latin typeface="Calibri"/>
              <a:ea typeface="Calibri"/>
              <a:cs typeface="Calibri"/>
              <a:sym typeface="Calibri"/>
            </a:endParaRPr>
          </a:p>
          <a:p>
            <a:pPr lvl="0" algn="ctr">
              <a:buClr>
                <a:srgbClr val="404040"/>
              </a:buClr>
              <a:buSzPts val="2200"/>
            </a:pPr>
            <a:endParaRPr lang="en-US" sz="2200" i="1" dirty="0">
              <a:solidFill>
                <a:srgbClr val="404040"/>
              </a:solidFill>
              <a:latin typeface="Calibri"/>
              <a:ea typeface="Calibri"/>
              <a:cs typeface="Calibri"/>
              <a:sym typeface="Calibri"/>
            </a:endParaRPr>
          </a:p>
          <a:p>
            <a:pPr lvl="0" algn="ctr">
              <a:buClr>
                <a:srgbClr val="404040"/>
              </a:buClr>
              <a:buSzPts val="2200"/>
            </a:pPr>
            <a:r>
              <a:rPr lang="en-US" sz="2200" i="1" dirty="0">
                <a:solidFill>
                  <a:srgbClr val="404040"/>
                </a:solidFill>
                <a:latin typeface="Calibri"/>
                <a:ea typeface="Calibri"/>
                <a:cs typeface="Calibri"/>
                <a:sym typeface="Calibri"/>
              </a:rPr>
              <a:t>What is your favorite emoji? </a:t>
            </a:r>
            <a:r>
              <a:rPr lang="en-US" sz="2200" dirty="0">
                <a:solidFill>
                  <a:srgbClr val="404040"/>
                </a:solidFill>
                <a:latin typeface="Calibri"/>
                <a:ea typeface="Calibri"/>
                <a:cs typeface="Calibri"/>
                <a:sym typeface="Calibri"/>
              </a:rPr>
              <a:t>😀</a:t>
            </a:r>
          </a:p>
          <a:p>
            <a:pPr lvl="0" algn="ctr">
              <a:buClr>
                <a:srgbClr val="404040"/>
              </a:buClr>
              <a:buSzPts val="2200"/>
            </a:pPr>
            <a:endParaRPr lang="en-US" sz="2200" dirty="0">
              <a:solidFill>
                <a:srgbClr val="404040"/>
              </a:solidFill>
              <a:latin typeface="Calibri"/>
              <a:cs typeface="Calibri"/>
              <a:sym typeface="Calibri"/>
            </a:endParaRPr>
          </a:p>
          <a:p>
            <a:pPr lvl="0" algn="ctr">
              <a:buClr>
                <a:srgbClr val="404040"/>
              </a:buClr>
              <a:buSzPts val="2200"/>
            </a:pPr>
            <a:r>
              <a:rPr lang="en-US" sz="2200" b="1" dirty="0">
                <a:solidFill>
                  <a:schemeClr val="accent6"/>
                </a:solidFill>
                <a:latin typeface="Calibri"/>
                <a:cs typeface="Calibri"/>
                <a:sym typeface="Calibri"/>
              </a:rPr>
              <a:t>Respond on </a:t>
            </a:r>
            <a:r>
              <a:rPr lang="en-US" sz="2200" b="1" dirty="0" err="1">
                <a:solidFill>
                  <a:schemeClr val="accent6"/>
                </a:solidFill>
                <a:latin typeface="Calibri"/>
                <a:cs typeface="Calibri"/>
                <a:sym typeface="Calibri"/>
              </a:rPr>
              <a:t>sli.do</a:t>
            </a:r>
            <a:r>
              <a:rPr lang="en-US" sz="2200" b="1" dirty="0">
                <a:solidFill>
                  <a:schemeClr val="accent6"/>
                </a:solidFill>
                <a:latin typeface="Calibri"/>
                <a:cs typeface="Calibri"/>
                <a:sym typeface="Calibri"/>
              </a:rPr>
              <a:t>!</a:t>
            </a:r>
            <a:endParaRPr lang="en-US" b="1" dirty="0">
              <a:solidFill>
                <a:schemeClr val="accent6"/>
              </a:solidFill>
              <a:latin typeface="Calibri" panose="020F0502020204030204" pitchFamily="34" charset="0"/>
              <a:cs typeface="Calibri" panose="020F0502020204030204" pitchFamily="34" charset="0"/>
            </a:endParaRPr>
          </a:p>
        </p:txBody>
      </p:sp>
      <p:sp>
        <p:nvSpPr>
          <p:cNvPr id="13" name="Google Shape;96;p1">
            <a:extLst>
              <a:ext uri="{FF2B5EF4-FFF2-40B4-BE49-F238E27FC236}">
                <a16:creationId xmlns:a16="http://schemas.microsoft.com/office/drawing/2014/main" id="{23E1B924-3692-42BE-886A-421F823A5974}"/>
              </a:ext>
            </a:extLst>
          </p:cNvPr>
          <p:cNvSpPr txBox="1"/>
          <p:nvPr/>
        </p:nvSpPr>
        <p:spPr>
          <a:xfrm>
            <a:off x="6935347" y="4072895"/>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lt2"/>
                </a:solidFill>
                <a:latin typeface="Montserrat ExtraBold"/>
                <a:ea typeface="Montserrat ExtraBold"/>
                <a:cs typeface="Montserrat ExtraBold"/>
                <a:sym typeface="Montserrat ExtraBold"/>
              </a:rPr>
              <a:t>Instructor:</a:t>
            </a:r>
            <a:endParaRPr sz="1200" dirty="0">
              <a:solidFill>
                <a:schemeClr val="lt2"/>
              </a:solidFill>
              <a:latin typeface="Montserrat ExtraBold"/>
              <a:ea typeface="Montserrat ExtraBold"/>
              <a:cs typeface="Montserrat ExtraBold"/>
              <a:sym typeface="Montserrat ExtraBold"/>
            </a:endParaRPr>
          </a:p>
        </p:txBody>
      </p:sp>
      <p:sp>
        <p:nvSpPr>
          <p:cNvPr id="15" name="Google Shape;97;p1">
            <a:extLst>
              <a:ext uri="{FF2B5EF4-FFF2-40B4-BE49-F238E27FC236}">
                <a16:creationId xmlns:a16="http://schemas.microsoft.com/office/drawing/2014/main" id="{1E1A05B4-3540-427D-9EE6-B1B78737C1D6}"/>
              </a:ext>
            </a:extLst>
          </p:cNvPr>
          <p:cNvSpPr txBox="1"/>
          <p:nvPr/>
        </p:nvSpPr>
        <p:spPr>
          <a:xfrm>
            <a:off x="6935347" y="4333507"/>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lt2"/>
                </a:solidFill>
                <a:latin typeface="Montserrat ExtraBold"/>
                <a:ea typeface="Montserrat ExtraBold"/>
                <a:cs typeface="Montserrat ExtraBold"/>
                <a:sym typeface="Montserrat ExtraBold"/>
              </a:rPr>
              <a:t>TAs:</a:t>
            </a:r>
            <a:endParaRPr sz="1200" dirty="0">
              <a:solidFill>
                <a:schemeClr val="lt2"/>
              </a:solidFill>
              <a:latin typeface="Montserrat ExtraBold"/>
              <a:ea typeface="Montserrat ExtraBold"/>
              <a:cs typeface="Montserrat ExtraBold"/>
              <a:sym typeface="Montserrat ExtraBold"/>
            </a:endParaRPr>
          </a:p>
        </p:txBody>
      </p:sp>
      <p:sp>
        <p:nvSpPr>
          <p:cNvPr id="3" name="Google Shape;98;p1">
            <a:extLst>
              <a:ext uri="{FF2B5EF4-FFF2-40B4-BE49-F238E27FC236}">
                <a16:creationId xmlns:a16="http://schemas.microsoft.com/office/drawing/2014/main" id="{BB9DE2B4-78ED-CF84-7622-2EF242AB0F17}"/>
              </a:ext>
            </a:extLst>
          </p:cNvPr>
          <p:cNvSpPr txBox="1"/>
          <p:nvPr/>
        </p:nvSpPr>
        <p:spPr>
          <a:xfrm>
            <a:off x="8088246" y="4072895"/>
            <a:ext cx="3556009"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lt2"/>
                </a:solidFill>
                <a:latin typeface="Montserrat SemiBold"/>
                <a:ea typeface="Montserrat SemiBold"/>
                <a:cs typeface="Montserrat SemiBold"/>
                <a:sym typeface="Montserrat SemiBold"/>
              </a:rPr>
              <a:t>Hayden Feeney</a:t>
            </a:r>
            <a:endParaRPr sz="1200" dirty="0">
              <a:solidFill>
                <a:schemeClr val="lt2"/>
              </a:solidFill>
              <a:latin typeface="Montserrat SemiBold"/>
              <a:ea typeface="Montserrat SemiBold"/>
              <a:cs typeface="Montserrat SemiBold"/>
              <a:sym typeface="Montserrat SemiBold"/>
            </a:endParaRPr>
          </a:p>
        </p:txBody>
      </p:sp>
      <p:sp>
        <p:nvSpPr>
          <p:cNvPr id="4" name="TextBox 3">
            <a:extLst>
              <a:ext uri="{FF2B5EF4-FFF2-40B4-BE49-F238E27FC236}">
                <a16:creationId xmlns:a16="http://schemas.microsoft.com/office/drawing/2014/main" id="{0EA9449C-B79E-929A-3180-B7CB7ABE26B6}"/>
              </a:ext>
            </a:extLst>
          </p:cNvPr>
          <p:cNvSpPr txBox="1"/>
          <p:nvPr/>
        </p:nvSpPr>
        <p:spPr>
          <a:xfrm>
            <a:off x="8100278" y="4357971"/>
            <a:ext cx="3671627" cy="527965"/>
          </a:xfrm>
          <a:prstGeom prst="rect">
            <a:avLst/>
          </a:prstGeom>
          <a:noFill/>
        </p:spPr>
        <p:txBody>
          <a:bodyPr wrap="square" numCol="5" rtlCol="0">
            <a:spAutoFit/>
          </a:bodyPr>
          <a:lstStyle/>
          <a:p>
            <a:pPr>
              <a:lnSpc>
                <a:spcPct val="150000"/>
              </a:lnSpc>
            </a:pPr>
            <a:r>
              <a:rPr lang="en-US" sz="1000" dirty="0">
                <a:latin typeface="Montserrat" pitchFamily="2" charset="77"/>
              </a:rPr>
              <a:t>Anisha</a:t>
            </a:r>
          </a:p>
          <a:p>
            <a:pPr>
              <a:lnSpc>
                <a:spcPct val="150000"/>
              </a:lnSpc>
            </a:pPr>
            <a:r>
              <a:rPr lang="en-US" sz="1000" dirty="0">
                <a:latin typeface="Montserrat" pitchFamily="2" charset="77"/>
              </a:rPr>
              <a:t>Cayden</a:t>
            </a:r>
          </a:p>
          <a:p>
            <a:pPr>
              <a:lnSpc>
                <a:spcPct val="150000"/>
              </a:lnSpc>
            </a:pPr>
            <a:r>
              <a:rPr lang="en-US" sz="1000" dirty="0">
                <a:latin typeface="Montserrat" pitchFamily="2" charset="77"/>
              </a:rPr>
              <a:t>Savannah</a:t>
            </a:r>
          </a:p>
          <a:p>
            <a:pPr>
              <a:lnSpc>
                <a:spcPct val="150000"/>
              </a:lnSpc>
            </a:pPr>
            <a:r>
              <a:rPr lang="en-US" sz="1000" dirty="0">
                <a:latin typeface="Montserrat" pitchFamily="2" charset="77"/>
              </a:rPr>
              <a:t>Tamsyn</a:t>
            </a:r>
          </a:p>
          <a:p>
            <a:pPr>
              <a:lnSpc>
                <a:spcPct val="150000"/>
              </a:lnSpc>
            </a:pPr>
            <a:r>
              <a:rPr lang="en-US" sz="1000" dirty="0">
                <a:latin typeface="Montserrat" pitchFamily="2" charset="77"/>
              </a:rPr>
              <a:t>William</a:t>
            </a:r>
          </a:p>
        </p:txBody>
      </p:sp>
      <p:pic>
        <p:nvPicPr>
          <p:cNvPr id="2" name="Picture 1" descr="Join slido at https://app.sli.do/event/g7g2u98HXTBxBbDA1eXiyR">
            <a:extLst>
              <a:ext uri="{FF2B5EF4-FFF2-40B4-BE49-F238E27FC236}">
                <a16:creationId xmlns:a16="http://schemas.microsoft.com/office/drawing/2014/main" id="{64E8421D-FFE5-EC2E-7AF7-9B4FF425D704}"/>
              </a:ext>
            </a:extLst>
          </p:cNvPr>
          <p:cNvPicPr>
            <a:picLocks noChangeAspect="1"/>
          </p:cNvPicPr>
          <p:nvPr/>
        </p:nvPicPr>
        <p:blipFill>
          <a:blip r:embed="rId3"/>
          <a:stretch>
            <a:fillRect/>
          </a:stretch>
        </p:blipFill>
        <p:spPr>
          <a:xfrm>
            <a:off x="2577280" y="5601756"/>
            <a:ext cx="1038225" cy="10382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49C06-7D3C-90BD-D62F-3487FABB0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68BC4-2048-1506-7CC0-EAE9E390D932}"/>
              </a:ext>
            </a:extLst>
          </p:cNvPr>
          <p:cNvSpPr>
            <a:spLocks noGrp="1"/>
          </p:cNvSpPr>
          <p:nvPr>
            <p:ph type="title"/>
          </p:nvPr>
        </p:nvSpPr>
        <p:spPr/>
        <p:txBody>
          <a:bodyPr/>
          <a:lstStyle/>
          <a:p>
            <a:r>
              <a:rPr lang="en-US" dirty="0"/>
              <a:t>Is C0 Accessible?</a:t>
            </a:r>
          </a:p>
        </p:txBody>
      </p:sp>
      <p:sp>
        <p:nvSpPr>
          <p:cNvPr id="3" name="Text Placeholder 2">
            <a:extLst>
              <a:ext uri="{FF2B5EF4-FFF2-40B4-BE49-F238E27FC236}">
                <a16:creationId xmlns:a16="http://schemas.microsoft.com/office/drawing/2014/main" id="{2092667A-010E-F00C-5894-2CDA88C7B880}"/>
              </a:ext>
            </a:extLst>
          </p:cNvPr>
          <p:cNvSpPr>
            <a:spLocks noGrp="1"/>
          </p:cNvSpPr>
          <p:nvPr>
            <p:ph type="body" idx="1"/>
          </p:nvPr>
        </p:nvSpPr>
        <p:spPr>
          <a:xfrm>
            <a:off x="838200" y="1371600"/>
            <a:ext cx="10515600" cy="5268596"/>
          </a:xfrm>
        </p:spPr>
        <p:txBody>
          <a:bodyPr>
            <a:normAutofit/>
          </a:bodyPr>
          <a:lstStyle/>
          <a:p>
            <a:pPr marL="114300" indent="0">
              <a:buNone/>
            </a:pPr>
            <a:r>
              <a:rPr lang="en-US" b="1" dirty="0"/>
              <a:t>Probably not…</a:t>
            </a:r>
            <a:r>
              <a:rPr lang="en-US" dirty="0"/>
              <a:t>or at least </a:t>
            </a:r>
            <a:r>
              <a:rPr lang="en-US" b="1" dirty="0"/>
              <a:t>not </a:t>
            </a:r>
            <a:r>
              <a:rPr lang="en-US" b="1" i="1" dirty="0"/>
              <a:t>yet</a:t>
            </a:r>
            <a:r>
              <a:rPr lang="en-US" dirty="0"/>
              <a:t>.</a:t>
            </a:r>
          </a:p>
          <a:p>
            <a:pPr marL="114300" indent="0">
              <a:buNone/>
            </a:pPr>
            <a:endParaRPr lang="en-US" dirty="0"/>
          </a:p>
          <a:p>
            <a:pPr marL="114300" indent="0">
              <a:buNone/>
            </a:pPr>
            <a:r>
              <a:rPr lang="en-US" dirty="0"/>
              <a:t>When </a:t>
            </a:r>
            <a:r>
              <a:rPr lang="en-US" i="1" dirty="0"/>
              <a:t>looking</a:t>
            </a:r>
            <a:r>
              <a:rPr lang="en-US" dirty="0"/>
              <a:t> at ASCII art:</a:t>
            </a:r>
          </a:p>
          <a:p>
            <a:r>
              <a:rPr lang="en-US" dirty="0"/>
              <a:t>“…the slashes and symbols aren't screen reader-friendly, as it's just </a:t>
            </a:r>
            <a:r>
              <a:rPr lang="en-US" dirty="0" err="1"/>
              <a:t>gonna</a:t>
            </a:r>
            <a:r>
              <a:rPr lang="en-US" dirty="0"/>
              <a:t> read what's on each line rather than make sense of the whole image.”</a:t>
            </a:r>
          </a:p>
          <a:p>
            <a:pPr marL="114300" indent="0">
              <a:buNone/>
            </a:pPr>
            <a:endParaRPr lang="en-US" dirty="0"/>
          </a:p>
          <a:p>
            <a:pPr marL="114300" indent="0">
              <a:buNone/>
            </a:pPr>
            <a:endParaRPr lang="en-US" dirty="0"/>
          </a:p>
        </p:txBody>
      </p:sp>
      <p:sp>
        <p:nvSpPr>
          <p:cNvPr id="4" name="Slide Number Placeholder 3">
            <a:extLst>
              <a:ext uri="{FF2B5EF4-FFF2-40B4-BE49-F238E27FC236}">
                <a16:creationId xmlns:a16="http://schemas.microsoft.com/office/drawing/2014/main" id="{75CE3538-06B2-E64F-ACE9-DD6C7AAC87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271937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9A58-2C8F-9265-EED1-5ECEF74D5190}"/>
              </a:ext>
            </a:extLst>
          </p:cNvPr>
          <p:cNvSpPr>
            <a:spLocks noGrp="1"/>
          </p:cNvSpPr>
          <p:nvPr>
            <p:ph type="title"/>
          </p:nvPr>
        </p:nvSpPr>
        <p:spPr/>
        <p:txBody>
          <a:bodyPr/>
          <a:lstStyle/>
          <a:p>
            <a:r>
              <a:rPr lang="en-US" dirty="0"/>
              <a:t>So, What?</a:t>
            </a:r>
          </a:p>
        </p:txBody>
      </p:sp>
      <p:sp>
        <p:nvSpPr>
          <p:cNvPr id="3" name="Text Placeholder 2">
            <a:extLst>
              <a:ext uri="{FF2B5EF4-FFF2-40B4-BE49-F238E27FC236}">
                <a16:creationId xmlns:a16="http://schemas.microsoft.com/office/drawing/2014/main" id="{268C7AE2-2DD9-040F-A9EF-0C02F4BC81DC}"/>
              </a:ext>
            </a:extLst>
          </p:cNvPr>
          <p:cNvSpPr>
            <a:spLocks noGrp="1"/>
          </p:cNvSpPr>
          <p:nvPr>
            <p:ph type="body" idx="1"/>
          </p:nvPr>
        </p:nvSpPr>
        <p:spPr>
          <a:xfrm>
            <a:off x="838200" y="1371600"/>
            <a:ext cx="10515600" cy="5012055"/>
          </a:xfrm>
        </p:spPr>
        <p:txBody>
          <a:bodyPr>
            <a:normAutofit fontScale="92500" lnSpcReduction="10000"/>
          </a:bodyPr>
          <a:lstStyle/>
          <a:p>
            <a:pPr marL="114300" indent="0">
              <a:buNone/>
            </a:pPr>
            <a:r>
              <a:rPr lang="en-US" i="0" dirty="0"/>
              <a:t>Broadly speaking: the </a:t>
            </a:r>
            <a:r>
              <a:rPr lang="en-US" b="1" i="0" dirty="0"/>
              <a:t>digital world is inaccessible</a:t>
            </a:r>
            <a:endParaRPr lang="en-US" i="0" dirty="0"/>
          </a:p>
          <a:p>
            <a:r>
              <a:rPr lang="en-US" dirty="0"/>
              <a:t>b</a:t>
            </a:r>
            <a:r>
              <a:rPr lang="en-US" i="0" dirty="0"/>
              <a:t>ut, that’s changing! </a:t>
            </a:r>
          </a:p>
          <a:p>
            <a:r>
              <a:rPr lang="en-US" dirty="0"/>
              <a:t>and </a:t>
            </a:r>
            <a:r>
              <a:rPr lang="en-US" b="1" dirty="0"/>
              <a:t>we</a:t>
            </a:r>
            <a:r>
              <a:rPr lang="en-US" dirty="0"/>
              <a:t> have the power to change it!</a:t>
            </a:r>
          </a:p>
          <a:p>
            <a:pPr marL="114300" indent="0">
              <a:buNone/>
            </a:pPr>
            <a:endParaRPr lang="en-US" i="0" dirty="0"/>
          </a:p>
          <a:p>
            <a:pPr marL="114300" indent="0">
              <a:buNone/>
            </a:pPr>
            <a:r>
              <a:rPr lang="en-US" i="0" dirty="0"/>
              <a:t>In CSE 121, we don’t have the full knowledge yet to make accessible ASCII art (or Java programs, applications, video games, websites, …)</a:t>
            </a:r>
          </a:p>
          <a:p>
            <a:pPr marL="114300" indent="0">
              <a:buNone/>
            </a:pPr>
            <a:endParaRPr lang="en-US" dirty="0"/>
          </a:p>
          <a:p>
            <a:pPr marL="114300" indent="0">
              <a:buNone/>
            </a:pPr>
            <a:r>
              <a:rPr lang="en-US" i="0" dirty="0"/>
              <a:t>However, we encourage you to:</a:t>
            </a:r>
          </a:p>
          <a:p>
            <a:pPr marL="685800" indent="-457200"/>
            <a:r>
              <a:rPr lang="en-US" i="0" dirty="0"/>
              <a:t>think about accessibility when you make things with computers</a:t>
            </a:r>
          </a:p>
          <a:p>
            <a:pPr marL="685800" indent="-457200"/>
            <a:r>
              <a:rPr lang="en-US" i="0" dirty="0"/>
              <a:t>keep on learning more! UW is a </a:t>
            </a:r>
            <a:r>
              <a:rPr lang="en-US" b="1" i="0" u="sng" dirty="0"/>
              <a:t>global leader</a:t>
            </a:r>
            <a:r>
              <a:rPr lang="en-US" i="0" dirty="0"/>
              <a:t> in digital accessibility</a:t>
            </a:r>
          </a:p>
          <a:p>
            <a:pPr marL="685800" indent="-457200"/>
            <a:r>
              <a:rPr lang="en-US" dirty="0"/>
              <a:t>e.g. at UW: </a:t>
            </a:r>
            <a:r>
              <a:rPr lang="en-US" dirty="0">
                <a:hlinkClick r:id="rId2"/>
              </a:rPr>
              <a:t>CSE 443E: Accessibility</a:t>
            </a:r>
            <a:r>
              <a:rPr lang="en-US" dirty="0"/>
              <a:t>, </a:t>
            </a:r>
            <a:r>
              <a:rPr lang="en-US" dirty="0">
                <a:hlinkClick r:id="rId3"/>
              </a:rPr>
              <a:t>EDSPE 304</a:t>
            </a:r>
            <a:r>
              <a:rPr lang="en-US" dirty="0"/>
              <a:t>, </a:t>
            </a:r>
            <a:r>
              <a:rPr lang="en-US" dirty="0">
                <a:hlinkClick r:id="rId4"/>
              </a:rPr>
              <a:t>CREATE</a:t>
            </a:r>
            <a:r>
              <a:rPr lang="en-US" dirty="0"/>
              <a:t>, </a:t>
            </a:r>
            <a:r>
              <a:rPr lang="en-US" dirty="0" err="1">
                <a:hlinkClick r:id="rId5"/>
              </a:rPr>
              <a:t>HuskyADAPT</a:t>
            </a:r>
            <a:endParaRPr lang="en-US" i="0" dirty="0"/>
          </a:p>
        </p:txBody>
      </p:sp>
      <p:sp>
        <p:nvSpPr>
          <p:cNvPr id="4" name="Slide Number Placeholder 3">
            <a:extLst>
              <a:ext uri="{FF2B5EF4-FFF2-40B4-BE49-F238E27FC236}">
                <a16:creationId xmlns:a16="http://schemas.microsoft.com/office/drawing/2014/main" id="{7620C7B5-D08E-58AB-696A-882996F234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296330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B0DC2-0A43-A090-A4B3-5FE972CC3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29E6E-8912-18E9-25FA-04D82814D634}"/>
              </a:ext>
            </a:extLst>
          </p:cNvPr>
          <p:cNvSpPr>
            <a:spLocks noGrp="1"/>
          </p:cNvSpPr>
          <p:nvPr>
            <p:ph type="title"/>
          </p:nvPr>
        </p:nvSpPr>
        <p:spPr/>
        <p:txBody>
          <a:bodyPr>
            <a:normAutofit/>
          </a:bodyPr>
          <a:lstStyle/>
          <a:p>
            <a:r>
              <a:rPr lang="en-US" dirty="0"/>
              <a:t>Agenda (3/5)</a:t>
            </a:r>
          </a:p>
        </p:txBody>
      </p:sp>
      <p:sp>
        <p:nvSpPr>
          <p:cNvPr id="3" name="Text Placeholder 2">
            <a:extLst>
              <a:ext uri="{FF2B5EF4-FFF2-40B4-BE49-F238E27FC236}">
                <a16:creationId xmlns:a16="http://schemas.microsoft.com/office/drawing/2014/main" id="{27E9E311-9CA6-1542-7A06-97470CF21B0E}"/>
              </a:ext>
            </a:extLst>
          </p:cNvPr>
          <p:cNvSpPr>
            <a:spLocks noGrp="1"/>
          </p:cNvSpPr>
          <p:nvPr>
            <p:ph type="body" idx="1"/>
          </p:nvPr>
        </p:nvSpPr>
        <p:spPr/>
        <p:txBody>
          <a:bodyPr/>
          <a:lstStyle/>
          <a:p>
            <a:r>
              <a:rPr lang="en-US" dirty="0">
                <a:solidFill>
                  <a:schemeClr val="tx1"/>
                </a:solidFill>
              </a:rPr>
              <a:t>Announcements, Reminders</a:t>
            </a:r>
          </a:p>
          <a:p>
            <a:r>
              <a:rPr lang="en-US" dirty="0"/>
              <a:t>Intro Survey, C0 Reflection Recap</a:t>
            </a:r>
          </a:p>
          <a:p>
            <a:r>
              <a:rPr lang="en-US" b="1" dirty="0">
                <a:solidFill>
                  <a:srgbClr val="7030A0"/>
                </a:solidFill>
              </a:rPr>
              <a:t>Datatypes and Expressions Review (now)</a:t>
            </a:r>
            <a:endParaRPr lang="en-US" dirty="0"/>
          </a:p>
          <a:p>
            <a:r>
              <a:rPr lang="en-US" dirty="0">
                <a:solidFill>
                  <a:schemeClr val="tx1"/>
                </a:solidFill>
              </a:rPr>
              <a:t>Casting, More Variables and Operators</a:t>
            </a:r>
          </a:p>
          <a:p>
            <a:r>
              <a:rPr lang="en-US" dirty="0">
                <a:solidFill>
                  <a:schemeClr val="tx1"/>
                </a:solidFill>
              </a:rPr>
              <a:t>Strings and Characters Review</a:t>
            </a:r>
          </a:p>
          <a:p>
            <a:pPr lvl="1"/>
            <a:r>
              <a:rPr lang="en-US" dirty="0"/>
              <a:t>code example! </a:t>
            </a:r>
          </a:p>
          <a:p>
            <a:endParaRPr lang="en-US" dirty="0"/>
          </a:p>
        </p:txBody>
      </p:sp>
      <p:sp>
        <p:nvSpPr>
          <p:cNvPr id="4" name="Slide Number Placeholder 3">
            <a:extLst>
              <a:ext uri="{FF2B5EF4-FFF2-40B4-BE49-F238E27FC236}">
                <a16:creationId xmlns:a16="http://schemas.microsoft.com/office/drawing/2014/main" id="{D25BA702-1779-63D8-993D-E9598CB5BD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2704864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BB980-8483-50ED-F4CD-A1B4DE3E27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641472-2E10-EB76-82D0-CB1A0D9900DC}"/>
              </a:ext>
            </a:extLst>
          </p:cNvPr>
          <p:cNvSpPr>
            <a:spLocks noGrp="1"/>
          </p:cNvSpPr>
          <p:nvPr>
            <p:ph type="title"/>
          </p:nvPr>
        </p:nvSpPr>
        <p:spPr>
          <a:xfrm>
            <a:off x="980439" y="-826815"/>
            <a:ext cx="10515601" cy="762636"/>
          </a:xfrm>
        </p:spPr>
        <p:txBody>
          <a:bodyPr>
            <a:normAutofit/>
          </a:bodyPr>
          <a:lstStyle/>
          <a:p>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a:t>
            </a:r>
            <a:r>
              <a:rPr lang="en-US" dirty="0"/>
              <a:t>Datatypes Review </a:t>
            </a: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a:t>
            </a:r>
            <a:endParaRPr lang="en-US" dirty="0"/>
          </a:p>
        </p:txBody>
      </p:sp>
      <p:sp>
        <p:nvSpPr>
          <p:cNvPr id="3" name="Slide Number Placeholder 2">
            <a:extLst>
              <a:ext uri="{FF2B5EF4-FFF2-40B4-BE49-F238E27FC236}">
                <a16:creationId xmlns:a16="http://schemas.microsoft.com/office/drawing/2014/main" id="{EEBC75EE-9066-E700-F0D6-CD057BD2CC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4" name="TextBox 3">
            <a:extLst>
              <a:ext uri="{FF2B5EF4-FFF2-40B4-BE49-F238E27FC236}">
                <a16:creationId xmlns:a16="http://schemas.microsoft.com/office/drawing/2014/main" id="{7201B2DA-D5D0-6193-EC7C-0E2C8F6BA8C6}"/>
              </a:ext>
            </a:extLst>
          </p:cNvPr>
          <p:cNvSpPr txBox="1"/>
          <p:nvPr/>
        </p:nvSpPr>
        <p:spPr>
          <a:xfrm>
            <a:off x="538117" y="1584244"/>
            <a:ext cx="11323586" cy="2554545"/>
          </a:xfrm>
          <a:prstGeom prst="rect">
            <a:avLst/>
          </a:prstGeom>
          <a:noFill/>
        </p:spPr>
        <p:txBody>
          <a:bodyPr wrap="square" rtlCol="0">
            <a:spAutoFit/>
          </a:bodyPr>
          <a:lstStyle/>
          <a:p>
            <a:r>
              <a:rPr lang="en-US" sz="3200" dirty="0">
                <a:solidFill>
                  <a:schemeClr val="tx1"/>
                </a:solidFill>
                <a:latin typeface="Calibri" panose="020F0502020204030204" pitchFamily="34" charset="0"/>
                <a:cs typeface="Calibri" panose="020F0502020204030204" pitchFamily="34" charset="0"/>
              </a:rPr>
              <a:t>What does this expression evaluate to? Be sure to indicate the type of the resulting value (e.g. 7.0 rather than 7 for a double, String in quotes).</a:t>
            </a:r>
          </a:p>
          <a:p>
            <a:endParaRPr lang="en-US" sz="3200" dirty="0">
              <a:solidFill>
                <a:srgbClr val="267F99"/>
              </a:solidFill>
              <a:latin typeface="Consolas" panose="020B0609020204030204" pitchFamily="49" charset="0"/>
            </a:endParaRPr>
          </a:p>
          <a:p>
            <a:r>
              <a:rPr lang="en-US" sz="3200" dirty="0">
                <a:solidFill>
                  <a:schemeClr val="tx1"/>
                </a:solidFill>
                <a:latin typeface="Consolas" panose="020B0609020204030204" pitchFamily="49" charset="0"/>
              </a:rPr>
              <a:t>2 % 5 + (26 % 6) - 5 / 2 + </a:t>
            </a:r>
            <a:r>
              <a:rPr lang="en-US" sz="3200" dirty="0">
                <a:solidFill>
                  <a:schemeClr val="accent2">
                    <a:lumMod val="75000"/>
                  </a:schemeClr>
                </a:solidFill>
                <a:latin typeface="Consolas" panose="020B0609020204030204" pitchFamily="49" charset="0"/>
              </a:rPr>
              <a:t>" corgi "</a:t>
            </a:r>
            <a:r>
              <a:rPr lang="en-US" sz="3200" dirty="0">
                <a:solidFill>
                  <a:schemeClr val="tx1"/>
                </a:solidFill>
                <a:latin typeface="Consolas" panose="020B0609020204030204" pitchFamily="49" charset="0"/>
              </a:rPr>
              <a:t> + 1.2 + 1</a:t>
            </a:r>
          </a:p>
        </p:txBody>
      </p:sp>
      <p:sp>
        <p:nvSpPr>
          <p:cNvPr id="6" name="TextBox 5">
            <a:extLst>
              <a:ext uri="{FF2B5EF4-FFF2-40B4-BE49-F238E27FC236}">
                <a16:creationId xmlns:a16="http://schemas.microsoft.com/office/drawing/2014/main" id="{0BFA00E7-C672-6F04-8F1A-6F19503B953D}"/>
              </a:ext>
            </a:extLst>
          </p:cNvPr>
          <p:cNvSpPr txBox="1"/>
          <p:nvPr/>
        </p:nvSpPr>
        <p:spPr>
          <a:xfrm>
            <a:off x="1947124" y="4664953"/>
            <a:ext cx="9313472" cy="1354217"/>
          </a:xfrm>
          <a:prstGeom prst="rect">
            <a:avLst/>
          </a:prstGeom>
          <a:noFill/>
        </p:spPr>
        <p:txBody>
          <a:bodyPr wrap="square" rtlCol="0">
            <a:spAutoFit/>
          </a:bodyPr>
          <a:lstStyle/>
          <a:p>
            <a:pPr marL="342900" indent="-342900">
              <a:spcAft>
                <a:spcPts val="1200"/>
              </a:spcAft>
              <a:buClr>
                <a:srgbClr val="7030A0"/>
              </a:buClr>
              <a:buFont typeface="+mj-lt"/>
              <a:buAutoNum type="alphaUcPeriod"/>
            </a:pPr>
            <a:r>
              <a:rPr lang="en-US" sz="3600" dirty="0">
                <a:solidFill>
                  <a:schemeClr val="tx1"/>
                </a:solidFill>
                <a:latin typeface="Consolas" panose="020B0609020204030204" pitchFamily="49" charset="0"/>
              </a:rPr>
              <a:t>"4 corgi 1.21"</a:t>
            </a:r>
            <a:r>
              <a:rPr lang="en-US" sz="3600" dirty="0">
                <a:solidFill>
                  <a:schemeClr val="tx1"/>
                </a:solidFill>
                <a:latin typeface="Calibri" panose="020F0502020204030204" pitchFamily="34" charset="0"/>
                <a:cs typeface="Calibri" panose="020F0502020204030204" pitchFamily="34" charset="0"/>
              </a:rPr>
              <a:t>        </a:t>
            </a:r>
            <a:r>
              <a:rPr lang="en-US" sz="3000" dirty="0">
                <a:solidFill>
                  <a:schemeClr val="tx1"/>
                </a:solidFill>
                <a:latin typeface="Calibri" panose="020F0502020204030204" pitchFamily="34" charset="0"/>
                <a:cs typeface="Calibri" panose="020F0502020204030204" pitchFamily="34" charset="0"/>
              </a:rPr>
              <a:t> </a:t>
            </a:r>
            <a:r>
              <a:rPr lang="en-US" sz="3600" dirty="0">
                <a:solidFill>
                  <a:schemeClr val="tx1"/>
                </a:solidFill>
                <a:latin typeface="Calibri" panose="020F0502020204030204" pitchFamily="34" charset="0"/>
                <a:cs typeface="Calibri" panose="020F0502020204030204" pitchFamily="34" charset="0"/>
              </a:rPr>
              <a:t> </a:t>
            </a:r>
            <a:r>
              <a:rPr lang="en-US" sz="3600" dirty="0">
                <a:solidFill>
                  <a:srgbClr val="7028C8"/>
                </a:solidFill>
                <a:latin typeface="Calibri" panose="020F0502020204030204" pitchFamily="34" charset="0"/>
                <a:cs typeface="Calibri" panose="020F0502020204030204" pitchFamily="34" charset="0"/>
              </a:rPr>
              <a:t>B. </a:t>
            </a:r>
            <a:r>
              <a:rPr lang="en-US" sz="3600" dirty="0">
                <a:solidFill>
                  <a:schemeClr val="tx1"/>
                </a:solidFill>
                <a:latin typeface="Consolas" panose="020B0609020204030204" pitchFamily="49" charset="0"/>
              </a:rPr>
              <a:t>"2 corgi 2.2"</a:t>
            </a:r>
            <a:r>
              <a:rPr lang="en-US" sz="3600" dirty="0">
                <a:solidFill>
                  <a:schemeClr val="tx1"/>
                </a:solidFill>
                <a:latin typeface="Calibri" panose="020F0502020204030204" pitchFamily="34" charset="0"/>
                <a:cs typeface="Calibri" panose="020F0502020204030204" pitchFamily="34" charset="0"/>
              </a:rPr>
              <a:t> </a:t>
            </a:r>
          </a:p>
          <a:p>
            <a:pPr>
              <a:spcAft>
                <a:spcPts val="1200"/>
              </a:spcAft>
              <a:buClr>
                <a:srgbClr val="7030A0"/>
              </a:buClr>
            </a:pPr>
            <a:r>
              <a:rPr lang="en-US" sz="3600" dirty="0">
                <a:solidFill>
                  <a:srgbClr val="7028C8"/>
                </a:solidFill>
                <a:latin typeface="Calibri" panose="020F0502020204030204" pitchFamily="34" charset="0"/>
                <a:cs typeface="Calibri" panose="020F0502020204030204" pitchFamily="34" charset="0"/>
              </a:rPr>
              <a:t>C. </a:t>
            </a:r>
            <a:r>
              <a:rPr lang="en-US" sz="3600" dirty="0">
                <a:solidFill>
                  <a:schemeClr val="tx1"/>
                </a:solidFill>
                <a:latin typeface="Consolas" panose="020B0609020204030204" pitchFamily="49" charset="0"/>
              </a:rPr>
              <a:t>"2 corgi 1.21"</a:t>
            </a:r>
            <a:r>
              <a:rPr lang="en-US" sz="3600" dirty="0">
                <a:solidFill>
                  <a:schemeClr val="tx1"/>
                </a:solidFill>
                <a:latin typeface="Calibri" panose="020F0502020204030204" pitchFamily="34" charset="0"/>
                <a:cs typeface="Calibri" panose="020F0502020204030204" pitchFamily="34" charset="0"/>
              </a:rPr>
              <a:t>          </a:t>
            </a:r>
            <a:r>
              <a:rPr lang="en-US" sz="3600" dirty="0">
                <a:solidFill>
                  <a:srgbClr val="7028C8"/>
                </a:solidFill>
                <a:latin typeface="Calibri" panose="020F0502020204030204" pitchFamily="34" charset="0"/>
                <a:cs typeface="Calibri" panose="020F0502020204030204" pitchFamily="34" charset="0"/>
              </a:rPr>
              <a:t>D.</a:t>
            </a:r>
            <a:r>
              <a:rPr lang="en-US" sz="3600" dirty="0">
                <a:solidFill>
                  <a:schemeClr val="tx1"/>
                </a:solidFill>
                <a:latin typeface="Calibri" panose="020F0502020204030204" pitchFamily="34" charset="0"/>
                <a:cs typeface="Calibri" panose="020F0502020204030204" pitchFamily="34" charset="0"/>
              </a:rPr>
              <a:t> </a:t>
            </a:r>
            <a:r>
              <a:rPr lang="en-US" sz="3600" dirty="0">
                <a:solidFill>
                  <a:schemeClr val="tx1"/>
                </a:solidFill>
                <a:latin typeface="Consolas" panose="020B0609020204030204" pitchFamily="49" charset="0"/>
              </a:rPr>
              <a:t>"4 corgi 2.2"</a:t>
            </a:r>
            <a:r>
              <a:rPr lang="en-US" sz="3600" dirty="0">
                <a:solidFill>
                  <a:schemeClr val="tx1"/>
                </a:solidFill>
                <a:latin typeface="Calibri" panose="020F0502020204030204" pitchFamily="34" charset="0"/>
                <a:cs typeface="Calibri" panose="020F0502020204030204" pitchFamily="34" charset="0"/>
              </a:rPr>
              <a:t> </a:t>
            </a:r>
          </a:p>
        </p:txBody>
      </p:sp>
      <p:pic>
        <p:nvPicPr>
          <p:cNvPr id="5" name="Picture 2">
            <a:extLst>
              <a:ext uri="{FF2B5EF4-FFF2-40B4-BE49-F238E27FC236}">
                <a16:creationId xmlns:a16="http://schemas.microsoft.com/office/drawing/2014/main" id="{D0A0EF6E-DAA7-6B1B-9FBB-D7BAC86DF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1" y="60960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Join slido at https://app.sli.do/event/g7g2u98HXTBxBbDA1eXiyR">
            <a:extLst>
              <a:ext uri="{FF2B5EF4-FFF2-40B4-BE49-F238E27FC236}">
                <a16:creationId xmlns:a16="http://schemas.microsoft.com/office/drawing/2014/main" id="{6043B3F3-AA9A-5CF2-657A-6403DADECDDA}"/>
              </a:ext>
            </a:extLst>
          </p:cNvPr>
          <p:cNvPicPr>
            <a:picLocks noChangeAspect="1"/>
          </p:cNvPicPr>
          <p:nvPr/>
        </p:nvPicPr>
        <p:blipFill>
          <a:blip r:embed="rId3"/>
          <a:stretch>
            <a:fillRect/>
          </a:stretch>
        </p:blipFill>
        <p:spPr>
          <a:xfrm>
            <a:off x="7157762" y="209812"/>
            <a:ext cx="762637" cy="762637"/>
          </a:xfrm>
          <a:prstGeom prst="rect">
            <a:avLst/>
          </a:prstGeom>
        </p:spPr>
      </p:pic>
    </p:spTree>
    <p:extLst>
      <p:ext uri="{BB962C8B-B14F-4D97-AF65-F5344CB8AC3E}">
        <p14:creationId xmlns:p14="http://schemas.microsoft.com/office/powerpoint/2010/main" val="377253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0717-1F94-1DBA-9E64-D41AB928CD8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7C7F9B0-18AF-9275-DD60-CAFDFB3AA20F}"/>
              </a:ext>
            </a:extLst>
          </p:cNvPr>
          <p:cNvSpPr txBox="1">
            <a:spLocks noGrp="1"/>
          </p:cNvSpPr>
          <p:nvPr>
            <p:ph type="title"/>
          </p:nvPr>
        </p:nvSpPr>
        <p:spPr>
          <a:xfrm>
            <a:off x="838199" y="-1135603"/>
            <a:ext cx="10515601" cy="762636"/>
          </a:xfrm>
          <a:prstGeom prst="rect">
            <a:avLst/>
          </a:prstGeom>
          <a:noFill/>
          <a:ln>
            <a:noFill/>
            <a:prstDash/>
          </a:ln>
          <a:effectLst/>
        </p:spPr>
        <p:txBody>
          <a:bodyPr rot="0" spcFirstLastPara="1" vertOverflow="overflow" horzOverflow="overflow" vert="horz" wrap="square" lIns="45700" tIns="45700" rIns="45700" bIns="45700" numCol="1" spcCol="0" rtlCol="0" fromWordArt="0" anchor="ctr" anchorCtr="0" forceAA="0" compatLnSpc="1">
            <a:prstTxWarp prst="textNoShape">
              <a:avLst/>
            </a:prstTxWarp>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a:t>
            </a:r>
            <a:r>
              <a:rPr lang="en-US" dirty="0"/>
              <a:t>Datatypes Review </a:t>
            </a: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(Pair)</a:t>
            </a:r>
          </a:p>
        </p:txBody>
      </p:sp>
      <p:sp>
        <p:nvSpPr>
          <p:cNvPr id="3" name="Slide Number Placeholder 2">
            <a:extLst>
              <a:ext uri="{FF2B5EF4-FFF2-40B4-BE49-F238E27FC236}">
                <a16:creationId xmlns:a16="http://schemas.microsoft.com/office/drawing/2014/main" id="{890A94CB-B296-110D-1BF1-1B2A5BBB5F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5" name="Picture 2">
            <a:extLst>
              <a:ext uri="{FF2B5EF4-FFF2-40B4-BE49-F238E27FC236}">
                <a16:creationId xmlns:a16="http://schemas.microsoft.com/office/drawing/2014/main" id="{41492216-D5A0-3044-26EA-0AD5602A2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1" y="60960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2FF462-D3C5-AD55-541D-BDADDDA27DE2}"/>
              </a:ext>
            </a:extLst>
          </p:cNvPr>
          <p:cNvSpPr txBox="1"/>
          <p:nvPr/>
        </p:nvSpPr>
        <p:spPr>
          <a:xfrm>
            <a:off x="538117" y="1584244"/>
            <a:ext cx="11323586" cy="2554545"/>
          </a:xfrm>
          <a:prstGeom prst="rect">
            <a:avLst/>
          </a:prstGeom>
          <a:noFill/>
        </p:spPr>
        <p:txBody>
          <a:bodyPr wrap="square" rtlCol="0">
            <a:spAutoFit/>
          </a:bodyPr>
          <a:lstStyle/>
          <a:p>
            <a:r>
              <a:rPr lang="en-US" sz="3200" dirty="0">
                <a:solidFill>
                  <a:schemeClr val="tx1"/>
                </a:solidFill>
                <a:latin typeface="Calibri" panose="020F0502020204030204" pitchFamily="34" charset="0"/>
                <a:cs typeface="Calibri" panose="020F0502020204030204" pitchFamily="34" charset="0"/>
              </a:rPr>
              <a:t>What does this expression evaluate to? Be sure to indicate the type of the resulting value (e.g. 7.0 rather than 7 for a double, String in quotes).</a:t>
            </a:r>
          </a:p>
          <a:p>
            <a:endParaRPr lang="en-US" sz="3200" dirty="0">
              <a:solidFill>
                <a:srgbClr val="267F99"/>
              </a:solidFill>
              <a:latin typeface="Consolas" panose="020B0609020204030204" pitchFamily="49" charset="0"/>
            </a:endParaRPr>
          </a:p>
          <a:p>
            <a:r>
              <a:rPr lang="en-US" sz="3200" dirty="0">
                <a:solidFill>
                  <a:schemeClr val="tx1"/>
                </a:solidFill>
                <a:latin typeface="Consolas" panose="020B0609020204030204" pitchFamily="49" charset="0"/>
              </a:rPr>
              <a:t>2 % 5 + (26 % 6) - 5 / 2 + </a:t>
            </a:r>
            <a:r>
              <a:rPr lang="en-US" sz="3200" dirty="0">
                <a:solidFill>
                  <a:schemeClr val="accent2">
                    <a:lumMod val="75000"/>
                  </a:schemeClr>
                </a:solidFill>
                <a:latin typeface="Consolas" panose="020B0609020204030204" pitchFamily="49" charset="0"/>
              </a:rPr>
              <a:t>" corgi "</a:t>
            </a:r>
            <a:r>
              <a:rPr lang="en-US" sz="3200" dirty="0">
                <a:solidFill>
                  <a:schemeClr val="tx1"/>
                </a:solidFill>
                <a:latin typeface="Consolas" panose="020B0609020204030204" pitchFamily="49" charset="0"/>
              </a:rPr>
              <a:t> + 1.2 + 1</a:t>
            </a:r>
          </a:p>
        </p:txBody>
      </p:sp>
      <p:sp>
        <p:nvSpPr>
          <p:cNvPr id="10" name="TextBox 9">
            <a:extLst>
              <a:ext uri="{FF2B5EF4-FFF2-40B4-BE49-F238E27FC236}">
                <a16:creationId xmlns:a16="http://schemas.microsoft.com/office/drawing/2014/main" id="{DF6A0006-FCEE-E797-B15A-34DD3EAF0147}"/>
              </a:ext>
            </a:extLst>
          </p:cNvPr>
          <p:cNvSpPr txBox="1"/>
          <p:nvPr/>
        </p:nvSpPr>
        <p:spPr>
          <a:xfrm>
            <a:off x="1947124" y="4664953"/>
            <a:ext cx="9313472" cy="1354217"/>
          </a:xfrm>
          <a:prstGeom prst="rect">
            <a:avLst/>
          </a:prstGeom>
          <a:noFill/>
        </p:spPr>
        <p:txBody>
          <a:bodyPr wrap="square" rtlCol="0">
            <a:spAutoFit/>
          </a:bodyPr>
          <a:lstStyle/>
          <a:p>
            <a:pPr marL="342900" indent="-342900">
              <a:spcAft>
                <a:spcPts val="1200"/>
              </a:spcAft>
              <a:buClr>
                <a:srgbClr val="7030A0"/>
              </a:buClr>
              <a:buFont typeface="+mj-lt"/>
              <a:buAutoNum type="alphaUcPeriod"/>
            </a:pPr>
            <a:r>
              <a:rPr lang="en-US" sz="3600" dirty="0">
                <a:solidFill>
                  <a:schemeClr val="tx1"/>
                </a:solidFill>
                <a:latin typeface="Consolas" panose="020B0609020204030204" pitchFamily="49" charset="0"/>
              </a:rPr>
              <a:t>"4 corgi 1.21"</a:t>
            </a:r>
            <a:r>
              <a:rPr lang="en-US" sz="3600" dirty="0">
                <a:solidFill>
                  <a:schemeClr val="tx1"/>
                </a:solidFill>
                <a:latin typeface="Calibri" panose="020F0502020204030204" pitchFamily="34" charset="0"/>
                <a:cs typeface="Calibri" panose="020F0502020204030204" pitchFamily="34" charset="0"/>
              </a:rPr>
              <a:t>        </a:t>
            </a:r>
            <a:r>
              <a:rPr lang="en-US" sz="3000" dirty="0">
                <a:solidFill>
                  <a:schemeClr val="tx1"/>
                </a:solidFill>
                <a:latin typeface="Calibri" panose="020F0502020204030204" pitchFamily="34" charset="0"/>
                <a:cs typeface="Calibri" panose="020F0502020204030204" pitchFamily="34" charset="0"/>
              </a:rPr>
              <a:t> </a:t>
            </a:r>
            <a:r>
              <a:rPr lang="en-US" sz="3600" dirty="0">
                <a:solidFill>
                  <a:schemeClr val="tx1"/>
                </a:solidFill>
                <a:latin typeface="Calibri" panose="020F0502020204030204" pitchFamily="34" charset="0"/>
                <a:cs typeface="Calibri" panose="020F0502020204030204" pitchFamily="34" charset="0"/>
              </a:rPr>
              <a:t> </a:t>
            </a:r>
            <a:r>
              <a:rPr lang="en-US" sz="3600" dirty="0">
                <a:solidFill>
                  <a:srgbClr val="7028C8"/>
                </a:solidFill>
                <a:latin typeface="Calibri" panose="020F0502020204030204" pitchFamily="34" charset="0"/>
                <a:cs typeface="Calibri" panose="020F0502020204030204" pitchFamily="34" charset="0"/>
              </a:rPr>
              <a:t>B. </a:t>
            </a:r>
            <a:r>
              <a:rPr lang="en-US" sz="3600" dirty="0">
                <a:solidFill>
                  <a:schemeClr val="tx1"/>
                </a:solidFill>
                <a:latin typeface="Consolas" panose="020B0609020204030204" pitchFamily="49" charset="0"/>
              </a:rPr>
              <a:t>"2 corgi 2.2"</a:t>
            </a:r>
            <a:r>
              <a:rPr lang="en-US" sz="3600" dirty="0">
                <a:solidFill>
                  <a:schemeClr val="tx1"/>
                </a:solidFill>
                <a:latin typeface="Calibri" panose="020F0502020204030204" pitchFamily="34" charset="0"/>
                <a:cs typeface="Calibri" panose="020F0502020204030204" pitchFamily="34" charset="0"/>
              </a:rPr>
              <a:t> </a:t>
            </a:r>
          </a:p>
          <a:p>
            <a:pPr>
              <a:spcAft>
                <a:spcPts val="1200"/>
              </a:spcAft>
              <a:buClr>
                <a:srgbClr val="7030A0"/>
              </a:buClr>
            </a:pPr>
            <a:r>
              <a:rPr lang="en-US" sz="3600" dirty="0">
                <a:solidFill>
                  <a:srgbClr val="7028C8"/>
                </a:solidFill>
                <a:latin typeface="Calibri" panose="020F0502020204030204" pitchFamily="34" charset="0"/>
                <a:cs typeface="Calibri" panose="020F0502020204030204" pitchFamily="34" charset="0"/>
              </a:rPr>
              <a:t>C. </a:t>
            </a:r>
            <a:r>
              <a:rPr lang="en-US" sz="3600" dirty="0">
                <a:solidFill>
                  <a:schemeClr val="tx1"/>
                </a:solidFill>
                <a:latin typeface="Consolas" panose="020B0609020204030204" pitchFamily="49" charset="0"/>
              </a:rPr>
              <a:t>"2 corgi 1.21"</a:t>
            </a:r>
            <a:r>
              <a:rPr lang="en-US" sz="3600" dirty="0">
                <a:solidFill>
                  <a:schemeClr val="tx1"/>
                </a:solidFill>
                <a:latin typeface="Calibri" panose="020F0502020204030204" pitchFamily="34" charset="0"/>
                <a:cs typeface="Calibri" panose="020F0502020204030204" pitchFamily="34" charset="0"/>
              </a:rPr>
              <a:t>          </a:t>
            </a:r>
            <a:r>
              <a:rPr lang="en-US" sz="3600" dirty="0">
                <a:solidFill>
                  <a:srgbClr val="7028C8"/>
                </a:solidFill>
                <a:latin typeface="Calibri" panose="020F0502020204030204" pitchFamily="34" charset="0"/>
                <a:cs typeface="Calibri" panose="020F0502020204030204" pitchFamily="34" charset="0"/>
              </a:rPr>
              <a:t>D.</a:t>
            </a:r>
            <a:r>
              <a:rPr lang="en-US" sz="3600" dirty="0">
                <a:solidFill>
                  <a:schemeClr val="tx1"/>
                </a:solidFill>
                <a:latin typeface="Calibri" panose="020F0502020204030204" pitchFamily="34" charset="0"/>
                <a:cs typeface="Calibri" panose="020F0502020204030204" pitchFamily="34" charset="0"/>
              </a:rPr>
              <a:t> </a:t>
            </a:r>
            <a:r>
              <a:rPr lang="en-US" sz="3600" dirty="0">
                <a:solidFill>
                  <a:schemeClr val="tx1"/>
                </a:solidFill>
                <a:latin typeface="Consolas" panose="020B0609020204030204" pitchFamily="49" charset="0"/>
              </a:rPr>
              <a:t>"4 corgi 2.2"</a:t>
            </a:r>
            <a:r>
              <a:rPr lang="en-US" sz="3600" dirty="0">
                <a:solidFill>
                  <a:schemeClr val="tx1"/>
                </a:solidFill>
                <a:latin typeface="Calibri" panose="020F0502020204030204" pitchFamily="34" charset="0"/>
                <a:cs typeface="Calibri" panose="020F0502020204030204" pitchFamily="34" charset="0"/>
              </a:rPr>
              <a:t> </a:t>
            </a:r>
          </a:p>
        </p:txBody>
      </p:sp>
      <p:pic>
        <p:nvPicPr>
          <p:cNvPr id="2" name="Picture 1" descr="Join slido at https://app.sli.do/event/g7g2u98HXTBxBbDA1eXiyR">
            <a:extLst>
              <a:ext uri="{FF2B5EF4-FFF2-40B4-BE49-F238E27FC236}">
                <a16:creationId xmlns:a16="http://schemas.microsoft.com/office/drawing/2014/main" id="{4719BD72-60CA-389A-EB55-AE1945534ED8}"/>
              </a:ext>
            </a:extLst>
          </p:cNvPr>
          <p:cNvPicPr>
            <a:picLocks noChangeAspect="1"/>
          </p:cNvPicPr>
          <p:nvPr/>
        </p:nvPicPr>
        <p:blipFill>
          <a:blip r:embed="rId3"/>
          <a:stretch>
            <a:fillRect/>
          </a:stretch>
        </p:blipFill>
        <p:spPr>
          <a:xfrm>
            <a:off x="7157762" y="209812"/>
            <a:ext cx="762637" cy="762637"/>
          </a:xfrm>
          <a:prstGeom prst="rect">
            <a:avLst/>
          </a:prstGeom>
        </p:spPr>
      </p:pic>
    </p:spTree>
    <p:extLst>
      <p:ext uri="{BB962C8B-B14F-4D97-AF65-F5344CB8AC3E}">
        <p14:creationId xmlns:p14="http://schemas.microsoft.com/office/powerpoint/2010/main" val="393552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170C-1A54-EACC-5823-08C59F0AF620}"/>
              </a:ext>
            </a:extLst>
          </p:cNvPr>
          <p:cNvSpPr>
            <a:spLocks noGrp="1"/>
          </p:cNvSpPr>
          <p:nvPr>
            <p:ph type="title"/>
          </p:nvPr>
        </p:nvSpPr>
        <p:spPr>
          <a:xfrm>
            <a:off x="838200" y="388122"/>
            <a:ext cx="10515600" cy="762635"/>
          </a:xfrm>
        </p:spPr>
        <p:txBody>
          <a:bodyPr/>
          <a:lstStyle/>
          <a:p>
            <a:r>
              <a:rPr lang="en-US" dirty="0"/>
              <a:t>Worked Out Think-Pair-Share Example</a:t>
            </a:r>
          </a:p>
        </p:txBody>
      </p:sp>
      <p:sp>
        <p:nvSpPr>
          <p:cNvPr id="4" name="Slide Number Placeholder 3">
            <a:extLst>
              <a:ext uri="{FF2B5EF4-FFF2-40B4-BE49-F238E27FC236}">
                <a16:creationId xmlns:a16="http://schemas.microsoft.com/office/drawing/2014/main" id="{39BDE5A0-2F69-C456-9CD5-DFD286827E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
        <p:nvSpPr>
          <p:cNvPr id="21" name="Text Placeholder 2">
            <a:extLst>
              <a:ext uri="{FF2B5EF4-FFF2-40B4-BE49-F238E27FC236}">
                <a16:creationId xmlns:a16="http://schemas.microsoft.com/office/drawing/2014/main" id="{6635989A-BA55-4B88-B09C-DE83793922E1}"/>
              </a:ext>
            </a:extLst>
          </p:cNvPr>
          <p:cNvSpPr>
            <a:spLocks noGrp="1"/>
          </p:cNvSpPr>
          <p:nvPr>
            <p:ph type="body" idx="1"/>
          </p:nvPr>
        </p:nvSpPr>
        <p:spPr>
          <a:xfrm>
            <a:off x="684410" y="976186"/>
            <a:ext cx="11394410" cy="1090996"/>
          </a:xfrm>
        </p:spPr>
        <p:txBody>
          <a:bodyPr>
            <a:normAutofit fontScale="92500"/>
          </a:bodyPr>
          <a:lstStyle/>
          <a:p>
            <a:pPr marL="114300" indent="0">
              <a:buNone/>
            </a:pPr>
            <a:r>
              <a:rPr lang="en-US" sz="3600" dirty="0">
                <a:solidFill>
                  <a:schemeClr val="tx1"/>
                </a:solidFill>
                <a:latin typeface="Consolas" panose="020B0609020204030204" pitchFamily="49" charset="0"/>
              </a:rPr>
              <a:t>2 % 5 + (26 % 6) - 5 / 2 + </a:t>
            </a:r>
            <a:r>
              <a:rPr lang="en-US" sz="3600" dirty="0">
                <a:solidFill>
                  <a:schemeClr val="accent2">
                    <a:lumMod val="75000"/>
                  </a:schemeClr>
                </a:solidFill>
                <a:latin typeface="Consolas" panose="020B0609020204030204" pitchFamily="49" charset="0"/>
              </a:rPr>
              <a:t>" corgi "</a:t>
            </a:r>
            <a:r>
              <a:rPr lang="en-US" sz="3600" dirty="0">
                <a:solidFill>
                  <a:schemeClr val="tx1"/>
                </a:solidFill>
                <a:latin typeface="Consolas" panose="020B0609020204030204" pitchFamily="49" charset="0"/>
              </a:rPr>
              <a:t> + 1.2 + 1</a:t>
            </a:r>
          </a:p>
        </p:txBody>
      </p:sp>
      <p:sp>
        <p:nvSpPr>
          <p:cNvPr id="23" name="Right Bracket 22">
            <a:extLst>
              <a:ext uri="{FF2B5EF4-FFF2-40B4-BE49-F238E27FC236}">
                <a16:creationId xmlns:a16="http://schemas.microsoft.com/office/drawing/2014/main" id="{B49DC498-434F-4C54-9AC7-E3E002AFFD91}"/>
              </a:ext>
            </a:extLst>
          </p:cNvPr>
          <p:cNvSpPr/>
          <p:nvPr/>
        </p:nvSpPr>
        <p:spPr>
          <a:xfrm rot="5400000">
            <a:off x="3531596" y="1309131"/>
            <a:ext cx="259080" cy="1021080"/>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3" name="Right Bracket 2">
            <a:extLst>
              <a:ext uri="{FF2B5EF4-FFF2-40B4-BE49-F238E27FC236}">
                <a16:creationId xmlns:a16="http://schemas.microsoft.com/office/drawing/2014/main" id="{D2EC36A4-995E-3301-188A-516758351E06}"/>
              </a:ext>
            </a:extLst>
          </p:cNvPr>
          <p:cNvSpPr/>
          <p:nvPr/>
        </p:nvSpPr>
        <p:spPr>
          <a:xfrm rot="5400000">
            <a:off x="9606628" y="4192770"/>
            <a:ext cx="264156" cy="3366120"/>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7" name="Text Placeholder 2">
            <a:extLst>
              <a:ext uri="{FF2B5EF4-FFF2-40B4-BE49-F238E27FC236}">
                <a16:creationId xmlns:a16="http://schemas.microsoft.com/office/drawing/2014/main" id="{6078E6CC-88D1-2BAF-59F6-976124440CCA}"/>
              </a:ext>
            </a:extLst>
          </p:cNvPr>
          <p:cNvSpPr txBox="1">
            <a:spLocks/>
          </p:cNvSpPr>
          <p:nvPr/>
        </p:nvSpPr>
        <p:spPr>
          <a:xfrm>
            <a:off x="3397858" y="1911085"/>
            <a:ext cx="526556" cy="621431"/>
          </a:xfrm>
          <a:prstGeom prst="rect">
            <a:avLst/>
          </a:prstGeom>
          <a:noFill/>
          <a:ln>
            <a:noFill/>
          </a:ln>
        </p:spPr>
        <p:txBody>
          <a:bodyPr spcFirstLastPara="1" wrap="square" lIns="45700" tIns="45700" rIns="45700"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buFont typeface="Arial"/>
              <a:buNone/>
            </a:pPr>
            <a:r>
              <a:rPr lang="en-US" sz="3600" dirty="0">
                <a:solidFill>
                  <a:schemeClr val="tx1"/>
                </a:solidFill>
                <a:latin typeface="Consolas" panose="020B0609020204030204" pitchFamily="49" charset="0"/>
              </a:rPr>
              <a:t>2</a:t>
            </a:r>
          </a:p>
        </p:txBody>
      </p:sp>
      <p:sp>
        <p:nvSpPr>
          <p:cNvPr id="14" name="Right Bracket 13">
            <a:extLst>
              <a:ext uri="{FF2B5EF4-FFF2-40B4-BE49-F238E27FC236}">
                <a16:creationId xmlns:a16="http://schemas.microsoft.com/office/drawing/2014/main" id="{5AF37910-62D2-ACBD-E7D0-DF8DD88DEC91}"/>
              </a:ext>
            </a:extLst>
          </p:cNvPr>
          <p:cNvSpPr/>
          <p:nvPr/>
        </p:nvSpPr>
        <p:spPr>
          <a:xfrm rot="5400000">
            <a:off x="1296712" y="1264424"/>
            <a:ext cx="259080" cy="1021080"/>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15" name="Text Placeholder 2">
            <a:extLst>
              <a:ext uri="{FF2B5EF4-FFF2-40B4-BE49-F238E27FC236}">
                <a16:creationId xmlns:a16="http://schemas.microsoft.com/office/drawing/2014/main" id="{55C37D7D-DB5C-AF6D-8CF6-22E897FF7C45}"/>
              </a:ext>
            </a:extLst>
          </p:cNvPr>
          <p:cNvSpPr txBox="1">
            <a:spLocks/>
          </p:cNvSpPr>
          <p:nvPr/>
        </p:nvSpPr>
        <p:spPr>
          <a:xfrm>
            <a:off x="1162974" y="1866378"/>
            <a:ext cx="526556" cy="621431"/>
          </a:xfrm>
          <a:prstGeom prst="rect">
            <a:avLst/>
          </a:prstGeom>
          <a:noFill/>
          <a:ln>
            <a:noFill/>
          </a:ln>
        </p:spPr>
        <p:txBody>
          <a:bodyPr spcFirstLastPara="1" wrap="square" lIns="45700" tIns="45700" rIns="45700"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buFont typeface="Arial"/>
              <a:buNone/>
            </a:pPr>
            <a:r>
              <a:rPr lang="en-US" sz="3600" dirty="0">
                <a:solidFill>
                  <a:schemeClr val="tx1"/>
                </a:solidFill>
                <a:latin typeface="Consolas" panose="020B0609020204030204" pitchFamily="49" charset="0"/>
              </a:rPr>
              <a:t>2</a:t>
            </a:r>
          </a:p>
        </p:txBody>
      </p:sp>
      <p:sp>
        <p:nvSpPr>
          <p:cNvPr id="16" name="Right Bracket 15">
            <a:extLst>
              <a:ext uri="{FF2B5EF4-FFF2-40B4-BE49-F238E27FC236}">
                <a16:creationId xmlns:a16="http://schemas.microsoft.com/office/drawing/2014/main" id="{A194B3B7-C37E-D209-6931-3CF9F1BB8664}"/>
              </a:ext>
            </a:extLst>
          </p:cNvPr>
          <p:cNvSpPr/>
          <p:nvPr/>
        </p:nvSpPr>
        <p:spPr>
          <a:xfrm rot="5400000">
            <a:off x="5655148" y="1297277"/>
            <a:ext cx="259080" cy="1021080"/>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17" name="Text Placeholder 2">
            <a:extLst>
              <a:ext uri="{FF2B5EF4-FFF2-40B4-BE49-F238E27FC236}">
                <a16:creationId xmlns:a16="http://schemas.microsoft.com/office/drawing/2014/main" id="{3F2ABC90-8085-A469-C92F-F2664B8991B7}"/>
              </a:ext>
            </a:extLst>
          </p:cNvPr>
          <p:cNvSpPr txBox="1">
            <a:spLocks/>
          </p:cNvSpPr>
          <p:nvPr/>
        </p:nvSpPr>
        <p:spPr>
          <a:xfrm>
            <a:off x="5521410" y="1899231"/>
            <a:ext cx="526556" cy="621431"/>
          </a:xfrm>
          <a:prstGeom prst="rect">
            <a:avLst/>
          </a:prstGeom>
          <a:noFill/>
          <a:ln>
            <a:noFill/>
          </a:ln>
        </p:spPr>
        <p:txBody>
          <a:bodyPr spcFirstLastPara="1" wrap="square" lIns="45700" tIns="45700" rIns="45700"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buFont typeface="Arial"/>
              <a:buNone/>
            </a:pPr>
            <a:r>
              <a:rPr lang="en-US" sz="3600" dirty="0">
                <a:solidFill>
                  <a:schemeClr val="tx1"/>
                </a:solidFill>
                <a:latin typeface="Consolas" panose="020B0609020204030204" pitchFamily="49" charset="0"/>
              </a:rPr>
              <a:t>2</a:t>
            </a:r>
          </a:p>
        </p:txBody>
      </p:sp>
      <p:sp>
        <p:nvSpPr>
          <p:cNvPr id="18" name="Right Bracket 17">
            <a:extLst>
              <a:ext uri="{FF2B5EF4-FFF2-40B4-BE49-F238E27FC236}">
                <a16:creationId xmlns:a16="http://schemas.microsoft.com/office/drawing/2014/main" id="{5D5415F6-3E59-ADF7-4294-A2AEBC2D93BE}"/>
              </a:ext>
            </a:extLst>
          </p:cNvPr>
          <p:cNvSpPr/>
          <p:nvPr/>
        </p:nvSpPr>
        <p:spPr>
          <a:xfrm rot="5400000">
            <a:off x="2448836" y="1397575"/>
            <a:ext cx="197109" cy="2242278"/>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36" name="Text Placeholder 2">
            <a:extLst>
              <a:ext uri="{FF2B5EF4-FFF2-40B4-BE49-F238E27FC236}">
                <a16:creationId xmlns:a16="http://schemas.microsoft.com/office/drawing/2014/main" id="{59F53520-B1EB-9B87-1ABA-C79FB742C1F1}"/>
              </a:ext>
            </a:extLst>
          </p:cNvPr>
          <p:cNvSpPr txBox="1">
            <a:spLocks/>
          </p:cNvSpPr>
          <p:nvPr/>
        </p:nvSpPr>
        <p:spPr>
          <a:xfrm>
            <a:off x="2168094" y="2425934"/>
            <a:ext cx="587206" cy="769122"/>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buFont typeface="Arial"/>
              <a:buNone/>
            </a:pPr>
            <a:r>
              <a:rPr lang="en-US" sz="3600" dirty="0">
                <a:solidFill>
                  <a:schemeClr val="tx1"/>
                </a:solidFill>
                <a:latin typeface="Consolas" panose="020B0609020204030204" pitchFamily="49" charset="0"/>
              </a:rPr>
              <a:t>4</a:t>
            </a:r>
          </a:p>
        </p:txBody>
      </p:sp>
      <p:sp>
        <p:nvSpPr>
          <p:cNvPr id="37" name="Right Bracket 36">
            <a:extLst>
              <a:ext uri="{FF2B5EF4-FFF2-40B4-BE49-F238E27FC236}">
                <a16:creationId xmlns:a16="http://schemas.microsoft.com/office/drawing/2014/main" id="{BE3DD558-38D1-8AF0-B014-E955B6752D78}"/>
              </a:ext>
            </a:extLst>
          </p:cNvPr>
          <p:cNvSpPr/>
          <p:nvPr/>
        </p:nvSpPr>
        <p:spPr>
          <a:xfrm rot="5400000">
            <a:off x="4017872" y="1638880"/>
            <a:ext cx="229907" cy="3342258"/>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w="38100">
                <a:solidFill>
                  <a:schemeClr val="tx1"/>
                </a:solidFill>
              </a:ln>
            </a:endParaRPr>
          </a:p>
        </p:txBody>
      </p:sp>
      <p:sp>
        <p:nvSpPr>
          <p:cNvPr id="38" name="Text Placeholder 2">
            <a:extLst>
              <a:ext uri="{FF2B5EF4-FFF2-40B4-BE49-F238E27FC236}">
                <a16:creationId xmlns:a16="http://schemas.microsoft.com/office/drawing/2014/main" id="{7A0DC621-E0BA-5B9C-85C4-D26B855347D6}"/>
              </a:ext>
            </a:extLst>
          </p:cNvPr>
          <p:cNvSpPr txBox="1">
            <a:spLocks/>
          </p:cNvSpPr>
          <p:nvPr/>
        </p:nvSpPr>
        <p:spPr>
          <a:xfrm>
            <a:off x="3839222" y="3304761"/>
            <a:ext cx="587206" cy="769122"/>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buFont typeface="Arial"/>
              <a:buNone/>
            </a:pPr>
            <a:r>
              <a:rPr lang="en-US" sz="3600" dirty="0">
                <a:solidFill>
                  <a:schemeClr val="tx1"/>
                </a:solidFill>
                <a:latin typeface="Consolas" panose="020B0609020204030204" pitchFamily="49" charset="0"/>
              </a:rPr>
              <a:t>2</a:t>
            </a:r>
          </a:p>
        </p:txBody>
      </p:sp>
      <p:sp>
        <p:nvSpPr>
          <p:cNvPr id="40" name="Right Bracket 39">
            <a:extLst>
              <a:ext uri="{FF2B5EF4-FFF2-40B4-BE49-F238E27FC236}">
                <a16:creationId xmlns:a16="http://schemas.microsoft.com/office/drawing/2014/main" id="{BC41C84B-5BBC-A04F-4194-1E74CE43B044}"/>
              </a:ext>
            </a:extLst>
          </p:cNvPr>
          <p:cNvSpPr/>
          <p:nvPr/>
        </p:nvSpPr>
        <p:spPr>
          <a:xfrm rot="5400000">
            <a:off x="5970428" y="2174725"/>
            <a:ext cx="229907" cy="3905112"/>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41" name="Text Placeholder 2">
            <a:extLst>
              <a:ext uri="{FF2B5EF4-FFF2-40B4-BE49-F238E27FC236}">
                <a16:creationId xmlns:a16="http://schemas.microsoft.com/office/drawing/2014/main" id="{0019C43E-C02D-072B-0937-38523C12522B}"/>
              </a:ext>
            </a:extLst>
          </p:cNvPr>
          <p:cNvSpPr txBox="1">
            <a:spLocks/>
          </p:cNvSpPr>
          <p:nvPr/>
        </p:nvSpPr>
        <p:spPr>
          <a:xfrm>
            <a:off x="4707517" y="4127281"/>
            <a:ext cx="2776966" cy="821479"/>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buFont typeface="Arial"/>
              <a:buNone/>
            </a:pPr>
            <a:r>
              <a:rPr lang="en-US" sz="3600" dirty="0">
                <a:solidFill>
                  <a:schemeClr val="accent2">
                    <a:lumMod val="75000"/>
                  </a:schemeClr>
                </a:solidFill>
                <a:latin typeface="Consolas" panose="020B0609020204030204" pitchFamily="49" charset="0"/>
              </a:rPr>
              <a:t>"2 corgi "</a:t>
            </a:r>
            <a:endParaRPr lang="en-US" sz="3600" dirty="0">
              <a:solidFill>
                <a:srgbClr val="FFC000"/>
              </a:solidFill>
              <a:latin typeface="Consolas" panose="020B0609020204030204" pitchFamily="49" charset="0"/>
            </a:endParaRPr>
          </a:p>
        </p:txBody>
      </p:sp>
      <p:sp>
        <p:nvSpPr>
          <p:cNvPr id="42" name="Right Bracket 41">
            <a:extLst>
              <a:ext uri="{FF2B5EF4-FFF2-40B4-BE49-F238E27FC236}">
                <a16:creationId xmlns:a16="http://schemas.microsoft.com/office/drawing/2014/main" id="{E4FA9976-A6B2-5EBA-9C54-1CFE063F1895}"/>
              </a:ext>
            </a:extLst>
          </p:cNvPr>
          <p:cNvSpPr/>
          <p:nvPr/>
        </p:nvSpPr>
        <p:spPr>
          <a:xfrm rot="5400000">
            <a:off x="7963474" y="2818745"/>
            <a:ext cx="264154" cy="4285862"/>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47" name="Text Placeholder 2">
            <a:extLst>
              <a:ext uri="{FF2B5EF4-FFF2-40B4-BE49-F238E27FC236}">
                <a16:creationId xmlns:a16="http://schemas.microsoft.com/office/drawing/2014/main" id="{69FA7AA0-8E27-8B06-0204-119EAB736A6A}"/>
              </a:ext>
            </a:extLst>
          </p:cNvPr>
          <p:cNvSpPr txBox="1">
            <a:spLocks/>
          </p:cNvSpPr>
          <p:nvPr/>
        </p:nvSpPr>
        <p:spPr>
          <a:xfrm>
            <a:off x="6475918" y="5003188"/>
            <a:ext cx="3600646" cy="820062"/>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buFont typeface="Arial"/>
              <a:buNone/>
            </a:pPr>
            <a:r>
              <a:rPr lang="en-US" sz="3600" dirty="0">
                <a:solidFill>
                  <a:schemeClr val="accent2">
                    <a:lumMod val="75000"/>
                  </a:schemeClr>
                </a:solidFill>
                <a:latin typeface="Consolas" panose="020B0609020204030204" pitchFamily="49" charset="0"/>
              </a:rPr>
              <a:t>"2 corgi 1.2"</a:t>
            </a:r>
            <a:endParaRPr lang="en-US" sz="3600" dirty="0">
              <a:solidFill>
                <a:srgbClr val="FFC000"/>
              </a:solidFill>
              <a:latin typeface="Consolas" panose="020B0609020204030204" pitchFamily="49" charset="0"/>
            </a:endParaRPr>
          </a:p>
        </p:txBody>
      </p:sp>
      <p:sp>
        <p:nvSpPr>
          <p:cNvPr id="48" name="Text Placeholder 2">
            <a:extLst>
              <a:ext uri="{FF2B5EF4-FFF2-40B4-BE49-F238E27FC236}">
                <a16:creationId xmlns:a16="http://schemas.microsoft.com/office/drawing/2014/main" id="{9C986BE3-5F4B-52F6-3CA8-69482E59DEC5}"/>
              </a:ext>
            </a:extLst>
          </p:cNvPr>
          <p:cNvSpPr txBox="1">
            <a:spLocks/>
          </p:cNvSpPr>
          <p:nvPr/>
        </p:nvSpPr>
        <p:spPr>
          <a:xfrm>
            <a:off x="7809256" y="5930582"/>
            <a:ext cx="4176481" cy="820062"/>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buFont typeface="Arial"/>
              <a:buNone/>
            </a:pPr>
            <a:r>
              <a:rPr lang="en-US" sz="3600" dirty="0">
                <a:solidFill>
                  <a:schemeClr val="accent2">
                    <a:lumMod val="75000"/>
                  </a:schemeClr>
                </a:solidFill>
                <a:latin typeface="Consolas" panose="020B0609020204030204" pitchFamily="49" charset="0"/>
              </a:rPr>
              <a:t>"2 corgi 1.21"</a:t>
            </a:r>
            <a:endParaRPr lang="en-US" sz="3600" dirty="0">
              <a:solidFill>
                <a:srgbClr val="FFC000"/>
              </a:solidFill>
              <a:latin typeface="Consolas" panose="020B0609020204030204" pitchFamily="49" charset="0"/>
            </a:endParaRPr>
          </a:p>
        </p:txBody>
      </p:sp>
      <p:pic>
        <p:nvPicPr>
          <p:cNvPr id="5" name="Picture 2">
            <a:extLst>
              <a:ext uri="{FF2B5EF4-FFF2-40B4-BE49-F238E27FC236}">
                <a16:creationId xmlns:a16="http://schemas.microsoft.com/office/drawing/2014/main" id="{4C99662B-8E73-A65C-74A6-8B5240410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1" y="60960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2">
            <a:extLst>
              <a:ext uri="{FF2B5EF4-FFF2-40B4-BE49-F238E27FC236}">
                <a16:creationId xmlns:a16="http://schemas.microsoft.com/office/drawing/2014/main" id="{C69C8D1A-908E-4F93-8E91-62FD3BA50859}"/>
              </a:ext>
            </a:extLst>
          </p:cNvPr>
          <p:cNvSpPr txBox="1">
            <a:spLocks/>
          </p:cNvSpPr>
          <p:nvPr/>
        </p:nvSpPr>
        <p:spPr>
          <a:xfrm>
            <a:off x="3582054" y="3297841"/>
            <a:ext cx="993425" cy="769122"/>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buNone/>
            </a:pPr>
            <a:r>
              <a:rPr lang="en-US" sz="3600" dirty="0">
                <a:solidFill>
                  <a:schemeClr val="accent2">
                    <a:lumMod val="75000"/>
                  </a:schemeClr>
                </a:solidFill>
                <a:latin typeface="Consolas" panose="020B0609020204030204" pitchFamily="49" charset="0"/>
              </a:rPr>
              <a:t>" "</a:t>
            </a:r>
            <a:endParaRPr lang="en-US" sz="3600" dirty="0">
              <a:solidFill>
                <a:schemeClr val="tx1"/>
              </a:solidFill>
              <a:latin typeface="Consolas" panose="020B0609020204030204" pitchFamily="49" charset="0"/>
            </a:endParaRPr>
          </a:p>
        </p:txBody>
      </p:sp>
      <p:sp>
        <p:nvSpPr>
          <p:cNvPr id="24" name="Text Placeholder 2">
            <a:extLst>
              <a:ext uri="{FF2B5EF4-FFF2-40B4-BE49-F238E27FC236}">
                <a16:creationId xmlns:a16="http://schemas.microsoft.com/office/drawing/2014/main" id="{26155FD7-F90C-4E6F-837A-167F3EE0CC5F}"/>
              </a:ext>
            </a:extLst>
          </p:cNvPr>
          <p:cNvSpPr txBox="1">
            <a:spLocks/>
          </p:cNvSpPr>
          <p:nvPr/>
        </p:nvSpPr>
        <p:spPr>
          <a:xfrm>
            <a:off x="9457539" y="876302"/>
            <a:ext cx="1439587" cy="769122"/>
          </a:xfrm>
          <a:prstGeom prst="rect">
            <a:avLst/>
          </a:prstGeom>
          <a:noFill/>
          <a:ln>
            <a:noFill/>
          </a:ln>
        </p:spPr>
        <p:txBody>
          <a:bodyPr spcFirstLastPara="1" wrap="square" lIns="45700" tIns="45700" rIns="45700" bIns="45700" anchor="t" anchorCtr="0">
            <a:normAutofit fontScale="92500"/>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buNone/>
            </a:pPr>
            <a:r>
              <a:rPr lang="en-US" sz="3600" dirty="0">
                <a:solidFill>
                  <a:schemeClr val="accent2">
                    <a:lumMod val="75000"/>
                  </a:schemeClr>
                </a:solidFill>
                <a:latin typeface="Consolas" panose="020B0609020204030204" pitchFamily="49" charset="0"/>
              </a:rPr>
              <a:t>"   "</a:t>
            </a:r>
            <a:endParaRPr lang="en-US" sz="3600" dirty="0">
              <a:solidFill>
                <a:schemeClr val="tx1"/>
              </a:solidFill>
              <a:latin typeface="Consolas" panose="020B0609020204030204" pitchFamily="49" charset="0"/>
            </a:endParaRPr>
          </a:p>
        </p:txBody>
      </p:sp>
      <p:sp>
        <p:nvSpPr>
          <p:cNvPr id="25" name="Text Placeholder 2">
            <a:extLst>
              <a:ext uri="{FF2B5EF4-FFF2-40B4-BE49-F238E27FC236}">
                <a16:creationId xmlns:a16="http://schemas.microsoft.com/office/drawing/2014/main" id="{98B0BCF0-8476-4A31-92D0-18E51CC33384}"/>
              </a:ext>
            </a:extLst>
          </p:cNvPr>
          <p:cNvSpPr txBox="1">
            <a:spLocks/>
          </p:cNvSpPr>
          <p:nvPr/>
        </p:nvSpPr>
        <p:spPr>
          <a:xfrm>
            <a:off x="10800425" y="834708"/>
            <a:ext cx="993425" cy="769122"/>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Calibri"/>
                <a:ea typeface="Calibri"/>
                <a:cs typeface="Calibri"/>
                <a:sym typeface="Calibri"/>
              </a:defRPr>
            </a:lvl9pPr>
          </a:lstStyle>
          <a:p>
            <a:pPr marL="114300" indent="0">
              <a:buNone/>
            </a:pPr>
            <a:r>
              <a:rPr lang="en-US" sz="3600" dirty="0">
                <a:solidFill>
                  <a:schemeClr val="accent2">
                    <a:lumMod val="75000"/>
                  </a:schemeClr>
                </a:solidFill>
                <a:latin typeface="Consolas" panose="020B0609020204030204" pitchFamily="49" charset="0"/>
              </a:rPr>
              <a:t>" "</a:t>
            </a:r>
            <a:endParaRPr lang="en-US" sz="3600" dirty="0">
              <a:solidFill>
                <a:schemeClr val="tx1"/>
              </a:solidFill>
              <a:latin typeface="Consolas" panose="020B0609020204030204" pitchFamily="49" charset="0"/>
            </a:endParaRPr>
          </a:p>
        </p:txBody>
      </p:sp>
    </p:spTree>
    <p:extLst>
      <p:ext uri="{BB962C8B-B14F-4D97-AF65-F5344CB8AC3E}">
        <p14:creationId xmlns:p14="http://schemas.microsoft.com/office/powerpoint/2010/main" val="200796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P spid="7" grpId="0"/>
      <p:bldP spid="14" grpId="0" animBg="1"/>
      <p:bldP spid="15" grpId="0"/>
      <p:bldP spid="16" grpId="0" animBg="1"/>
      <p:bldP spid="17" grpId="0"/>
      <p:bldP spid="18" grpId="0" animBg="1"/>
      <p:bldP spid="36" grpId="0"/>
      <p:bldP spid="37" grpId="0" animBg="1"/>
      <p:bldP spid="38" grpId="0"/>
      <p:bldP spid="40" grpId="0" animBg="1"/>
      <p:bldP spid="41" grpId="0"/>
      <p:bldP spid="42" grpId="0" animBg="1"/>
      <p:bldP spid="47" grpId="0"/>
      <p:bldP spid="48" grpId="0"/>
      <p:bldP spid="22"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 (4/5)</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Announcements, Reminders</a:t>
            </a:r>
          </a:p>
          <a:p>
            <a:r>
              <a:rPr lang="en-US" dirty="0"/>
              <a:t>Intro Survey, C0 Reflection Recap</a:t>
            </a:r>
          </a:p>
          <a:p>
            <a:r>
              <a:rPr lang="en-US" dirty="0"/>
              <a:t>Datatypes and Expressions Review</a:t>
            </a:r>
          </a:p>
          <a:p>
            <a:r>
              <a:rPr lang="en-US" b="1" dirty="0">
                <a:solidFill>
                  <a:srgbClr val="7030A0"/>
                </a:solidFill>
              </a:rPr>
              <a:t>Casting, More Variables and Operators! (now)</a:t>
            </a:r>
          </a:p>
          <a:p>
            <a:r>
              <a:rPr lang="en-US" dirty="0">
                <a:solidFill>
                  <a:schemeClr val="tx1"/>
                </a:solidFill>
              </a:rPr>
              <a:t>Strings and Characters Review</a:t>
            </a:r>
          </a:p>
          <a:p>
            <a:pPr lvl="1"/>
            <a:r>
              <a:rPr lang="en-US" dirty="0"/>
              <a:t>code example! </a:t>
            </a:r>
          </a:p>
          <a:p>
            <a:endParaRPr lang="en-US" dirty="0"/>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334090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40F6-8D70-4458-B7B7-EFDCAA52200E}"/>
              </a:ext>
            </a:extLst>
          </p:cNvPr>
          <p:cNvSpPr>
            <a:spLocks noGrp="1"/>
          </p:cNvSpPr>
          <p:nvPr>
            <p:ph type="title"/>
          </p:nvPr>
        </p:nvSpPr>
        <p:spPr/>
        <p:txBody>
          <a:bodyPr/>
          <a:lstStyle/>
          <a:p>
            <a:r>
              <a:rPr lang="en-US" dirty="0">
                <a:solidFill>
                  <a:schemeClr val="accent3">
                    <a:lumMod val="75000"/>
                  </a:schemeClr>
                </a:solidFill>
              </a:rPr>
              <a:t>PCM: </a:t>
            </a:r>
            <a:r>
              <a:rPr lang="en-US" dirty="0"/>
              <a:t>Variables</a:t>
            </a:r>
          </a:p>
        </p:txBody>
      </p:sp>
      <p:sp>
        <p:nvSpPr>
          <p:cNvPr id="3" name="Text Placeholder 2">
            <a:extLst>
              <a:ext uri="{FF2B5EF4-FFF2-40B4-BE49-F238E27FC236}">
                <a16:creationId xmlns:a16="http://schemas.microsoft.com/office/drawing/2014/main" id="{1152D450-ED3A-41E8-9835-49E16C216CE7}"/>
              </a:ext>
            </a:extLst>
          </p:cNvPr>
          <p:cNvSpPr>
            <a:spLocks noGrp="1"/>
          </p:cNvSpPr>
          <p:nvPr>
            <p:ph type="body" idx="1"/>
          </p:nvPr>
        </p:nvSpPr>
        <p:spPr/>
        <p:txBody>
          <a:bodyPr/>
          <a:lstStyle/>
          <a:p>
            <a:r>
              <a:rPr lang="en-US" dirty="0"/>
              <a:t>Recall: Variables allow us to give a name to a specific value</a:t>
            </a:r>
          </a:p>
          <a:p>
            <a:pPr lvl="1"/>
            <a:r>
              <a:rPr lang="en-US" dirty="0"/>
              <a:t>3 parts: declaration, initialization, usage</a:t>
            </a:r>
          </a:p>
          <a:p>
            <a:pPr lvl="1"/>
            <a:r>
              <a:rPr lang="en-US" dirty="0"/>
              <a:t>Example:</a:t>
            </a:r>
          </a:p>
          <a:p>
            <a:endParaRPr lang="en-US" dirty="0"/>
          </a:p>
          <a:p>
            <a:r>
              <a:rPr lang="en-US" dirty="0"/>
              <a:t>Declaration: 		</a:t>
            </a:r>
            <a:r>
              <a:rPr lang="en-US" dirty="0">
                <a:solidFill>
                  <a:schemeClr val="accent5">
                    <a:lumMod val="50000"/>
                  </a:schemeClr>
                </a:solidFill>
                <a:latin typeface="Consolas" panose="020B0609020204030204" pitchFamily="49" charset="0"/>
              </a:rPr>
              <a:t>int x;</a:t>
            </a:r>
          </a:p>
          <a:p>
            <a:r>
              <a:rPr lang="en-US" dirty="0"/>
              <a:t>Initialization: 		</a:t>
            </a:r>
            <a:r>
              <a:rPr lang="en-US" dirty="0">
                <a:solidFill>
                  <a:schemeClr val="accent5">
                    <a:lumMod val="50000"/>
                  </a:schemeClr>
                </a:solidFill>
                <a:latin typeface="Consolas" panose="020B0609020204030204" pitchFamily="49" charset="0"/>
              </a:rPr>
              <a:t>x = 30;</a:t>
            </a:r>
          </a:p>
          <a:p>
            <a:r>
              <a:rPr lang="en-US" dirty="0"/>
              <a:t>Or all in one line:	</a:t>
            </a:r>
            <a:r>
              <a:rPr lang="en-US" dirty="0">
                <a:solidFill>
                  <a:schemeClr val="accent5">
                    <a:lumMod val="50000"/>
                  </a:schemeClr>
                </a:solidFill>
                <a:latin typeface="Consolas" panose="020B0609020204030204" pitchFamily="49" charset="0"/>
              </a:rPr>
              <a:t>int x = 30;</a:t>
            </a:r>
          </a:p>
        </p:txBody>
      </p:sp>
      <p:sp>
        <p:nvSpPr>
          <p:cNvPr id="5" name="TextBox 4">
            <a:extLst>
              <a:ext uri="{FF2B5EF4-FFF2-40B4-BE49-F238E27FC236}">
                <a16:creationId xmlns:a16="http://schemas.microsoft.com/office/drawing/2014/main" id="{B868E159-A99B-432D-B0DB-BF94645A0CBD}"/>
              </a:ext>
            </a:extLst>
          </p:cNvPr>
          <p:cNvSpPr txBox="1"/>
          <p:nvPr/>
        </p:nvSpPr>
        <p:spPr>
          <a:xfrm>
            <a:off x="3903518" y="2614055"/>
            <a:ext cx="460317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Consolas" panose="020B0609020204030204" pitchFamily="49" charset="0"/>
              </a:rPr>
              <a:t>String </a:t>
            </a:r>
            <a:r>
              <a:rPr lang="en-US" sz="2000" dirty="0" err="1">
                <a:latin typeface="Consolas" panose="020B0609020204030204" pitchFamily="49" charset="0"/>
              </a:rPr>
              <a:t>bestBoy</a:t>
            </a:r>
            <a:r>
              <a:rPr lang="en-US" sz="2000" dirty="0">
                <a:latin typeface="Consolas" panose="020B0609020204030204" pitchFamily="49" charset="0"/>
              </a:rPr>
              <a:t> = </a:t>
            </a:r>
            <a:r>
              <a:rPr lang="en-US" sz="2000" dirty="0">
                <a:solidFill>
                  <a:srgbClr val="C00000"/>
                </a:solidFill>
                <a:latin typeface="Consolas" panose="020B0609020204030204" pitchFamily="49" charset="0"/>
              </a:rPr>
              <a:t>"gumball"</a:t>
            </a:r>
            <a:r>
              <a:rPr lang="en-US" sz="2000" dirty="0">
                <a:latin typeface="Consolas" panose="020B0609020204030204" pitchFamily="49" charset="0"/>
              </a:rPr>
              <a:t>;</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bestBoy</a:t>
            </a:r>
            <a:r>
              <a:rPr lang="en-US" sz="2000" dirty="0">
                <a:latin typeface="Consolas" panose="020B0609020204030204" pitchFamily="49" charset="0"/>
              </a:rPr>
              <a:t>);</a:t>
            </a:r>
          </a:p>
        </p:txBody>
      </p:sp>
      <p:sp>
        <p:nvSpPr>
          <p:cNvPr id="4" name="Slide Number Placeholder 3">
            <a:extLst>
              <a:ext uri="{FF2B5EF4-FFF2-40B4-BE49-F238E27FC236}">
                <a16:creationId xmlns:a16="http://schemas.microsoft.com/office/drawing/2014/main" id="{B1E2AEF6-A624-43F4-8795-7DF1C53737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293323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1545-A46F-417F-9F86-855DCDA4FFE9}"/>
              </a:ext>
            </a:extLst>
          </p:cNvPr>
          <p:cNvSpPr>
            <a:spLocks noGrp="1"/>
          </p:cNvSpPr>
          <p:nvPr>
            <p:ph type="title"/>
          </p:nvPr>
        </p:nvSpPr>
        <p:spPr/>
        <p:txBody>
          <a:bodyPr/>
          <a:lstStyle/>
          <a:p>
            <a:r>
              <a:rPr lang="en-US" dirty="0">
                <a:solidFill>
                  <a:schemeClr val="accent3">
                    <a:lumMod val="75000"/>
                  </a:schemeClr>
                </a:solidFill>
              </a:rPr>
              <a:t>PCM: </a:t>
            </a:r>
            <a:r>
              <a:rPr lang="en-US" dirty="0"/>
              <a:t>Casting</a:t>
            </a:r>
          </a:p>
        </p:txBody>
      </p:sp>
      <p:sp>
        <p:nvSpPr>
          <p:cNvPr id="3" name="Text Placeholder 2">
            <a:extLst>
              <a:ext uri="{FF2B5EF4-FFF2-40B4-BE49-F238E27FC236}">
                <a16:creationId xmlns:a16="http://schemas.microsoft.com/office/drawing/2014/main" id="{46BBFA88-27A3-49BB-93D6-16F0CD548835}"/>
              </a:ext>
            </a:extLst>
          </p:cNvPr>
          <p:cNvSpPr>
            <a:spLocks noGrp="1"/>
          </p:cNvSpPr>
          <p:nvPr>
            <p:ph type="body" idx="1"/>
          </p:nvPr>
        </p:nvSpPr>
        <p:spPr/>
        <p:txBody>
          <a:bodyPr/>
          <a:lstStyle/>
          <a:p>
            <a:r>
              <a:rPr lang="en-US" dirty="0"/>
              <a:t>Java will do some type conversions for us </a:t>
            </a:r>
          </a:p>
          <a:p>
            <a:pPr lvl="1"/>
            <a:r>
              <a:rPr lang="en-US" dirty="0"/>
              <a:t>E.g., </a:t>
            </a:r>
            <a:r>
              <a:rPr lang="en-US" dirty="0">
                <a:solidFill>
                  <a:srgbClr val="7030A0"/>
                </a:solidFill>
                <a:latin typeface="Consolas" panose="020B0609020204030204" pitchFamily="49" charset="0"/>
              </a:rPr>
              <a:t>int</a:t>
            </a:r>
            <a:r>
              <a:rPr lang="en-US" dirty="0"/>
              <a:t> to </a:t>
            </a:r>
            <a:r>
              <a:rPr lang="en-US" dirty="0">
                <a:solidFill>
                  <a:srgbClr val="7030A0"/>
                </a:solidFill>
                <a:latin typeface="Consolas" panose="020B0609020204030204" pitchFamily="49" charset="0"/>
              </a:rPr>
              <a:t>double</a:t>
            </a:r>
            <a:r>
              <a:rPr lang="en-US" dirty="0"/>
              <a:t>, </a:t>
            </a:r>
            <a:r>
              <a:rPr lang="en-US" dirty="0">
                <a:solidFill>
                  <a:srgbClr val="7030A0"/>
                </a:solidFill>
                <a:latin typeface="Consolas" panose="020B0609020204030204" pitchFamily="49" charset="0"/>
              </a:rPr>
              <a:t>double</a:t>
            </a:r>
            <a:r>
              <a:rPr lang="en-US" dirty="0"/>
              <a:t> to </a:t>
            </a:r>
            <a:r>
              <a:rPr lang="en-US" dirty="0">
                <a:solidFill>
                  <a:srgbClr val="C00000"/>
                </a:solidFill>
                <a:latin typeface="Consolas" panose="020B0609020204030204" pitchFamily="49" charset="0"/>
              </a:rPr>
              <a:t>String</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solidFill>
                  <a:srgbClr val="7030A0"/>
                </a:solidFill>
                <a:latin typeface="Consolas" panose="020B0609020204030204" pitchFamily="49" charset="0"/>
              </a:rPr>
              <a:t>int</a:t>
            </a:r>
            <a:r>
              <a:rPr lang="en-US" dirty="0">
                <a:latin typeface="Calibri" panose="020F0502020204030204" pitchFamily="34" charset="0"/>
                <a:ea typeface="Calibri" panose="020F0502020204030204" pitchFamily="34" charset="0"/>
                <a:cs typeface="Calibri" panose="020F0502020204030204" pitchFamily="34" charset="0"/>
              </a:rPr>
              <a:t> to </a:t>
            </a:r>
            <a:r>
              <a:rPr lang="en-US" dirty="0">
                <a:solidFill>
                  <a:srgbClr val="C00000"/>
                </a:solidFill>
                <a:latin typeface="Consolas" panose="020B0609020204030204" pitchFamily="49" charset="0"/>
              </a:rPr>
              <a:t>String</a:t>
            </a:r>
          </a:p>
          <a:p>
            <a:pPr lvl="1"/>
            <a:endParaRPr lang="en-US" dirty="0">
              <a:latin typeface="Consolas" panose="020B0609020204030204" pitchFamily="49" charset="0"/>
            </a:endParaRPr>
          </a:p>
          <a:p>
            <a:r>
              <a:rPr lang="en-US" b="1" i="1" dirty="0">
                <a:latin typeface="Calibri" panose="020F0502020204030204" pitchFamily="34" charset="0"/>
                <a:ea typeface="Calibri" panose="020F0502020204030204" pitchFamily="34" charset="0"/>
                <a:cs typeface="Calibri" panose="020F0502020204030204" pitchFamily="34" charset="0"/>
              </a:rPr>
              <a:t>BUT</a:t>
            </a:r>
            <a:r>
              <a:rPr lang="en-US" dirty="0">
                <a:latin typeface="Calibri" panose="020F0502020204030204" pitchFamily="34" charset="0"/>
                <a:ea typeface="Calibri" panose="020F0502020204030204" pitchFamily="34" charset="0"/>
                <a:cs typeface="Calibri" panose="020F0502020204030204" pitchFamily="34" charset="0"/>
              </a:rPr>
              <a:t> some conversions Java won't do for us…</a:t>
            </a:r>
          </a:p>
          <a:p>
            <a:pPr lvl="1"/>
            <a:r>
              <a:rPr lang="en-US" dirty="0">
                <a:latin typeface="Calibri" panose="020F0502020204030204" pitchFamily="34" charset="0"/>
                <a:ea typeface="Calibri" panose="020F0502020204030204" pitchFamily="34" charset="0"/>
                <a:cs typeface="Calibri" panose="020F0502020204030204" pitchFamily="34" charset="0"/>
              </a:rPr>
              <a:t>Nonsensical conversions (e.g., </a:t>
            </a:r>
            <a:r>
              <a:rPr lang="en-US" dirty="0">
                <a:solidFill>
                  <a:srgbClr val="C00000"/>
                </a:solidFill>
                <a:latin typeface="Consolas" panose="020B0609020204030204" pitchFamily="49" charset="0"/>
                <a:ea typeface="Calibri" panose="020F0502020204030204" pitchFamily="34" charset="0"/>
                <a:cs typeface="Calibri" panose="020F0502020204030204" pitchFamily="34" charset="0"/>
              </a:rPr>
              <a:t>"Gumball"</a:t>
            </a:r>
            <a:r>
              <a:rPr lang="en-US"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to </a:t>
            </a:r>
            <a:r>
              <a:rPr lang="en-US" dirty="0">
                <a:solidFill>
                  <a:srgbClr val="7030A0"/>
                </a:solidFill>
                <a:latin typeface="Consolas" panose="020B0609020204030204" pitchFamily="49" charset="0"/>
                <a:ea typeface="Calibri" panose="020F0502020204030204" pitchFamily="34" charset="0"/>
                <a:cs typeface="Calibri" panose="020F0502020204030204" pitchFamily="34" charset="0"/>
              </a:rPr>
              <a:t>int</a:t>
            </a:r>
            <a:r>
              <a:rPr lang="en-US" dirty="0">
                <a:latin typeface="Calibri" panose="020F0502020204030204" pitchFamily="34" charset="0"/>
                <a:ea typeface="Calibri" panose="020F0502020204030204" pitchFamily="34" charset="0"/>
                <a:cs typeface="Calibri" panose="020F0502020204030204" pitchFamily="34" charset="0"/>
              </a:rPr>
              <a:t>)</a:t>
            </a:r>
          </a:p>
          <a:p>
            <a:pPr lvl="1"/>
            <a:r>
              <a:rPr lang="en-US" dirty="0">
                <a:latin typeface="Calibri" panose="020F0502020204030204" pitchFamily="34" charset="0"/>
                <a:ea typeface="Calibri" panose="020F0502020204030204" pitchFamily="34" charset="0"/>
                <a:cs typeface="Calibri" panose="020F0502020204030204" pitchFamily="34" charset="0"/>
              </a:rPr>
              <a:t>Conversions that are </a:t>
            </a:r>
            <a:r>
              <a:rPr lang="en-US" b="1" dirty="0">
                <a:solidFill>
                  <a:schemeClr val="accent6"/>
                </a:solidFill>
                <a:latin typeface="Calibri" panose="020F0502020204030204" pitchFamily="34" charset="0"/>
                <a:ea typeface="Calibri" panose="020F0502020204030204" pitchFamily="34" charset="0"/>
                <a:cs typeface="Calibri" panose="020F0502020204030204" pitchFamily="34" charset="0"/>
              </a:rPr>
              <a:t>"lossy" </a:t>
            </a:r>
            <a:r>
              <a:rPr lang="en-US" dirty="0">
                <a:latin typeface="Calibri" panose="020F0502020204030204" pitchFamily="34" charset="0"/>
                <a:ea typeface="Calibri" panose="020F0502020204030204" pitchFamily="34" charset="0"/>
                <a:cs typeface="Calibri" panose="020F0502020204030204" pitchFamily="34" charset="0"/>
              </a:rPr>
              <a:t>(e.g., </a:t>
            </a:r>
            <a:r>
              <a:rPr lang="en-US" dirty="0">
                <a:solidFill>
                  <a:srgbClr val="7030A0"/>
                </a:solidFill>
                <a:latin typeface="Consolas" panose="020B0609020204030204" pitchFamily="49" charset="0"/>
                <a:ea typeface="Calibri" panose="020F0502020204030204" pitchFamily="34" charset="0"/>
                <a:cs typeface="Calibri" panose="020F0502020204030204" pitchFamily="34" charset="0"/>
              </a:rPr>
              <a:t>double</a:t>
            </a:r>
            <a:r>
              <a:rPr lang="en-US" dirty="0">
                <a:latin typeface="Calibri" panose="020F0502020204030204" pitchFamily="34" charset="0"/>
                <a:ea typeface="Calibri" panose="020F0502020204030204" pitchFamily="34" charset="0"/>
                <a:cs typeface="Calibri" panose="020F0502020204030204" pitchFamily="34" charset="0"/>
              </a:rPr>
              <a:t> to </a:t>
            </a:r>
            <a:r>
              <a:rPr lang="en-US" dirty="0">
                <a:solidFill>
                  <a:srgbClr val="7030A0"/>
                </a:solidFill>
                <a:latin typeface="Consolas" panose="020B0609020204030204" pitchFamily="49" charset="0"/>
                <a:ea typeface="Calibri" panose="020F0502020204030204" pitchFamily="34" charset="0"/>
                <a:cs typeface="Calibri" panose="020F0502020204030204" pitchFamily="34" charset="0"/>
              </a:rPr>
              <a:t>int</a:t>
            </a:r>
            <a:r>
              <a:rPr lang="en-US" dirty="0">
                <a:latin typeface="Calibri" panose="020F0502020204030204" pitchFamily="34" charset="0"/>
                <a:ea typeface="Calibri" panose="020F0502020204030204" pitchFamily="34" charset="0"/>
                <a:cs typeface="Calibri" panose="020F0502020204030204" pitchFamily="34" charset="0"/>
              </a:rPr>
              <a:t>)</a:t>
            </a:r>
          </a:p>
          <a:p>
            <a:pPr lvl="2"/>
            <a:r>
              <a:rPr lang="en-US" dirty="0">
                <a:latin typeface="Calibri" panose="020F0502020204030204" pitchFamily="34" charset="0"/>
                <a:ea typeface="Calibri" panose="020F0502020204030204" pitchFamily="34" charset="0"/>
                <a:cs typeface="Calibri" panose="020F0502020204030204" pitchFamily="34" charset="0"/>
              </a:rPr>
              <a:t>We can ask Java to </a:t>
            </a:r>
            <a:r>
              <a:rPr lang="en-US" b="1" dirty="0">
                <a:latin typeface="Calibri" panose="020F0502020204030204" pitchFamily="34" charset="0"/>
                <a:ea typeface="Calibri" panose="020F0502020204030204" pitchFamily="34" charset="0"/>
                <a:cs typeface="Calibri" panose="020F0502020204030204" pitchFamily="34" charset="0"/>
              </a:rPr>
              <a:t>typecast</a:t>
            </a:r>
            <a:r>
              <a:rPr lang="en-US" dirty="0">
                <a:latin typeface="Calibri" panose="020F0502020204030204" pitchFamily="34" charset="0"/>
                <a:ea typeface="Calibri" panose="020F0502020204030204" pitchFamily="34" charset="0"/>
                <a:cs typeface="Calibri" panose="020F0502020204030204" pitchFamily="34" charset="0"/>
              </a:rPr>
              <a:t> for us</a:t>
            </a:r>
          </a:p>
        </p:txBody>
      </p:sp>
      <p:sp>
        <p:nvSpPr>
          <p:cNvPr id="5" name="TextBox 4">
            <a:extLst>
              <a:ext uri="{FF2B5EF4-FFF2-40B4-BE49-F238E27FC236}">
                <a16:creationId xmlns:a16="http://schemas.microsoft.com/office/drawing/2014/main" id="{325D322E-822E-4769-B73D-493D46C2D652}"/>
              </a:ext>
            </a:extLst>
          </p:cNvPr>
          <p:cNvSpPr txBox="1"/>
          <p:nvPr/>
        </p:nvSpPr>
        <p:spPr>
          <a:xfrm>
            <a:off x="3788723" y="5345966"/>
            <a:ext cx="461455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Consolas" panose="020B0609020204030204" pitchFamily="49" charset="0"/>
              </a:rPr>
              <a:t>double x = 8.83;</a:t>
            </a:r>
          </a:p>
          <a:p>
            <a:r>
              <a:rPr lang="en-US" sz="2400" dirty="0">
                <a:latin typeface="Consolas" panose="020B0609020204030204" pitchFamily="49" charset="0"/>
              </a:rPr>
              <a:t>int </a:t>
            </a:r>
            <a:r>
              <a:rPr lang="en-US" sz="2400" dirty="0" err="1">
                <a:latin typeface="Consolas" panose="020B0609020204030204" pitchFamily="49" charset="0"/>
              </a:rPr>
              <a:t>xInt</a:t>
            </a:r>
            <a:r>
              <a:rPr lang="en-US" sz="2400" dirty="0">
                <a:latin typeface="Consolas" panose="020B0609020204030204" pitchFamily="49" charset="0"/>
              </a:rPr>
              <a:t> = (int) x;</a:t>
            </a:r>
          </a:p>
        </p:txBody>
      </p:sp>
      <p:sp>
        <p:nvSpPr>
          <p:cNvPr id="4" name="Slide Number Placeholder 3">
            <a:extLst>
              <a:ext uri="{FF2B5EF4-FFF2-40B4-BE49-F238E27FC236}">
                <a16:creationId xmlns:a16="http://schemas.microsoft.com/office/drawing/2014/main" id="{634B7706-D0E7-4400-A6A8-453B3E1983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extLst>
      <p:ext uri="{BB962C8B-B14F-4D97-AF65-F5344CB8AC3E}">
        <p14:creationId xmlns:p14="http://schemas.microsoft.com/office/powerpoint/2010/main" val="293214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C09C9-E759-17B4-B274-316B210BD560}"/>
              </a:ext>
            </a:extLst>
          </p:cNvPr>
          <p:cNvSpPr>
            <a:spLocks noGrp="1"/>
          </p:cNvSpPr>
          <p:nvPr>
            <p:ph type="title"/>
          </p:nvPr>
        </p:nvSpPr>
        <p:spPr/>
        <p:txBody>
          <a:bodyPr/>
          <a:lstStyle/>
          <a:p>
            <a:r>
              <a:rPr lang="en-US" dirty="0"/>
              <a:t>New: Manipulating Variables</a:t>
            </a:r>
          </a:p>
        </p:txBody>
      </p:sp>
      <p:sp>
        <p:nvSpPr>
          <p:cNvPr id="7" name="Google Shape;101;p22">
            <a:extLst>
              <a:ext uri="{FF2B5EF4-FFF2-40B4-BE49-F238E27FC236}">
                <a16:creationId xmlns:a16="http://schemas.microsoft.com/office/drawing/2014/main" id="{886B4FA2-5D40-8AAC-BC31-CECE71A967C1}"/>
              </a:ext>
            </a:extLst>
          </p:cNvPr>
          <p:cNvSpPr txBox="1">
            <a:spLocks noGrp="1"/>
          </p:cNvSpPr>
          <p:nvPr>
            <p:ph type="body" idx="1"/>
          </p:nvPr>
        </p:nvSpPr>
        <p:spPr>
          <a:xfrm>
            <a:off x="838200" y="1219201"/>
            <a:ext cx="9810750" cy="4891514"/>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sz="3200" dirty="0"/>
              <a:t>They’re made to be manipulated, modified, and re-used!</a:t>
            </a:r>
            <a:br>
              <a:rPr lang="en-US" sz="3200" dirty="0"/>
            </a:br>
            <a:br>
              <a:rPr lang="en-US" sz="3200" dirty="0"/>
            </a:br>
            <a:endParaRPr sz="3200" dirty="0"/>
          </a:p>
          <a:p>
            <a:pPr marL="571500" lvl="1" indent="0" algn="l" rtl="0">
              <a:lnSpc>
                <a:spcPct val="90000"/>
              </a:lnSpc>
              <a:spcBef>
                <a:spcPts val="500"/>
              </a:spcBef>
              <a:spcAft>
                <a:spcPts val="0"/>
              </a:spcAft>
              <a:buSzPts val="1800"/>
              <a:buNone/>
            </a:pPr>
            <a:r>
              <a:rPr lang="en-US" sz="2800" dirty="0">
                <a:solidFill>
                  <a:srgbClr val="46008D"/>
                </a:solidFill>
                <a:latin typeface="Consolas"/>
                <a:ea typeface="Consolas"/>
                <a:cs typeface="Consolas"/>
                <a:sym typeface="Consolas"/>
              </a:rPr>
              <a:t>int</a:t>
            </a:r>
            <a:r>
              <a:rPr lang="en-US" sz="2800" dirty="0">
                <a:latin typeface="Consolas"/>
                <a:ea typeface="Consolas"/>
                <a:cs typeface="Consolas"/>
                <a:sym typeface="Consolas"/>
              </a:rPr>
              <a:t> </a:t>
            </a:r>
            <a:r>
              <a:rPr lang="en-US" sz="2800" dirty="0" err="1">
                <a:latin typeface="Consolas"/>
                <a:ea typeface="Consolas"/>
                <a:cs typeface="Consolas"/>
                <a:sym typeface="Consolas"/>
              </a:rPr>
              <a:t>myFavoriteNumber</a:t>
            </a:r>
            <a:r>
              <a:rPr lang="en-US" sz="2800" dirty="0">
                <a:latin typeface="Consolas"/>
                <a:ea typeface="Consolas"/>
                <a:cs typeface="Consolas"/>
                <a:sym typeface="Consolas"/>
              </a:rPr>
              <a:t> = </a:t>
            </a:r>
            <a:r>
              <a:rPr lang="en-US" sz="2800" dirty="0">
                <a:solidFill>
                  <a:srgbClr val="FF9300"/>
                </a:solidFill>
                <a:latin typeface="Consolas"/>
                <a:ea typeface="Consolas"/>
                <a:cs typeface="Consolas"/>
                <a:sym typeface="Consolas"/>
              </a:rPr>
              <a:t>7</a:t>
            </a:r>
            <a:r>
              <a:rPr lang="en-US" sz="2800" dirty="0">
                <a:latin typeface="Consolas"/>
                <a:ea typeface="Consolas"/>
                <a:cs typeface="Consolas"/>
                <a:sym typeface="Consolas"/>
              </a:rPr>
              <a:t>;</a:t>
            </a:r>
            <a:endParaRPr dirty="0"/>
          </a:p>
          <a:p>
            <a:pPr marL="571500" lvl="1" indent="0" algn="l" rtl="0">
              <a:lnSpc>
                <a:spcPct val="90000"/>
              </a:lnSpc>
              <a:spcBef>
                <a:spcPts val="500"/>
              </a:spcBef>
              <a:spcAft>
                <a:spcPts val="0"/>
              </a:spcAft>
              <a:buSzPts val="1800"/>
              <a:buNone/>
            </a:pPr>
            <a:r>
              <a:rPr lang="en-US" sz="2800" dirty="0">
                <a:solidFill>
                  <a:srgbClr val="46008D"/>
                </a:solidFill>
                <a:latin typeface="Consolas"/>
                <a:ea typeface="Consolas"/>
                <a:cs typeface="Consolas"/>
                <a:sym typeface="Consolas"/>
              </a:rPr>
              <a:t>int</a:t>
            </a:r>
            <a:r>
              <a:rPr lang="en-US" sz="2800" dirty="0">
                <a:latin typeface="Consolas"/>
                <a:ea typeface="Consolas"/>
                <a:cs typeface="Consolas"/>
                <a:sym typeface="Consolas"/>
              </a:rPr>
              <a:t> </a:t>
            </a:r>
            <a:r>
              <a:rPr lang="en-US" dirty="0" err="1">
                <a:latin typeface="Consolas"/>
                <a:ea typeface="Consolas"/>
                <a:cs typeface="Consolas"/>
                <a:sym typeface="Consolas"/>
              </a:rPr>
              <a:t>triple</a:t>
            </a:r>
            <a:r>
              <a:rPr lang="en-US" sz="2800" dirty="0" err="1">
                <a:latin typeface="Consolas"/>
                <a:ea typeface="Consolas"/>
                <a:cs typeface="Consolas"/>
                <a:sym typeface="Consolas"/>
              </a:rPr>
              <a:t>FavNum</a:t>
            </a:r>
            <a:r>
              <a:rPr lang="en-US" sz="2800" dirty="0">
                <a:latin typeface="Consolas"/>
                <a:ea typeface="Consolas"/>
                <a:cs typeface="Consolas"/>
                <a:sym typeface="Consolas"/>
              </a:rPr>
              <a:t> = </a:t>
            </a:r>
            <a:r>
              <a:rPr lang="en-US" sz="2800" dirty="0" err="1">
                <a:latin typeface="Consolas"/>
                <a:ea typeface="Consolas"/>
                <a:cs typeface="Consolas"/>
                <a:sym typeface="Consolas"/>
              </a:rPr>
              <a:t>myFavoriteNumber</a:t>
            </a:r>
            <a:r>
              <a:rPr lang="en-US" sz="2800" dirty="0">
                <a:latin typeface="Consolas"/>
                <a:ea typeface="Consolas"/>
                <a:cs typeface="Consolas"/>
                <a:sym typeface="Consolas"/>
              </a:rPr>
              <a:t> * </a:t>
            </a:r>
            <a:r>
              <a:rPr lang="en-US" sz="2800" dirty="0">
                <a:solidFill>
                  <a:srgbClr val="FF9300"/>
                </a:solidFill>
                <a:latin typeface="Consolas"/>
                <a:ea typeface="Consolas"/>
                <a:cs typeface="Consolas"/>
                <a:sym typeface="Consolas"/>
              </a:rPr>
              <a:t>3</a:t>
            </a:r>
            <a:r>
              <a:rPr lang="en-US" sz="2800" dirty="0">
                <a:latin typeface="Consolas"/>
                <a:ea typeface="Consolas"/>
                <a:cs typeface="Consolas"/>
                <a:sym typeface="Consolas"/>
              </a:rPr>
              <a:t>; </a:t>
            </a:r>
            <a:endParaRPr dirty="0"/>
          </a:p>
          <a:p>
            <a:pPr marL="571500" lvl="1" indent="0" algn="l" rtl="0">
              <a:lnSpc>
                <a:spcPct val="90000"/>
              </a:lnSpc>
              <a:spcBef>
                <a:spcPts val="500"/>
              </a:spcBef>
              <a:spcAft>
                <a:spcPts val="0"/>
              </a:spcAft>
              <a:buSzPts val="1800"/>
              <a:buNone/>
            </a:pPr>
            <a:r>
              <a:rPr lang="en-US" sz="2800" dirty="0" err="1">
                <a:latin typeface="Consolas"/>
                <a:ea typeface="Consolas"/>
                <a:cs typeface="Consolas"/>
                <a:sym typeface="Consolas"/>
              </a:rPr>
              <a:t>myFavoriteNumber</a:t>
            </a:r>
            <a:r>
              <a:rPr lang="en-US" sz="2800" dirty="0">
                <a:latin typeface="Consolas"/>
                <a:ea typeface="Consolas"/>
                <a:cs typeface="Consolas"/>
                <a:sym typeface="Consolas"/>
              </a:rPr>
              <a:t> = </a:t>
            </a:r>
            <a:r>
              <a:rPr lang="en-US" sz="2800" dirty="0" err="1">
                <a:latin typeface="Consolas"/>
                <a:ea typeface="Consolas"/>
                <a:cs typeface="Consolas"/>
                <a:sym typeface="Consolas"/>
              </a:rPr>
              <a:t>myFavoriteNumber</a:t>
            </a:r>
            <a:r>
              <a:rPr lang="en-US" sz="2800" dirty="0">
                <a:latin typeface="Consolas"/>
                <a:ea typeface="Consolas"/>
                <a:cs typeface="Consolas"/>
                <a:sym typeface="Consolas"/>
              </a:rPr>
              <a:t> + </a:t>
            </a:r>
            <a:r>
              <a:rPr lang="en-US" sz="2800" dirty="0">
                <a:solidFill>
                  <a:srgbClr val="FF9300"/>
                </a:solidFill>
                <a:latin typeface="Consolas"/>
                <a:ea typeface="Consolas"/>
                <a:cs typeface="Consolas"/>
                <a:sym typeface="Consolas"/>
              </a:rPr>
              <a:t>3</a:t>
            </a:r>
            <a:r>
              <a:rPr lang="en-US" sz="2800" dirty="0">
                <a:latin typeface="Consolas"/>
                <a:ea typeface="Consolas"/>
                <a:cs typeface="Consolas"/>
                <a:sym typeface="Consolas"/>
              </a:rPr>
              <a:t>;</a:t>
            </a:r>
            <a:endParaRPr dirty="0"/>
          </a:p>
          <a:p>
            <a:pPr marL="114300" lvl="0" indent="0" algn="l" rtl="0">
              <a:lnSpc>
                <a:spcPct val="90000"/>
              </a:lnSpc>
              <a:spcBef>
                <a:spcPts val="1000"/>
              </a:spcBef>
              <a:spcAft>
                <a:spcPts val="0"/>
              </a:spcAft>
              <a:buSzPts val="1800"/>
              <a:buNone/>
            </a:pPr>
            <a:endParaRPr sz="3000" dirty="0"/>
          </a:p>
        </p:txBody>
      </p:sp>
      <p:sp>
        <p:nvSpPr>
          <p:cNvPr id="6" name="TextBox 5">
            <a:extLst>
              <a:ext uri="{FF2B5EF4-FFF2-40B4-BE49-F238E27FC236}">
                <a16:creationId xmlns:a16="http://schemas.microsoft.com/office/drawing/2014/main" id="{FE551FBC-3D38-461E-5882-F391C3849F45}"/>
              </a:ext>
            </a:extLst>
          </p:cNvPr>
          <p:cNvSpPr txBox="1"/>
          <p:nvPr/>
        </p:nvSpPr>
        <p:spPr>
          <a:xfrm>
            <a:off x="4585303" y="4643930"/>
            <a:ext cx="5385381" cy="646331"/>
          </a:xfrm>
          <a:prstGeom prst="rect">
            <a:avLst/>
          </a:prstGeom>
          <a:noFill/>
        </p:spPr>
        <p:txBody>
          <a:bodyPr wrap="square" rtlCol="0">
            <a:spAutoFit/>
          </a:bodyPr>
          <a:lstStyle/>
          <a:p>
            <a:r>
              <a:rPr lang="en-US" sz="1800" b="1" dirty="0">
                <a:solidFill>
                  <a:schemeClr val="accent4"/>
                </a:solidFill>
                <a:latin typeface="Calibri" panose="020F0502020204030204" pitchFamily="34" charset="0"/>
                <a:cs typeface="Calibri" panose="020F0502020204030204" pitchFamily="34" charset="0"/>
              </a:rPr>
              <a:t>Note!</a:t>
            </a:r>
            <a:r>
              <a:rPr lang="en-US" sz="1800" dirty="0">
                <a:solidFill>
                  <a:schemeClr val="accent4"/>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This doesn’t really make any mathematical sense. That’s because in Java, = is </a:t>
            </a:r>
            <a:r>
              <a:rPr lang="en-US" sz="1800" i="1" dirty="0">
                <a:latin typeface="Calibri" panose="020F0502020204030204" pitchFamily="34" charset="0"/>
                <a:cs typeface="Calibri" panose="020F0502020204030204" pitchFamily="34" charset="0"/>
              </a:rPr>
              <a:t>assignment</a:t>
            </a:r>
            <a:r>
              <a:rPr lang="en-US" sz="1800" dirty="0">
                <a:latin typeface="Calibri" panose="020F0502020204030204" pitchFamily="34" charset="0"/>
                <a:cs typeface="Calibri" panose="020F0502020204030204" pitchFamily="34" charset="0"/>
              </a:rPr>
              <a:t>, not equality!</a:t>
            </a:r>
          </a:p>
        </p:txBody>
      </p:sp>
      <p:grpSp>
        <p:nvGrpSpPr>
          <p:cNvPr id="5" name="Group 4">
            <a:extLst>
              <a:ext uri="{FF2B5EF4-FFF2-40B4-BE49-F238E27FC236}">
                <a16:creationId xmlns:a16="http://schemas.microsoft.com/office/drawing/2014/main" id="{618ADB2D-ABF0-2EFB-AEC9-59AB0B5968C5}"/>
              </a:ext>
              <a:ext uri="{C183D7F6-B498-43B3-948B-1728B52AA6E4}">
                <adec:decorative xmlns:adec="http://schemas.microsoft.com/office/drawing/2017/decorative" val="1"/>
              </a:ext>
            </a:extLst>
          </p:cNvPr>
          <p:cNvGrpSpPr/>
          <p:nvPr/>
        </p:nvGrpSpPr>
        <p:grpSpPr>
          <a:xfrm>
            <a:off x="4465687" y="4165046"/>
            <a:ext cx="5624614" cy="1210556"/>
            <a:chOff x="4465687" y="4165046"/>
            <a:chExt cx="5624614" cy="1210556"/>
          </a:xfrm>
        </p:grpSpPr>
        <p:sp>
          <p:nvSpPr>
            <p:cNvPr id="3" name="Rounded Rectangle 2">
              <a:extLst>
                <a:ext uri="{FF2B5EF4-FFF2-40B4-BE49-F238E27FC236}">
                  <a16:creationId xmlns:a16="http://schemas.microsoft.com/office/drawing/2014/main" id="{0AB4DC07-31CC-CDE7-F256-022EE161F59F}"/>
                </a:ext>
              </a:extLst>
            </p:cNvPr>
            <p:cNvSpPr/>
            <p:nvPr/>
          </p:nvSpPr>
          <p:spPr>
            <a:xfrm>
              <a:off x="4465687" y="4558590"/>
              <a:ext cx="5624614" cy="817012"/>
            </a:xfrm>
            <a:prstGeom prst="round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5FCAF6D5-8C1B-DFE7-9522-157DB66F8481}"/>
                </a:ext>
              </a:extLst>
            </p:cNvPr>
            <p:cNvSpPr/>
            <p:nvPr/>
          </p:nvSpPr>
          <p:spPr>
            <a:xfrm>
              <a:off x="7182300" y="4165046"/>
              <a:ext cx="191386" cy="233916"/>
            </a:xfrm>
            <a:prstGeom prst="up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B493350E-71E1-A051-A943-E58507DBC0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412707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 (1/5)</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b="1" dirty="0">
                <a:solidFill>
                  <a:srgbClr val="7030A0"/>
                </a:solidFill>
              </a:rPr>
              <a:t>Announcements, Reminders (now)</a:t>
            </a:r>
          </a:p>
          <a:p>
            <a:r>
              <a:rPr lang="en-US" dirty="0"/>
              <a:t>C0 Reflection Recap</a:t>
            </a:r>
          </a:p>
          <a:p>
            <a:r>
              <a:rPr lang="en-US" dirty="0"/>
              <a:t>Datatypes and Expressions Review</a:t>
            </a:r>
          </a:p>
          <a:p>
            <a:r>
              <a:rPr lang="en-US" dirty="0"/>
              <a:t>Casting, More Variables and Operators! </a:t>
            </a:r>
          </a:p>
          <a:p>
            <a:r>
              <a:rPr lang="en-US" dirty="0">
                <a:solidFill>
                  <a:schemeClr val="tx1"/>
                </a:solidFill>
              </a:rPr>
              <a:t>Strings and Characters Review</a:t>
            </a:r>
          </a:p>
          <a:p>
            <a:pPr lvl="1"/>
            <a:r>
              <a:rPr lang="en-US" dirty="0"/>
              <a:t>code example! </a:t>
            </a:r>
          </a:p>
          <a:p>
            <a:endParaRPr lang="en-US" dirty="0"/>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extLst>
      <p:ext uri="{BB962C8B-B14F-4D97-AF65-F5344CB8AC3E}">
        <p14:creationId xmlns:p14="http://schemas.microsoft.com/office/powerpoint/2010/main" val="1196272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EAC9-8A3D-A8EC-D125-109E963331DB}"/>
              </a:ext>
            </a:extLst>
          </p:cNvPr>
          <p:cNvSpPr>
            <a:spLocks noGrp="1"/>
          </p:cNvSpPr>
          <p:nvPr>
            <p:ph type="title"/>
          </p:nvPr>
        </p:nvSpPr>
        <p:spPr/>
        <p:txBody>
          <a:bodyPr/>
          <a:lstStyle/>
          <a:p>
            <a:r>
              <a:rPr lang="en-US" dirty="0"/>
              <a:t>New Operator: </a:t>
            </a:r>
            <a:r>
              <a:rPr lang="en-US" dirty="0">
                <a:solidFill>
                  <a:schemeClr val="accent6"/>
                </a:solidFill>
                <a:latin typeface="Consolas" panose="020B0609020204030204" pitchFamily="49" charset="0"/>
                <a:cs typeface="Consolas" panose="020B0609020204030204" pitchFamily="49" charset="0"/>
              </a:rPr>
              <a:t>+=</a:t>
            </a:r>
          </a:p>
        </p:txBody>
      </p:sp>
      <p:sp>
        <p:nvSpPr>
          <p:cNvPr id="3" name="Text Placeholder 2">
            <a:extLst>
              <a:ext uri="{FF2B5EF4-FFF2-40B4-BE49-F238E27FC236}">
                <a16:creationId xmlns:a16="http://schemas.microsoft.com/office/drawing/2014/main" id="{47046329-A262-D6A2-F7BD-CD77029CBE2A}"/>
              </a:ext>
            </a:extLst>
          </p:cNvPr>
          <p:cNvSpPr>
            <a:spLocks noGrp="1"/>
          </p:cNvSpPr>
          <p:nvPr>
            <p:ph type="body" idx="1"/>
          </p:nvPr>
        </p:nvSpPr>
        <p:spPr/>
        <p:txBody>
          <a:bodyPr/>
          <a:lstStyle/>
          <a:p>
            <a:pPr marL="114300" indent="0">
              <a:buNone/>
            </a:pPr>
            <a:r>
              <a:rPr lang="en-US" dirty="0" err="1">
                <a:solidFill>
                  <a:srgbClr val="000000"/>
                </a:solidFill>
                <a:latin typeface="Consolas" panose="020B0609020204030204" pitchFamily="49" charset="0"/>
              </a:rPr>
              <a:t>myFavoriteNumber</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myFavoriteNumber</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3</a:t>
            </a:r>
            <a:r>
              <a:rPr lang="en-US" dirty="0">
                <a:solidFill>
                  <a:srgbClr val="000000"/>
                </a:solidFill>
                <a:latin typeface="Consolas" panose="020B0609020204030204" pitchFamily="49" charset="0"/>
              </a:rPr>
              <a:t>;</a:t>
            </a:r>
            <a:endParaRPr lang="en-US" dirty="0"/>
          </a:p>
          <a:p>
            <a:pPr marL="114300" indent="0">
              <a:buNone/>
            </a:pPr>
            <a:endParaRPr lang="en-US" dirty="0"/>
          </a:p>
          <a:p>
            <a:pPr marL="114300" indent="0">
              <a:buNone/>
            </a:pPr>
            <a:r>
              <a:rPr lang="en-US" dirty="0"/>
              <a:t>This pattern is so common, we have a shorthand for it!</a:t>
            </a:r>
          </a:p>
          <a:p>
            <a:pPr marL="114300" indent="0">
              <a:buNone/>
            </a:pPr>
            <a:endParaRPr lang="en-US" dirty="0"/>
          </a:p>
          <a:p>
            <a:pPr marL="114300" indent="0">
              <a:buNone/>
            </a:pPr>
            <a:r>
              <a:rPr lang="en-US" dirty="0" err="1">
                <a:solidFill>
                  <a:srgbClr val="000000"/>
                </a:solidFill>
                <a:latin typeface="Consolas" panose="020B0609020204030204" pitchFamily="49" charset="0"/>
              </a:rPr>
              <a:t>myFavoriteNumber</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3</a:t>
            </a:r>
            <a:r>
              <a:rPr lang="en-US" dirty="0">
                <a:solidFill>
                  <a:srgbClr val="000000"/>
                </a:solidFill>
                <a:latin typeface="Consolas" panose="020B0609020204030204" pitchFamily="49" charset="0"/>
              </a:rPr>
              <a:t>;</a:t>
            </a:r>
          </a:p>
          <a:p>
            <a:pPr marL="114300" indent="0">
              <a:buNone/>
            </a:pPr>
            <a:endParaRPr lang="en-US" dirty="0">
              <a:solidFill>
                <a:srgbClr val="000000"/>
              </a:solidFill>
              <a:latin typeface="Consolas" panose="020B0609020204030204" pitchFamily="49" charset="0"/>
            </a:endParaRPr>
          </a:p>
          <a:p>
            <a:pPr marL="114300" indent="0">
              <a:buNone/>
            </a:pPr>
            <a:r>
              <a:rPr lang="en-US" dirty="0"/>
              <a:t>This works for both numeric addition and string concatenation!</a:t>
            </a:r>
          </a:p>
        </p:txBody>
      </p:sp>
      <p:sp>
        <p:nvSpPr>
          <p:cNvPr id="4" name="Slide Number Placeholder 3">
            <a:extLst>
              <a:ext uri="{FF2B5EF4-FFF2-40B4-BE49-F238E27FC236}">
                <a16:creationId xmlns:a16="http://schemas.microsoft.com/office/drawing/2014/main" id="{8FB80ED7-BD07-7E14-ACD8-DECC5DFA8B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130496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EE7F9-8044-5F72-F4CF-9D455AF10C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12F0C-C8BB-F068-751A-A576CF8BF844}"/>
              </a:ext>
            </a:extLst>
          </p:cNvPr>
          <p:cNvSpPr>
            <a:spLocks noGrp="1"/>
          </p:cNvSpPr>
          <p:nvPr>
            <p:ph type="title"/>
          </p:nvPr>
        </p:nvSpPr>
        <p:spPr/>
        <p:txBody>
          <a:bodyPr/>
          <a:lstStyle/>
          <a:p>
            <a:r>
              <a:rPr lang="en-US" dirty="0"/>
              <a:t>More Shorthand Operators</a:t>
            </a:r>
          </a:p>
        </p:txBody>
      </p:sp>
      <p:sp>
        <p:nvSpPr>
          <p:cNvPr id="3" name="Text Placeholder 2">
            <a:extLst>
              <a:ext uri="{FF2B5EF4-FFF2-40B4-BE49-F238E27FC236}">
                <a16:creationId xmlns:a16="http://schemas.microsoft.com/office/drawing/2014/main" id="{4CFA1417-FFC9-01EB-A619-26A41AD5CEBB}"/>
              </a:ext>
            </a:extLst>
          </p:cNvPr>
          <p:cNvSpPr>
            <a:spLocks noGrp="1"/>
          </p:cNvSpPr>
          <p:nvPr>
            <p:ph type="body" idx="1"/>
          </p:nvPr>
        </p:nvSpPr>
        <p:spPr/>
        <p:txBody>
          <a:bodyPr/>
          <a:lstStyle/>
          <a:p>
            <a:pPr marL="114300" indent="0">
              <a:buNone/>
            </a:pPr>
            <a:r>
              <a:rPr lang="en-US" dirty="0"/>
              <a:t>The </a:t>
            </a:r>
            <a:r>
              <a:rPr lang="en-US" dirty="0" err="1"/>
              <a:t>shorthands</a:t>
            </a:r>
            <a:r>
              <a:rPr lang="en-US" dirty="0"/>
              <a:t> </a:t>
            </a:r>
            <a:r>
              <a:rPr lang="en-US" dirty="0">
                <a:solidFill>
                  <a:srgbClr val="008080"/>
                </a:solidFill>
                <a:latin typeface="Consolas" panose="020B0609020204030204" pitchFamily="49" charset="0"/>
              </a:rPr>
              <a:t>-=</a:t>
            </a:r>
            <a:r>
              <a:rPr lang="en-US" dirty="0"/>
              <a:t>, </a:t>
            </a:r>
            <a:r>
              <a:rPr lang="en-US" dirty="0">
                <a:solidFill>
                  <a:srgbClr val="008080"/>
                </a:solidFill>
                <a:latin typeface="Consolas" panose="020B0609020204030204" pitchFamily="49" charset="0"/>
              </a:rPr>
              <a:t>*=</a:t>
            </a:r>
            <a:r>
              <a:rPr lang="en-US" dirty="0"/>
              <a:t>, </a:t>
            </a:r>
            <a:r>
              <a:rPr lang="en-US" dirty="0">
                <a:solidFill>
                  <a:srgbClr val="008080"/>
                </a:solidFill>
                <a:latin typeface="Consolas" panose="020B0609020204030204" pitchFamily="49" charset="0"/>
              </a:rPr>
              <a:t>/=</a:t>
            </a:r>
            <a:r>
              <a:rPr lang="en-US" dirty="0"/>
              <a:t>, and </a:t>
            </a:r>
            <a:r>
              <a:rPr lang="en-US" dirty="0">
                <a:solidFill>
                  <a:srgbClr val="008080"/>
                </a:solidFill>
                <a:latin typeface="Consolas" panose="020B0609020204030204" pitchFamily="49" charset="0"/>
              </a:rPr>
              <a:t>%= </a:t>
            </a:r>
            <a:r>
              <a:rPr lang="en-US" dirty="0"/>
              <a:t>exist too! </a:t>
            </a:r>
          </a:p>
          <a:p>
            <a:pPr marL="114300" indent="0">
              <a:buNone/>
            </a:pPr>
            <a:endParaRPr lang="en-US" dirty="0"/>
          </a:p>
          <a:p>
            <a:pPr marL="114300" indent="0">
              <a:buNone/>
            </a:pPr>
            <a:r>
              <a:rPr lang="en-US" dirty="0" err="1">
                <a:solidFill>
                  <a:srgbClr val="000000"/>
                </a:solidFill>
                <a:latin typeface="Consolas" panose="020B0609020204030204" pitchFamily="49" charset="0"/>
              </a:rPr>
              <a:t>myFavoriteNumber</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3</a:t>
            </a:r>
            <a:r>
              <a:rPr lang="en-US" dirty="0">
                <a:solidFill>
                  <a:srgbClr val="000000"/>
                </a:solidFill>
                <a:latin typeface="Consolas" panose="020B0609020204030204" pitchFamily="49" charset="0"/>
              </a:rPr>
              <a:t>;</a:t>
            </a:r>
          </a:p>
          <a:p>
            <a:pPr marL="114300" indent="0">
              <a:buNone/>
            </a:pPr>
            <a:endParaRPr lang="en-US" dirty="0">
              <a:solidFill>
                <a:schemeClr val="tx1"/>
              </a:solidFill>
              <a:latin typeface="Calibri" panose="020F0502020204030204" pitchFamily="34" charset="0"/>
              <a:cs typeface="Calibri" panose="020F0502020204030204" pitchFamily="34" charset="0"/>
            </a:endParaRPr>
          </a:p>
          <a:p>
            <a:pPr marL="114300" indent="0">
              <a:buNone/>
            </a:pPr>
            <a:r>
              <a:rPr lang="en-US" sz="2800" dirty="0"/>
              <a:t>Should this work for integers? Doubles? Strings?</a:t>
            </a:r>
            <a:endParaRPr lang="en-US" sz="2800" dirty="0">
              <a:solidFill>
                <a:schemeClr val="tx1"/>
              </a:solidFill>
              <a:latin typeface="Consolas" panose="020B0609020204030204" pitchFamily="49"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497CAA0-034D-7D17-1605-55F6985164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105306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D8E1-3588-97B6-6CBD-2649B6813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46DC4-CFEE-62B9-AC61-3C59F2C95EC4}"/>
              </a:ext>
            </a:extLst>
          </p:cNvPr>
          <p:cNvSpPr>
            <a:spLocks noGrp="1"/>
          </p:cNvSpPr>
          <p:nvPr>
            <p:ph type="title"/>
          </p:nvPr>
        </p:nvSpPr>
        <p:spPr/>
        <p:txBody>
          <a:bodyPr/>
          <a:lstStyle/>
          <a:p>
            <a:r>
              <a:rPr lang="en-US" dirty="0"/>
              <a:t>Even Shorter </a:t>
            </a:r>
            <a:r>
              <a:rPr lang="en-US" dirty="0" err="1"/>
              <a:t>Shorthands</a:t>
            </a:r>
            <a:endParaRPr lang="en-US" dirty="0"/>
          </a:p>
        </p:txBody>
      </p:sp>
      <p:sp>
        <p:nvSpPr>
          <p:cNvPr id="3" name="Text Placeholder 2">
            <a:extLst>
              <a:ext uri="{FF2B5EF4-FFF2-40B4-BE49-F238E27FC236}">
                <a16:creationId xmlns:a16="http://schemas.microsoft.com/office/drawing/2014/main" id="{CA2D1126-B4D0-1461-EBF3-D4F01C20A3A1}"/>
              </a:ext>
            </a:extLst>
          </p:cNvPr>
          <p:cNvSpPr>
            <a:spLocks noGrp="1"/>
          </p:cNvSpPr>
          <p:nvPr>
            <p:ph type="body" idx="1"/>
          </p:nvPr>
        </p:nvSpPr>
        <p:spPr/>
        <p:txBody>
          <a:bodyPr>
            <a:normAutofit/>
          </a:bodyPr>
          <a:lstStyle/>
          <a:p>
            <a:pPr marL="114300" indent="0">
              <a:buNone/>
            </a:pPr>
            <a:r>
              <a:rPr lang="en-US" sz="3600" dirty="0"/>
              <a:t>There are even </a:t>
            </a:r>
            <a:r>
              <a:rPr lang="en-US" sz="3600" dirty="0">
                <a:solidFill>
                  <a:schemeClr val="tx1"/>
                </a:solidFill>
                <a:latin typeface="Calibri" panose="020F0502020204030204" pitchFamily="34" charset="0"/>
                <a:cs typeface="Calibri" panose="020F0502020204030204" pitchFamily="34" charset="0"/>
              </a:rPr>
              <a:t>shorter operators for “incrementing” and “decrementing”!</a:t>
            </a:r>
          </a:p>
          <a:p>
            <a:pPr marL="114300" indent="0">
              <a:buNone/>
            </a:pPr>
            <a:endParaRPr lang="en-US" sz="2800" dirty="0">
              <a:solidFill>
                <a:schemeClr val="tx1"/>
              </a:solidFill>
              <a:latin typeface="Calibri" panose="020F0502020204030204" pitchFamily="34" charset="0"/>
              <a:cs typeface="Calibri" panose="020F0502020204030204" pitchFamily="34" charset="0"/>
            </a:endParaRPr>
          </a:p>
          <a:p>
            <a:pPr marL="114300" indent="0">
              <a:buNone/>
            </a:pPr>
            <a:r>
              <a:rPr lang="en-US" sz="2800" dirty="0" err="1">
                <a:solidFill>
                  <a:schemeClr val="tx1"/>
                </a:solidFill>
                <a:latin typeface="Consolas" panose="020B0609020204030204" pitchFamily="49" charset="0"/>
                <a:cs typeface="Calibri" panose="020F0502020204030204" pitchFamily="34" charset="0"/>
              </a:rPr>
              <a:t>myFavoriteNumber</a:t>
            </a:r>
            <a:r>
              <a:rPr lang="en-US" sz="2800" dirty="0">
                <a:solidFill>
                  <a:srgbClr val="008080"/>
                </a:solidFill>
                <a:latin typeface="Consolas" panose="020B0609020204030204" pitchFamily="49" charset="0"/>
                <a:cs typeface="Calibri" panose="020F0502020204030204" pitchFamily="34" charset="0"/>
              </a:rPr>
              <a:t>++</a:t>
            </a:r>
            <a:r>
              <a:rPr lang="en-US" sz="2800" dirty="0">
                <a:solidFill>
                  <a:schemeClr val="tx1"/>
                </a:solidFill>
                <a:latin typeface="Consolas" panose="020B0609020204030204" pitchFamily="49" charset="0"/>
                <a:cs typeface="Calibri" panose="020F0502020204030204" pitchFamily="34" charset="0"/>
              </a:rPr>
              <a:t>; // </a:t>
            </a:r>
            <a:r>
              <a:rPr lang="en-US" sz="2800" dirty="0" err="1">
                <a:solidFill>
                  <a:schemeClr val="tx1"/>
                </a:solidFill>
                <a:latin typeface="Consolas" panose="020B0609020204030204" pitchFamily="49" charset="0"/>
                <a:cs typeface="Calibri" panose="020F0502020204030204" pitchFamily="34" charset="0"/>
              </a:rPr>
              <a:t>myFavoriteNumber</a:t>
            </a:r>
            <a:r>
              <a:rPr lang="en-US" sz="2800" dirty="0">
                <a:solidFill>
                  <a:schemeClr val="tx1"/>
                </a:solidFill>
                <a:latin typeface="Consolas" panose="020B0609020204030204" pitchFamily="49" charset="0"/>
                <a:cs typeface="Calibri" panose="020F0502020204030204" pitchFamily="34" charset="0"/>
              </a:rPr>
              <a:t> += 1;</a:t>
            </a:r>
          </a:p>
          <a:p>
            <a:pPr marL="114300" indent="0">
              <a:buNone/>
            </a:pPr>
            <a:r>
              <a:rPr lang="en-US" sz="2800" dirty="0" err="1">
                <a:solidFill>
                  <a:schemeClr val="tx1"/>
                </a:solidFill>
                <a:latin typeface="Consolas" panose="020B0609020204030204" pitchFamily="49" charset="0"/>
                <a:cs typeface="Calibri" panose="020F0502020204030204" pitchFamily="34" charset="0"/>
              </a:rPr>
              <a:t>myFavoriteNumber</a:t>
            </a:r>
            <a:r>
              <a:rPr lang="en-US" sz="2800" dirty="0">
                <a:solidFill>
                  <a:srgbClr val="008080"/>
                </a:solidFill>
                <a:latin typeface="Consolas" panose="020B0609020204030204" pitchFamily="49" charset="0"/>
                <a:cs typeface="Calibri" panose="020F0502020204030204" pitchFamily="34" charset="0"/>
              </a:rPr>
              <a:t>--</a:t>
            </a:r>
            <a:r>
              <a:rPr lang="en-US" sz="2800" dirty="0">
                <a:solidFill>
                  <a:schemeClr val="tx1"/>
                </a:solidFill>
                <a:latin typeface="Consolas" panose="020B0609020204030204" pitchFamily="49" charset="0"/>
                <a:cs typeface="Calibri" panose="020F0502020204030204" pitchFamily="34" charset="0"/>
              </a:rPr>
              <a:t>; // </a:t>
            </a:r>
            <a:r>
              <a:rPr lang="en-US" sz="2800" dirty="0" err="1">
                <a:solidFill>
                  <a:schemeClr val="tx1"/>
                </a:solidFill>
                <a:latin typeface="Consolas" panose="020B0609020204030204" pitchFamily="49" charset="0"/>
                <a:cs typeface="Calibri" panose="020F0502020204030204" pitchFamily="34" charset="0"/>
              </a:rPr>
              <a:t>myFavoriteNumber</a:t>
            </a:r>
            <a:r>
              <a:rPr lang="en-US" sz="2800" dirty="0">
                <a:solidFill>
                  <a:schemeClr val="tx1"/>
                </a:solidFill>
                <a:latin typeface="Consolas" panose="020B0609020204030204" pitchFamily="49" charset="0"/>
                <a:cs typeface="Calibri" panose="020F0502020204030204" pitchFamily="34" charset="0"/>
              </a:rPr>
              <a:t> -= 1;</a:t>
            </a:r>
          </a:p>
          <a:p>
            <a:pPr marL="114300" indent="0">
              <a:buNone/>
            </a:pPr>
            <a:endParaRPr lang="en-US" sz="2800" dirty="0">
              <a:solidFill>
                <a:schemeClr val="tx1"/>
              </a:solidFill>
              <a:latin typeface="Consolas" panose="020B0609020204030204" pitchFamily="49" charset="0"/>
              <a:cs typeface="Calibri" panose="020F0502020204030204" pitchFamily="34" charset="0"/>
            </a:endParaRPr>
          </a:p>
          <a:p>
            <a:pPr marL="114300" indent="0">
              <a:buNone/>
            </a:pPr>
            <a:r>
              <a:rPr lang="en-US" sz="2800" dirty="0"/>
              <a:t>Should this work for integers? Doubles? Strings?</a:t>
            </a:r>
            <a:endParaRPr lang="en-US" sz="2800" dirty="0">
              <a:solidFill>
                <a:schemeClr val="tx1"/>
              </a:solidFill>
              <a:latin typeface="Consolas" panose="020B0609020204030204" pitchFamily="49"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FAAA5A1-A94D-AC6B-C41A-AF55D47A5D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Tree>
    <p:extLst>
      <p:ext uri="{BB962C8B-B14F-4D97-AF65-F5344CB8AC3E}">
        <p14:creationId xmlns:p14="http://schemas.microsoft.com/office/powerpoint/2010/main" val="523313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A333F-B749-BF1B-8113-3628B1FEB01F}"/>
              </a:ext>
            </a:extLst>
          </p:cNvPr>
          <p:cNvSpPr>
            <a:spLocks noGrp="1"/>
          </p:cNvSpPr>
          <p:nvPr>
            <p:ph type="title"/>
          </p:nvPr>
        </p:nvSpPr>
        <p:spPr>
          <a:xfrm>
            <a:off x="980439" y="-826815"/>
            <a:ext cx="10515601" cy="762636"/>
          </a:xfrm>
        </p:spPr>
        <p:txBody>
          <a:bodyPr>
            <a:normAutofit/>
          </a:bodyPr>
          <a:lstStyle/>
          <a:p>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a:t>
            </a:r>
            <a:r>
              <a:rPr lang="en-US" dirty="0"/>
              <a:t>A, B, C Variables</a:t>
            </a: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 (Think)</a:t>
            </a:r>
            <a:endParaRPr lang="en-US" dirty="0"/>
          </a:p>
        </p:txBody>
      </p:sp>
      <p:sp>
        <p:nvSpPr>
          <p:cNvPr id="4" name="TextBox 3">
            <a:extLst>
              <a:ext uri="{FF2B5EF4-FFF2-40B4-BE49-F238E27FC236}">
                <a16:creationId xmlns:a16="http://schemas.microsoft.com/office/drawing/2014/main" id="{3F4835EC-40BF-1DBE-3F3E-75511C7710F6}"/>
              </a:ext>
            </a:extLst>
          </p:cNvPr>
          <p:cNvSpPr txBox="1"/>
          <p:nvPr/>
        </p:nvSpPr>
        <p:spPr>
          <a:xfrm>
            <a:off x="980439" y="1988589"/>
            <a:ext cx="6871855" cy="4524315"/>
          </a:xfrm>
          <a:prstGeom prst="rect">
            <a:avLst/>
          </a:prstGeom>
          <a:noFill/>
        </p:spPr>
        <p:txBody>
          <a:bodyPr wrap="square" rtlCol="0">
            <a:spAutoFit/>
          </a:bodyPr>
          <a:lstStyle/>
          <a:p>
            <a:r>
              <a:rPr lang="en-US" sz="3200" dirty="0">
                <a:solidFill>
                  <a:schemeClr val="tx1"/>
                </a:solidFill>
                <a:latin typeface="Calibri" panose="020F0502020204030204" pitchFamily="34" charset="0"/>
                <a:cs typeface="Calibri" panose="020F0502020204030204" pitchFamily="34" charset="0"/>
              </a:rPr>
              <a:t>What values do a, b, and c hold after this code is executed?</a:t>
            </a:r>
          </a:p>
          <a:p>
            <a:endParaRPr lang="en-US" sz="3200" dirty="0">
              <a:solidFill>
                <a:srgbClr val="267F99"/>
              </a:solidFill>
              <a:latin typeface="Consolas" panose="020B0609020204030204" pitchFamily="49" charset="0"/>
            </a:endParaRPr>
          </a:p>
          <a:p>
            <a:r>
              <a:rPr lang="en-US" sz="3200" dirty="0">
                <a:solidFill>
                  <a:srgbClr val="267F99"/>
                </a:solidFill>
                <a:latin typeface="Consolas" panose="020B0609020204030204" pitchFamily="49" charset="0"/>
              </a:rPr>
              <a:t>int</a:t>
            </a:r>
            <a:r>
              <a:rPr lang="en-US" sz="3200" dirty="0">
                <a:latin typeface="Consolas" panose="020B0609020204030204" pitchFamily="49" charset="0"/>
              </a:rPr>
              <a:t> </a:t>
            </a:r>
            <a:r>
              <a:rPr lang="en-US" sz="3200" dirty="0">
                <a:solidFill>
                  <a:srgbClr val="001080"/>
                </a:solidFill>
                <a:latin typeface="Consolas" panose="020B0609020204030204" pitchFamily="49" charset="0"/>
              </a:rPr>
              <a:t>a</a:t>
            </a:r>
            <a:r>
              <a:rPr lang="en-US" sz="3200" dirty="0">
                <a:latin typeface="Consolas" panose="020B0609020204030204" pitchFamily="49" charset="0"/>
              </a:rPr>
              <a:t> = </a:t>
            </a:r>
            <a:r>
              <a:rPr lang="en-US" sz="3200" dirty="0">
                <a:solidFill>
                  <a:srgbClr val="098658"/>
                </a:solidFill>
                <a:latin typeface="Consolas" panose="020B0609020204030204" pitchFamily="49" charset="0"/>
              </a:rPr>
              <a:t>10</a:t>
            </a:r>
            <a:r>
              <a:rPr lang="en-US" sz="3200" dirty="0">
                <a:latin typeface="Consolas" panose="020B0609020204030204" pitchFamily="49" charset="0"/>
              </a:rPr>
              <a:t>;</a:t>
            </a:r>
          </a:p>
          <a:p>
            <a:r>
              <a:rPr lang="en-US" sz="3200" dirty="0">
                <a:solidFill>
                  <a:srgbClr val="267F99"/>
                </a:solidFill>
                <a:latin typeface="Consolas" panose="020B0609020204030204" pitchFamily="49" charset="0"/>
              </a:rPr>
              <a:t>int</a:t>
            </a:r>
            <a:r>
              <a:rPr lang="en-US" sz="3200" dirty="0">
                <a:latin typeface="Consolas" panose="020B0609020204030204" pitchFamily="49" charset="0"/>
              </a:rPr>
              <a:t> </a:t>
            </a:r>
            <a:r>
              <a:rPr lang="en-US" sz="3200" dirty="0">
                <a:solidFill>
                  <a:srgbClr val="001080"/>
                </a:solidFill>
                <a:latin typeface="Consolas" panose="020B0609020204030204" pitchFamily="49" charset="0"/>
              </a:rPr>
              <a:t>b</a:t>
            </a:r>
            <a:r>
              <a:rPr lang="en-US" sz="3200" dirty="0">
                <a:latin typeface="Consolas" panose="020B0609020204030204" pitchFamily="49" charset="0"/>
              </a:rPr>
              <a:t> = </a:t>
            </a:r>
            <a:r>
              <a:rPr lang="en-US" sz="3200" dirty="0">
                <a:solidFill>
                  <a:srgbClr val="098658"/>
                </a:solidFill>
                <a:latin typeface="Consolas" panose="020B0609020204030204" pitchFamily="49" charset="0"/>
              </a:rPr>
              <a:t>30</a:t>
            </a:r>
            <a:r>
              <a:rPr lang="en-US" sz="3200" dirty="0">
                <a:latin typeface="Consolas" panose="020B0609020204030204" pitchFamily="49" charset="0"/>
              </a:rPr>
              <a:t>;</a:t>
            </a:r>
          </a:p>
          <a:p>
            <a:r>
              <a:rPr lang="en-US" sz="3200" dirty="0">
                <a:solidFill>
                  <a:srgbClr val="267F99"/>
                </a:solidFill>
                <a:latin typeface="Consolas" panose="020B0609020204030204" pitchFamily="49" charset="0"/>
              </a:rPr>
              <a:t>int</a:t>
            </a:r>
            <a:r>
              <a:rPr lang="en-US" sz="3200" dirty="0">
                <a:latin typeface="Consolas" panose="020B0609020204030204" pitchFamily="49" charset="0"/>
              </a:rPr>
              <a:t> </a:t>
            </a:r>
            <a:r>
              <a:rPr lang="en-US" sz="3200" dirty="0">
                <a:solidFill>
                  <a:srgbClr val="001080"/>
                </a:solidFill>
                <a:latin typeface="Consolas" panose="020B0609020204030204" pitchFamily="49" charset="0"/>
              </a:rPr>
              <a:t>c</a:t>
            </a:r>
            <a:r>
              <a:rPr lang="en-US" sz="3200" dirty="0">
                <a:latin typeface="Consolas" panose="020B0609020204030204" pitchFamily="49" charset="0"/>
              </a:rPr>
              <a:t> = a + b;</a:t>
            </a:r>
          </a:p>
          <a:p>
            <a:r>
              <a:rPr lang="en-US" sz="3200" dirty="0">
                <a:latin typeface="Consolas" panose="020B0609020204030204" pitchFamily="49" charset="0"/>
              </a:rPr>
              <a:t>c -= </a:t>
            </a:r>
            <a:r>
              <a:rPr lang="en-US" sz="3200" dirty="0">
                <a:solidFill>
                  <a:srgbClr val="098658"/>
                </a:solidFill>
                <a:latin typeface="Consolas" panose="020B0609020204030204" pitchFamily="49" charset="0"/>
              </a:rPr>
              <a:t>10</a:t>
            </a:r>
            <a:r>
              <a:rPr lang="en-US" sz="3200" dirty="0">
                <a:latin typeface="Consolas" panose="020B0609020204030204" pitchFamily="49" charset="0"/>
              </a:rPr>
              <a:t>;</a:t>
            </a:r>
          </a:p>
          <a:p>
            <a:r>
              <a:rPr lang="en-US" sz="3200" dirty="0">
                <a:latin typeface="Consolas" panose="020B0609020204030204" pitchFamily="49" charset="0"/>
              </a:rPr>
              <a:t>a = b + </a:t>
            </a:r>
            <a:r>
              <a:rPr lang="en-US" sz="3200" dirty="0">
                <a:solidFill>
                  <a:srgbClr val="098658"/>
                </a:solidFill>
                <a:latin typeface="Consolas" panose="020B0609020204030204" pitchFamily="49" charset="0"/>
              </a:rPr>
              <a:t>5</a:t>
            </a:r>
            <a:r>
              <a:rPr lang="en-US" sz="3200" dirty="0">
                <a:latin typeface="Consolas" panose="020B0609020204030204" pitchFamily="49" charset="0"/>
              </a:rPr>
              <a:t>;</a:t>
            </a:r>
          </a:p>
          <a:p>
            <a:r>
              <a:rPr lang="en-US" sz="3200" dirty="0">
                <a:latin typeface="Consolas" panose="020B0609020204030204" pitchFamily="49" charset="0"/>
              </a:rPr>
              <a:t>b /= </a:t>
            </a:r>
            <a:r>
              <a:rPr lang="en-US" sz="3200" dirty="0">
                <a:solidFill>
                  <a:srgbClr val="098658"/>
                </a:solidFill>
                <a:latin typeface="Consolas" panose="020B0609020204030204" pitchFamily="49" charset="0"/>
              </a:rPr>
              <a:t>2</a:t>
            </a:r>
            <a:r>
              <a:rPr lang="en-US" sz="3200" dirty="0">
                <a:latin typeface="Consolas" panose="020B0609020204030204" pitchFamily="49" charset="0"/>
              </a:rPr>
              <a:t>;</a:t>
            </a:r>
          </a:p>
        </p:txBody>
      </p:sp>
      <p:sp>
        <p:nvSpPr>
          <p:cNvPr id="6" name="TextBox 5">
            <a:extLst>
              <a:ext uri="{FF2B5EF4-FFF2-40B4-BE49-F238E27FC236}">
                <a16:creationId xmlns:a16="http://schemas.microsoft.com/office/drawing/2014/main" id="{C55BDBB7-43F7-D740-7F52-67D6A8A3CDEC}"/>
              </a:ext>
            </a:extLst>
          </p:cNvPr>
          <p:cNvSpPr txBox="1"/>
          <p:nvPr/>
        </p:nvSpPr>
        <p:spPr>
          <a:xfrm>
            <a:off x="7954682" y="2660096"/>
            <a:ext cx="3065929" cy="2769989"/>
          </a:xfrm>
          <a:prstGeom prst="rect">
            <a:avLst/>
          </a:prstGeom>
          <a:noFill/>
        </p:spPr>
        <p:txBody>
          <a:bodyPr wrap="square" rtlCol="0">
            <a:spAutoFit/>
          </a:bodyPr>
          <a:lstStyle/>
          <a:p>
            <a:pPr marL="342900" indent="-342900">
              <a:spcAft>
                <a:spcPts val="1200"/>
              </a:spcAft>
              <a:buClr>
                <a:srgbClr val="7030A0"/>
              </a:buClr>
              <a:buFont typeface="+mj-lt"/>
              <a:buAutoNum type="alphaUcPeriod"/>
            </a:pPr>
            <a:r>
              <a:rPr lang="en-US" sz="3600" dirty="0">
                <a:latin typeface="Calibri" panose="020F0502020204030204" pitchFamily="34" charset="0"/>
                <a:cs typeface="Calibri" panose="020F0502020204030204" pitchFamily="34" charset="0"/>
              </a:rPr>
              <a:t> 10, 30, 40</a:t>
            </a:r>
          </a:p>
          <a:p>
            <a:pPr marL="342900" indent="-342900">
              <a:spcAft>
                <a:spcPts val="1200"/>
              </a:spcAft>
              <a:buClr>
                <a:srgbClr val="7030A0"/>
              </a:buClr>
              <a:buFont typeface="+mj-lt"/>
              <a:buAutoNum type="alphaUcPeriod"/>
            </a:pPr>
            <a:r>
              <a:rPr lang="en-US" sz="3600" dirty="0">
                <a:latin typeface="Calibri" panose="020F0502020204030204" pitchFamily="34" charset="0"/>
                <a:cs typeface="Calibri" panose="020F0502020204030204" pitchFamily="34" charset="0"/>
              </a:rPr>
              <a:t> 35, 15, 30</a:t>
            </a:r>
          </a:p>
          <a:p>
            <a:pPr marL="342900" indent="-342900">
              <a:spcAft>
                <a:spcPts val="1200"/>
              </a:spcAft>
              <a:buClr>
                <a:srgbClr val="7030A0"/>
              </a:buClr>
              <a:buFont typeface="+mj-lt"/>
              <a:buAutoNum type="alphaUcPeriod"/>
            </a:pPr>
            <a:r>
              <a:rPr lang="en-US" sz="3600" dirty="0">
                <a:latin typeface="Calibri" panose="020F0502020204030204" pitchFamily="34" charset="0"/>
                <a:cs typeface="Calibri" panose="020F0502020204030204" pitchFamily="34" charset="0"/>
              </a:rPr>
              <a:t> 35, 15.5, 30</a:t>
            </a:r>
          </a:p>
          <a:p>
            <a:pPr marL="342900" indent="-342900">
              <a:spcAft>
                <a:spcPts val="1200"/>
              </a:spcAft>
              <a:buClr>
                <a:srgbClr val="7030A0"/>
              </a:buClr>
              <a:buFont typeface="+mj-lt"/>
              <a:buAutoNum type="alphaUcPeriod"/>
            </a:pPr>
            <a:r>
              <a:rPr lang="en-US" sz="3600" dirty="0">
                <a:latin typeface="Calibri" panose="020F0502020204030204" pitchFamily="34" charset="0"/>
                <a:cs typeface="Calibri" panose="020F0502020204030204" pitchFamily="34" charset="0"/>
              </a:rPr>
              <a:t> 20, 15, 30</a:t>
            </a:r>
          </a:p>
        </p:txBody>
      </p:sp>
      <p:sp>
        <p:nvSpPr>
          <p:cNvPr id="3" name="Slide Number Placeholder 2">
            <a:extLst>
              <a:ext uri="{FF2B5EF4-FFF2-40B4-BE49-F238E27FC236}">
                <a16:creationId xmlns:a16="http://schemas.microsoft.com/office/drawing/2014/main" id="{B7E8C28F-6846-DB66-71A2-2C2B2C4AAD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pic>
        <p:nvPicPr>
          <p:cNvPr id="5" name="Picture 4" descr="Join slido at https://app.sli.do/event/g7g2u98HXTBxBbDA1eXiyR">
            <a:extLst>
              <a:ext uri="{FF2B5EF4-FFF2-40B4-BE49-F238E27FC236}">
                <a16:creationId xmlns:a16="http://schemas.microsoft.com/office/drawing/2014/main" id="{0C5CE34E-39B1-9BE3-344A-81039B7C4EA0}"/>
              </a:ext>
            </a:extLst>
          </p:cNvPr>
          <p:cNvPicPr>
            <a:picLocks noChangeAspect="1"/>
          </p:cNvPicPr>
          <p:nvPr/>
        </p:nvPicPr>
        <p:blipFill>
          <a:blip r:embed="rId2"/>
          <a:stretch>
            <a:fillRect/>
          </a:stretch>
        </p:blipFill>
        <p:spPr>
          <a:xfrm>
            <a:off x="7157762" y="209812"/>
            <a:ext cx="762637" cy="762637"/>
          </a:xfrm>
          <a:prstGeom prst="rect">
            <a:avLst/>
          </a:prstGeom>
        </p:spPr>
      </p:pic>
    </p:spTree>
    <p:extLst>
      <p:ext uri="{BB962C8B-B14F-4D97-AF65-F5344CB8AC3E}">
        <p14:creationId xmlns:p14="http://schemas.microsoft.com/office/powerpoint/2010/main" val="3952387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316EF9-DA4A-2B3C-2AEF-F3DE054B94FF}"/>
              </a:ext>
            </a:extLst>
          </p:cNvPr>
          <p:cNvSpPr txBox="1">
            <a:spLocks noGrp="1"/>
          </p:cNvSpPr>
          <p:nvPr>
            <p:ph type="title" idx="4294967295"/>
          </p:nvPr>
        </p:nvSpPr>
        <p:spPr>
          <a:xfrm>
            <a:off x="980439" y="-826815"/>
            <a:ext cx="10515601" cy="762636"/>
          </a:xfrm>
          <a:prstGeom prst="rect">
            <a:avLst/>
          </a:prstGeom>
          <a:noFill/>
          <a:ln>
            <a:noFill/>
            <a:prstDash/>
          </a:ln>
          <a:effectLst/>
        </p:spPr>
        <p:txBody>
          <a:bodyPr rot="0" spcFirstLastPara="1" vertOverflow="overflow" horzOverflow="overflow" vert="horz" wrap="square" lIns="45700" tIns="45700" rIns="45700"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A, B, C Variables (Pair)</a:t>
            </a:r>
          </a:p>
        </p:txBody>
      </p:sp>
      <p:sp>
        <p:nvSpPr>
          <p:cNvPr id="6" name="TextBox 5">
            <a:extLst>
              <a:ext uri="{FF2B5EF4-FFF2-40B4-BE49-F238E27FC236}">
                <a16:creationId xmlns:a16="http://schemas.microsoft.com/office/drawing/2014/main" id="{14047DDF-5267-088B-F4CC-8133A09B8CCE}"/>
              </a:ext>
            </a:extLst>
          </p:cNvPr>
          <p:cNvSpPr txBox="1"/>
          <p:nvPr/>
        </p:nvSpPr>
        <p:spPr>
          <a:xfrm>
            <a:off x="980439" y="1988589"/>
            <a:ext cx="6871855" cy="4524315"/>
          </a:xfrm>
          <a:prstGeom prst="rect">
            <a:avLst/>
          </a:prstGeom>
          <a:noFill/>
        </p:spPr>
        <p:txBody>
          <a:bodyPr wrap="square" rtlCol="0">
            <a:spAutoFit/>
          </a:bodyPr>
          <a:lstStyle/>
          <a:p>
            <a:r>
              <a:rPr lang="en-US" sz="3200" dirty="0">
                <a:solidFill>
                  <a:schemeClr val="tx1"/>
                </a:solidFill>
                <a:latin typeface="Calibri" panose="020F0502020204030204" pitchFamily="34" charset="0"/>
                <a:cs typeface="Calibri" panose="020F0502020204030204" pitchFamily="34" charset="0"/>
              </a:rPr>
              <a:t>What values do a, b, and c hold after this code is executed?</a:t>
            </a:r>
          </a:p>
          <a:p>
            <a:endParaRPr lang="en-US" sz="3200" dirty="0">
              <a:solidFill>
                <a:srgbClr val="267F99"/>
              </a:solidFill>
              <a:latin typeface="Consolas" panose="020B0609020204030204" pitchFamily="49" charset="0"/>
            </a:endParaRPr>
          </a:p>
          <a:p>
            <a:r>
              <a:rPr lang="en-US" sz="3200" dirty="0">
                <a:solidFill>
                  <a:srgbClr val="267F99"/>
                </a:solidFill>
                <a:latin typeface="Consolas" panose="020B0609020204030204" pitchFamily="49" charset="0"/>
              </a:rPr>
              <a:t>int</a:t>
            </a:r>
            <a:r>
              <a:rPr lang="en-US" sz="3200" dirty="0">
                <a:latin typeface="Consolas" panose="020B0609020204030204" pitchFamily="49" charset="0"/>
              </a:rPr>
              <a:t> </a:t>
            </a:r>
            <a:r>
              <a:rPr lang="en-US" sz="3200" dirty="0">
                <a:solidFill>
                  <a:srgbClr val="001080"/>
                </a:solidFill>
                <a:latin typeface="Consolas" panose="020B0609020204030204" pitchFamily="49" charset="0"/>
              </a:rPr>
              <a:t>a</a:t>
            </a:r>
            <a:r>
              <a:rPr lang="en-US" sz="3200" dirty="0">
                <a:latin typeface="Consolas" panose="020B0609020204030204" pitchFamily="49" charset="0"/>
              </a:rPr>
              <a:t> = </a:t>
            </a:r>
            <a:r>
              <a:rPr lang="en-US" sz="3200" dirty="0">
                <a:solidFill>
                  <a:srgbClr val="098658"/>
                </a:solidFill>
                <a:latin typeface="Consolas" panose="020B0609020204030204" pitchFamily="49" charset="0"/>
              </a:rPr>
              <a:t>10</a:t>
            </a:r>
            <a:r>
              <a:rPr lang="en-US" sz="3200" dirty="0">
                <a:latin typeface="Consolas" panose="020B0609020204030204" pitchFamily="49" charset="0"/>
              </a:rPr>
              <a:t>;</a:t>
            </a:r>
          </a:p>
          <a:p>
            <a:r>
              <a:rPr lang="en-US" sz="3200" dirty="0">
                <a:solidFill>
                  <a:srgbClr val="267F99"/>
                </a:solidFill>
                <a:latin typeface="Consolas" panose="020B0609020204030204" pitchFamily="49" charset="0"/>
              </a:rPr>
              <a:t>int</a:t>
            </a:r>
            <a:r>
              <a:rPr lang="en-US" sz="3200" dirty="0">
                <a:latin typeface="Consolas" panose="020B0609020204030204" pitchFamily="49" charset="0"/>
              </a:rPr>
              <a:t> </a:t>
            </a:r>
            <a:r>
              <a:rPr lang="en-US" sz="3200" dirty="0">
                <a:solidFill>
                  <a:srgbClr val="001080"/>
                </a:solidFill>
                <a:latin typeface="Consolas" panose="020B0609020204030204" pitchFamily="49" charset="0"/>
              </a:rPr>
              <a:t>b</a:t>
            </a:r>
            <a:r>
              <a:rPr lang="en-US" sz="3200" dirty="0">
                <a:latin typeface="Consolas" panose="020B0609020204030204" pitchFamily="49" charset="0"/>
              </a:rPr>
              <a:t> = </a:t>
            </a:r>
            <a:r>
              <a:rPr lang="en-US" sz="3200" dirty="0">
                <a:solidFill>
                  <a:srgbClr val="098658"/>
                </a:solidFill>
                <a:latin typeface="Consolas" panose="020B0609020204030204" pitchFamily="49" charset="0"/>
              </a:rPr>
              <a:t>30</a:t>
            </a:r>
            <a:r>
              <a:rPr lang="en-US" sz="3200" dirty="0">
                <a:latin typeface="Consolas" panose="020B0609020204030204" pitchFamily="49" charset="0"/>
              </a:rPr>
              <a:t>;</a:t>
            </a:r>
          </a:p>
          <a:p>
            <a:r>
              <a:rPr lang="en-US" sz="3200" dirty="0">
                <a:solidFill>
                  <a:srgbClr val="267F99"/>
                </a:solidFill>
                <a:latin typeface="Consolas" panose="020B0609020204030204" pitchFamily="49" charset="0"/>
              </a:rPr>
              <a:t>int</a:t>
            </a:r>
            <a:r>
              <a:rPr lang="en-US" sz="3200" dirty="0">
                <a:latin typeface="Consolas" panose="020B0609020204030204" pitchFamily="49" charset="0"/>
              </a:rPr>
              <a:t> </a:t>
            </a:r>
            <a:r>
              <a:rPr lang="en-US" sz="3200" dirty="0">
                <a:solidFill>
                  <a:srgbClr val="001080"/>
                </a:solidFill>
                <a:latin typeface="Consolas" panose="020B0609020204030204" pitchFamily="49" charset="0"/>
              </a:rPr>
              <a:t>c</a:t>
            </a:r>
            <a:r>
              <a:rPr lang="en-US" sz="3200" dirty="0">
                <a:latin typeface="Consolas" panose="020B0609020204030204" pitchFamily="49" charset="0"/>
              </a:rPr>
              <a:t> = a + b;</a:t>
            </a:r>
          </a:p>
          <a:p>
            <a:r>
              <a:rPr lang="en-US" sz="3200" dirty="0">
                <a:latin typeface="Consolas" panose="020B0609020204030204" pitchFamily="49" charset="0"/>
              </a:rPr>
              <a:t>c -= </a:t>
            </a:r>
            <a:r>
              <a:rPr lang="en-US" sz="3200" dirty="0">
                <a:solidFill>
                  <a:srgbClr val="098658"/>
                </a:solidFill>
                <a:latin typeface="Consolas" panose="020B0609020204030204" pitchFamily="49" charset="0"/>
              </a:rPr>
              <a:t>10</a:t>
            </a:r>
            <a:r>
              <a:rPr lang="en-US" sz="3200" dirty="0">
                <a:latin typeface="Consolas" panose="020B0609020204030204" pitchFamily="49" charset="0"/>
              </a:rPr>
              <a:t>;</a:t>
            </a:r>
          </a:p>
          <a:p>
            <a:r>
              <a:rPr lang="en-US" sz="3200" dirty="0">
                <a:latin typeface="Consolas" panose="020B0609020204030204" pitchFamily="49" charset="0"/>
              </a:rPr>
              <a:t>a = b + </a:t>
            </a:r>
            <a:r>
              <a:rPr lang="en-US" sz="3200" dirty="0">
                <a:solidFill>
                  <a:srgbClr val="098658"/>
                </a:solidFill>
                <a:latin typeface="Consolas" panose="020B0609020204030204" pitchFamily="49" charset="0"/>
              </a:rPr>
              <a:t>5</a:t>
            </a:r>
            <a:r>
              <a:rPr lang="en-US" sz="3200" dirty="0">
                <a:latin typeface="Consolas" panose="020B0609020204030204" pitchFamily="49" charset="0"/>
              </a:rPr>
              <a:t>;</a:t>
            </a:r>
          </a:p>
          <a:p>
            <a:r>
              <a:rPr lang="en-US" sz="3200" dirty="0">
                <a:latin typeface="Consolas" panose="020B0609020204030204" pitchFamily="49" charset="0"/>
              </a:rPr>
              <a:t>b /= </a:t>
            </a:r>
            <a:r>
              <a:rPr lang="en-US" sz="3200" dirty="0">
                <a:solidFill>
                  <a:srgbClr val="098658"/>
                </a:solidFill>
                <a:latin typeface="Consolas" panose="020B0609020204030204" pitchFamily="49" charset="0"/>
              </a:rPr>
              <a:t>2</a:t>
            </a:r>
            <a:r>
              <a:rPr lang="en-US" sz="3200" dirty="0">
                <a:latin typeface="Consolas" panose="020B0609020204030204" pitchFamily="49" charset="0"/>
              </a:rPr>
              <a:t>;</a:t>
            </a:r>
          </a:p>
        </p:txBody>
      </p:sp>
      <p:sp>
        <p:nvSpPr>
          <p:cNvPr id="7" name="TextBox 6">
            <a:extLst>
              <a:ext uri="{FF2B5EF4-FFF2-40B4-BE49-F238E27FC236}">
                <a16:creationId xmlns:a16="http://schemas.microsoft.com/office/drawing/2014/main" id="{77D78F34-1E8F-8641-CA9F-61875DD4662F}"/>
              </a:ext>
            </a:extLst>
          </p:cNvPr>
          <p:cNvSpPr txBox="1"/>
          <p:nvPr/>
        </p:nvSpPr>
        <p:spPr>
          <a:xfrm>
            <a:off x="7954682" y="2660096"/>
            <a:ext cx="3065929" cy="2769989"/>
          </a:xfrm>
          <a:prstGeom prst="rect">
            <a:avLst/>
          </a:prstGeom>
          <a:noFill/>
        </p:spPr>
        <p:txBody>
          <a:bodyPr wrap="square" rtlCol="0">
            <a:spAutoFit/>
          </a:bodyPr>
          <a:lstStyle/>
          <a:p>
            <a:pPr marL="342900" indent="-342900">
              <a:spcAft>
                <a:spcPts val="1200"/>
              </a:spcAft>
              <a:buClr>
                <a:srgbClr val="7030A0"/>
              </a:buClr>
              <a:buFont typeface="+mj-lt"/>
              <a:buAutoNum type="alphaUcPeriod"/>
            </a:pPr>
            <a:r>
              <a:rPr lang="en-US" sz="3600" dirty="0">
                <a:latin typeface="Calibri" panose="020F0502020204030204" pitchFamily="34" charset="0"/>
                <a:cs typeface="Calibri" panose="020F0502020204030204" pitchFamily="34" charset="0"/>
              </a:rPr>
              <a:t> 10, 30, 40</a:t>
            </a:r>
          </a:p>
          <a:p>
            <a:pPr marL="342900" indent="-342900">
              <a:spcAft>
                <a:spcPts val="1200"/>
              </a:spcAft>
              <a:buClr>
                <a:srgbClr val="7030A0"/>
              </a:buClr>
              <a:buFont typeface="+mj-lt"/>
              <a:buAutoNum type="alphaUcPeriod"/>
            </a:pPr>
            <a:r>
              <a:rPr lang="en-US" sz="3600" dirty="0">
                <a:latin typeface="Calibri" panose="020F0502020204030204" pitchFamily="34" charset="0"/>
                <a:cs typeface="Calibri" panose="020F0502020204030204" pitchFamily="34" charset="0"/>
              </a:rPr>
              <a:t> 35, 15, 30</a:t>
            </a:r>
          </a:p>
          <a:p>
            <a:pPr marL="342900" indent="-342900">
              <a:spcAft>
                <a:spcPts val="1200"/>
              </a:spcAft>
              <a:buClr>
                <a:srgbClr val="7030A0"/>
              </a:buClr>
              <a:buFont typeface="+mj-lt"/>
              <a:buAutoNum type="alphaUcPeriod"/>
            </a:pPr>
            <a:r>
              <a:rPr lang="en-US" sz="3600" dirty="0">
                <a:latin typeface="Calibri" panose="020F0502020204030204" pitchFamily="34" charset="0"/>
                <a:cs typeface="Calibri" panose="020F0502020204030204" pitchFamily="34" charset="0"/>
              </a:rPr>
              <a:t> 35, 15.5, 30</a:t>
            </a:r>
          </a:p>
          <a:p>
            <a:pPr marL="342900" indent="-342900">
              <a:spcAft>
                <a:spcPts val="1200"/>
              </a:spcAft>
              <a:buClr>
                <a:srgbClr val="7030A0"/>
              </a:buClr>
              <a:buFont typeface="+mj-lt"/>
              <a:buAutoNum type="alphaUcPeriod"/>
            </a:pPr>
            <a:r>
              <a:rPr lang="en-US" sz="3600" dirty="0">
                <a:latin typeface="Calibri" panose="020F0502020204030204" pitchFamily="34" charset="0"/>
                <a:cs typeface="Calibri" panose="020F0502020204030204" pitchFamily="34" charset="0"/>
              </a:rPr>
              <a:t> 20, 15, 30</a:t>
            </a:r>
          </a:p>
        </p:txBody>
      </p:sp>
      <p:sp>
        <p:nvSpPr>
          <p:cNvPr id="3" name="Slide Number Placeholder 2">
            <a:extLst>
              <a:ext uri="{FF2B5EF4-FFF2-40B4-BE49-F238E27FC236}">
                <a16:creationId xmlns:a16="http://schemas.microsoft.com/office/drawing/2014/main" id="{BA87FF5D-828F-796D-BF49-96A9EAE111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pic>
        <p:nvPicPr>
          <p:cNvPr id="2" name="Picture 1" descr="Join slido at https://app.sli.do/event/g7g2u98HXTBxBbDA1eXiyR">
            <a:extLst>
              <a:ext uri="{FF2B5EF4-FFF2-40B4-BE49-F238E27FC236}">
                <a16:creationId xmlns:a16="http://schemas.microsoft.com/office/drawing/2014/main" id="{4A75B854-E7BA-80BD-D07D-9CF07623A38B}"/>
              </a:ext>
            </a:extLst>
          </p:cNvPr>
          <p:cNvPicPr>
            <a:picLocks noChangeAspect="1"/>
          </p:cNvPicPr>
          <p:nvPr/>
        </p:nvPicPr>
        <p:blipFill>
          <a:blip r:embed="rId2"/>
          <a:stretch>
            <a:fillRect/>
          </a:stretch>
        </p:blipFill>
        <p:spPr>
          <a:xfrm>
            <a:off x="7157762" y="209812"/>
            <a:ext cx="762637" cy="762637"/>
          </a:xfrm>
          <a:prstGeom prst="rect">
            <a:avLst/>
          </a:prstGeom>
        </p:spPr>
      </p:pic>
    </p:spTree>
    <p:extLst>
      <p:ext uri="{BB962C8B-B14F-4D97-AF65-F5344CB8AC3E}">
        <p14:creationId xmlns:p14="http://schemas.microsoft.com/office/powerpoint/2010/main" val="3851709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 (5/5)</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Announcements, Reminders</a:t>
            </a:r>
          </a:p>
          <a:p>
            <a:r>
              <a:rPr lang="en-US" dirty="0"/>
              <a:t>Intro Survey, C0 Reflection Recap</a:t>
            </a:r>
          </a:p>
          <a:p>
            <a:r>
              <a:rPr lang="en-US" dirty="0"/>
              <a:t>Typecasting</a:t>
            </a:r>
          </a:p>
          <a:p>
            <a:r>
              <a:rPr lang="en-US" dirty="0"/>
              <a:t>Casting, More Variables and Operators! </a:t>
            </a:r>
          </a:p>
          <a:p>
            <a:r>
              <a:rPr lang="en-US" b="1" dirty="0">
                <a:solidFill>
                  <a:srgbClr val="7030A0"/>
                </a:solidFill>
              </a:rPr>
              <a:t>Strings and Characters Review (now)</a:t>
            </a:r>
          </a:p>
          <a:p>
            <a:pPr lvl="1"/>
            <a:r>
              <a:rPr lang="en-US" dirty="0"/>
              <a:t>code example! </a:t>
            </a:r>
          </a:p>
          <a:p>
            <a:endParaRPr lang="en-US" dirty="0"/>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Tree>
    <p:extLst>
      <p:ext uri="{BB962C8B-B14F-4D97-AF65-F5344CB8AC3E}">
        <p14:creationId xmlns:p14="http://schemas.microsoft.com/office/powerpoint/2010/main" val="1298948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0363-E667-4D38-BC39-CB590D93A8A1}"/>
              </a:ext>
            </a:extLst>
          </p:cNvPr>
          <p:cNvSpPr>
            <a:spLocks noGrp="1"/>
          </p:cNvSpPr>
          <p:nvPr>
            <p:ph type="title"/>
          </p:nvPr>
        </p:nvSpPr>
        <p:spPr/>
        <p:txBody>
          <a:bodyPr/>
          <a:lstStyle/>
          <a:p>
            <a:r>
              <a:rPr lang="en-US" dirty="0">
                <a:solidFill>
                  <a:schemeClr val="accent6">
                    <a:lumMod val="75000"/>
                  </a:schemeClr>
                </a:solidFill>
              </a:rPr>
              <a:t>PCM: </a:t>
            </a:r>
            <a:r>
              <a:rPr lang="en-US" dirty="0"/>
              <a:t>Strings &amp; </a:t>
            </a:r>
            <a:r>
              <a:rPr lang="en-US" dirty="0">
                <a:solidFill>
                  <a:schemeClr val="accent6"/>
                </a:solidFill>
                <a:latin typeface="Consolas" panose="020B0609020204030204" pitchFamily="49" charset="0"/>
              </a:rPr>
              <a:t>chars</a:t>
            </a:r>
            <a:endParaRPr lang="en-US" dirty="0">
              <a:solidFill>
                <a:schemeClr val="accent6"/>
              </a:solidFill>
            </a:endParaRPr>
          </a:p>
        </p:txBody>
      </p:sp>
      <p:sp>
        <p:nvSpPr>
          <p:cNvPr id="3" name="Text Placeholder 2">
            <a:extLst>
              <a:ext uri="{FF2B5EF4-FFF2-40B4-BE49-F238E27FC236}">
                <a16:creationId xmlns:a16="http://schemas.microsoft.com/office/drawing/2014/main" id="{30E6FEC1-5697-4575-AA36-5BE72E012A23}"/>
              </a:ext>
            </a:extLst>
          </p:cNvPr>
          <p:cNvSpPr>
            <a:spLocks noGrp="1"/>
          </p:cNvSpPr>
          <p:nvPr>
            <p:ph type="body" idx="1"/>
          </p:nvPr>
        </p:nvSpPr>
        <p:spPr/>
        <p:txBody>
          <a:bodyPr/>
          <a:lstStyle/>
          <a:p>
            <a:r>
              <a:rPr lang="en-US" dirty="0"/>
              <a:t>Recall: String literals are a sequence of characters that are </a:t>
            </a:r>
            <a:r>
              <a:rPr lang="en-US" i="1" dirty="0"/>
              <a:t>strung </a:t>
            </a:r>
            <a:r>
              <a:rPr lang="en-US" dirty="0"/>
              <a:t>together, begin and end with </a:t>
            </a:r>
            <a:r>
              <a:rPr lang="en-US" dirty="0">
                <a:solidFill>
                  <a:srgbClr val="C00000"/>
                </a:solidFill>
              </a:rPr>
              <a:t>""</a:t>
            </a:r>
          </a:p>
          <a:p>
            <a:pPr lvl="1"/>
            <a:r>
              <a:rPr lang="en-US" dirty="0"/>
              <a:t>Use zero-based indexing</a:t>
            </a:r>
          </a:p>
          <a:p>
            <a:r>
              <a:rPr lang="en-US" dirty="0"/>
              <a:t>A </a:t>
            </a:r>
            <a:r>
              <a:rPr lang="en-US" dirty="0">
                <a:solidFill>
                  <a:srgbClr val="7030A0"/>
                </a:solidFill>
                <a:latin typeface="Consolas" panose="020B0609020204030204" pitchFamily="49" charset="0"/>
              </a:rPr>
              <a:t>char</a:t>
            </a:r>
            <a:r>
              <a:rPr lang="en-US" dirty="0"/>
              <a:t> represents a single character </a:t>
            </a:r>
          </a:p>
          <a:p>
            <a:pPr lvl="1"/>
            <a:r>
              <a:rPr lang="en-US" dirty="0"/>
              <a:t>Begin and end with single quotes ( ' )</a:t>
            </a:r>
          </a:p>
          <a:p>
            <a:pPr lvl="1"/>
            <a:r>
              <a:rPr lang="en-US" dirty="0"/>
              <a:t>Strings are made up of </a:t>
            </a:r>
            <a:r>
              <a:rPr lang="en-US" dirty="0">
                <a:latin typeface="Consolas" panose="020B0609020204030204" pitchFamily="49" charset="0"/>
              </a:rPr>
              <a:t>char</a:t>
            </a:r>
            <a:r>
              <a:rPr lang="en-US" dirty="0"/>
              <a:t>s! </a:t>
            </a:r>
          </a:p>
          <a:p>
            <a:pPr marL="571500" lvl="1" indent="0">
              <a:buNone/>
            </a:pPr>
            <a:endParaRPr lang="en-US" dirty="0"/>
          </a:p>
        </p:txBody>
      </p:sp>
      <p:graphicFrame>
        <p:nvGraphicFramePr>
          <p:cNvPr id="7" name="Table 6">
            <a:extLst>
              <a:ext uri="{FF2B5EF4-FFF2-40B4-BE49-F238E27FC236}">
                <a16:creationId xmlns:a16="http://schemas.microsoft.com/office/drawing/2014/main" id="{F18F2289-4E55-4AF6-8E22-832E2BF05FF1}"/>
              </a:ext>
            </a:extLst>
          </p:cNvPr>
          <p:cNvGraphicFramePr>
            <a:graphicFrameLocks noGrp="1"/>
          </p:cNvGraphicFramePr>
          <p:nvPr>
            <p:extLst>
              <p:ext uri="{D42A27DB-BD31-4B8C-83A1-F6EECF244321}">
                <p14:modId xmlns:p14="http://schemas.microsoft.com/office/powerpoint/2010/main" val="3387547865"/>
              </p:ext>
            </p:extLst>
          </p:nvPr>
        </p:nvGraphicFramePr>
        <p:xfrm>
          <a:off x="7615918" y="2377641"/>
          <a:ext cx="3817485" cy="1000805"/>
        </p:xfrm>
        <a:graphic>
          <a:graphicData uri="http://schemas.openxmlformats.org/drawingml/2006/table">
            <a:tbl>
              <a:tblPr firstRow="1" bandRow="1">
                <a:tableStyleId>{5940675A-B579-460E-94D1-54222C63F5DA}</a:tableStyleId>
              </a:tblPr>
              <a:tblGrid>
                <a:gridCol w="545355">
                  <a:extLst>
                    <a:ext uri="{9D8B030D-6E8A-4147-A177-3AD203B41FA5}">
                      <a16:colId xmlns:a16="http://schemas.microsoft.com/office/drawing/2014/main" val="3874129439"/>
                    </a:ext>
                  </a:extLst>
                </a:gridCol>
                <a:gridCol w="545355">
                  <a:extLst>
                    <a:ext uri="{9D8B030D-6E8A-4147-A177-3AD203B41FA5}">
                      <a16:colId xmlns:a16="http://schemas.microsoft.com/office/drawing/2014/main" val="903776653"/>
                    </a:ext>
                  </a:extLst>
                </a:gridCol>
                <a:gridCol w="545355">
                  <a:extLst>
                    <a:ext uri="{9D8B030D-6E8A-4147-A177-3AD203B41FA5}">
                      <a16:colId xmlns:a16="http://schemas.microsoft.com/office/drawing/2014/main" val="3107311372"/>
                    </a:ext>
                  </a:extLst>
                </a:gridCol>
                <a:gridCol w="545355">
                  <a:extLst>
                    <a:ext uri="{9D8B030D-6E8A-4147-A177-3AD203B41FA5}">
                      <a16:colId xmlns:a16="http://schemas.microsoft.com/office/drawing/2014/main" val="4208589544"/>
                    </a:ext>
                  </a:extLst>
                </a:gridCol>
                <a:gridCol w="545355">
                  <a:extLst>
                    <a:ext uri="{9D8B030D-6E8A-4147-A177-3AD203B41FA5}">
                      <a16:colId xmlns:a16="http://schemas.microsoft.com/office/drawing/2014/main" val="473933153"/>
                    </a:ext>
                  </a:extLst>
                </a:gridCol>
                <a:gridCol w="545355">
                  <a:extLst>
                    <a:ext uri="{9D8B030D-6E8A-4147-A177-3AD203B41FA5}">
                      <a16:colId xmlns:a16="http://schemas.microsoft.com/office/drawing/2014/main" val="3043576983"/>
                    </a:ext>
                  </a:extLst>
                </a:gridCol>
                <a:gridCol w="545355">
                  <a:extLst>
                    <a:ext uri="{9D8B030D-6E8A-4147-A177-3AD203B41FA5}">
                      <a16:colId xmlns:a16="http://schemas.microsoft.com/office/drawing/2014/main" val="731264172"/>
                    </a:ext>
                  </a:extLst>
                </a:gridCol>
              </a:tblGrid>
              <a:tr h="544967">
                <a:tc>
                  <a:txBody>
                    <a:bodyPr/>
                    <a:lstStyle/>
                    <a:p>
                      <a:pPr algn="ctr"/>
                      <a:r>
                        <a:rPr lang="en-US" sz="3200" dirty="0">
                          <a:solidFill>
                            <a:srgbClr val="002060"/>
                          </a:solidFill>
                          <a:latin typeface="Consolas" panose="020B0609020204030204" pitchFamily="49"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202240276"/>
                  </a:ext>
                </a:extLst>
              </a:tr>
              <a:tr h="421685">
                <a:tc>
                  <a:txBody>
                    <a:bodyPr/>
                    <a:lstStyle/>
                    <a:p>
                      <a:pPr algn="ctr"/>
                      <a:r>
                        <a:rPr lang="en-US" sz="1800" dirty="0">
                          <a:solidFill>
                            <a:srgbClr val="990033"/>
                          </a:solidFill>
                          <a:latin typeface="Consolas" panose="020B0609020204030204" pitchFamily="49"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7851079"/>
                  </a:ext>
                </a:extLst>
              </a:tr>
            </a:tbl>
          </a:graphicData>
        </a:graphic>
      </p:graphicFrame>
      <p:sp>
        <p:nvSpPr>
          <p:cNvPr id="8" name="TextBox 7">
            <a:extLst>
              <a:ext uri="{FF2B5EF4-FFF2-40B4-BE49-F238E27FC236}">
                <a16:creationId xmlns:a16="http://schemas.microsoft.com/office/drawing/2014/main" id="{1745A610-DED0-43BE-BA45-1D5A523A57EC}"/>
              </a:ext>
            </a:extLst>
          </p:cNvPr>
          <p:cNvSpPr txBox="1"/>
          <p:nvPr/>
        </p:nvSpPr>
        <p:spPr>
          <a:xfrm>
            <a:off x="7157358" y="4536887"/>
            <a:ext cx="4407892"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a:solidFill>
                  <a:srgbClr val="7030A0"/>
                </a:solidFill>
                <a:latin typeface="Consolas" panose="020B0609020204030204" pitchFamily="49" charset="0"/>
              </a:rPr>
              <a:t>char</a:t>
            </a:r>
            <a:r>
              <a:rPr lang="en-US" sz="2400" dirty="0">
                <a:latin typeface="Consolas" panose="020B0609020204030204" pitchFamily="49" charset="0"/>
              </a:rPr>
              <a:t> letter = </a:t>
            </a:r>
            <a:r>
              <a:rPr lang="en-US" sz="2400" dirty="0">
                <a:solidFill>
                  <a:srgbClr val="C00000"/>
                </a:solidFill>
                <a:latin typeface="Consolas" panose="020B0609020204030204" pitchFamily="49" charset="0"/>
              </a:rPr>
              <a:t>'g'</a:t>
            </a:r>
            <a:r>
              <a:rPr lang="en-US" sz="2400" dirty="0">
                <a:latin typeface="Consolas" panose="020B0609020204030204" pitchFamily="49" charset="0"/>
              </a:rPr>
              <a:t>;</a:t>
            </a:r>
          </a:p>
          <a:p>
            <a:r>
              <a:rPr lang="en-US" sz="2400" dirty="0">
                <a:solidFill>
                  <a:srgbClr val="7030A0"/>
                </a:solidFill>
                <a:latin typeface="Consolas" panose="020B0609020204030204" pitchFamily="49" charset="0"/>
              </a:rPr>
              <a:t>char</a:t>
            </a:r>
            <a:r>
              <a:rPr lang="en-US" sz="2400" dirty="0">
                <a:latin typeface="Consolas" panose="020B0609020204030204" pitchFamily="49" charset="0"/>
              </a:rPr>
              <a:t> </a:t>
            </a:r>
            <a:r>
              <a:rPr lang="en-US" sz="2400" dirty="0" err="1">
                <a:latin typeface="Consolas" panose="020B0609020204030204" pitchFamily="49" charset="0"/>
              </a:rPr>
              <a:t>anotherLetter</a:t>
            </a:r>
            <a:r>
              <a:rPr lang="en-US" sz="2400" dirty="0">
                <a:latin typeface="Consolas" panose="020B0609020204030204" pitchFamily="49" charset="0"/>
              </a:rPr>
              <a:t> = </a:t>
            </a:r>
            <a:r>
              <a:rPr lang="en-US" sz="2400" dirty="0">
                <a:solidFill>
                  <a:srgbClr val="C00000"/>
                </a:solidFill>
                <a:latin typeface="Consolas" panose="020B0609020204030204" pitchFamily="49" charset="0"/>
              </a:rPr>
              <a:t>'b'</a:t>
            </a:r>
            <a:r>
              <a:rPr lang="en-US" sz="2400" dirty="0">
                <a:latin typeface="Consolas" panose="020B0609020204030204" pitchFamily="49" charset="0"/>
              </a:rPr>
              <a:t>;</a:t>
            </a:r>
          </a:p>
        </p:txBody>
      </p:sp>
      <p:sp>
        <p:nvSpPr>
          <p:cNvPr id="4" name="Slide Number Placeholder 3">
            <a:extLst>
              <a:ext uri="{FF2B5EF4-FFF2-40B4-BE49-F238E27FC236}">
                <a16:creationId xmlns:a16="http://schemas.microsoft.com/office/drawing/2014/main" id="{1547D44D-7538-42CD-8CE0-AAA23D4960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Tree>
    <p:extLst>
      <p:ext uri="{BB962C8B-B14F-4D97-AF65-F5344CB8AC3E}">
        <p14:creationId xmlns:p14="http://schemas.microsoft.com/office/powerpoint/2010/main" val="81942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9664-AA7E-0C50-6D41-DDAF4653A9F0}"/>
              </a:ext>
            </a:extLst>
          </p:cNvPr>
          <p:cNvSpPr>
            <a:spLocks noGrp="1"/>
          </p:cNvSpPr>
          <p:nvPr>
            <p:ph type="title"/>
          </p:nvPr>
        </p:nvSpPr>
        <p:spPr/>
        <p:txBody>
          <a:bodyPr/>
          <a:lstStyle/>
          <a:p>
            <a:r>
              <a:rPr lang="en-US" dirty="0">
                <a:solidFill>
                  <a:schemeClr val="accent6">
                    <a:lumMod val="75000"/>
                  </a:schemeClr>
                </a:solidFill>
              </a:rPr>
              <a:t>PCM: </a:t>
            </a:r>
            <a:r>
              <a:rPr lang="en-US" dirty="0"/>
              <a:t>String Methods</a:t>
            </a:r>
          </a:p>
        </p:txBody>
      </p:sp>
      <p:sp>
        <p:nvSpPr>
          <p:cNvPr id="3" name="TextBox 2">
            <a:extLst>
              <a:ext uri="{FF2B5EF4-FFF2-40B4-BE49-F238E27FC236}">
                <a16:creationId xmlns:a16="http://schemas.microsoft.com/office/drawing/2014/main" id="{3DF444FB-B3E7-49AD-94E3-9816C33EC184}"/>
              </a:ext>
            </a:extLst>
          </p:cNvPr>
          <p:cNvSpPr txBox="1"/>
          <p:nvPr/>
        </p:nvSpPr>
        <p:spPr>
          <a:xfrm>
            <a:off x="6547758" y="650932"/>
            <a:ext cx="5170714" cy="400110"/>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Usage: </a:t>
            </a:r>
            <a:r>
              <a:rPr lang="en-US" sz="2000" dirty="0">
                <a:solidFill>
                  <a:schemeClr val="accent2">
                    <a:lumMod val="75000"/>
                  </a:schemeClr>
                </a:solidFill>
                <a:latin typeface="Consolas" panose="020B0609020204030204" pitchFamily="49" charset="0"/>
              </a:rPr>
              <a:t>&lt;</a:t>
            </a:r>
            <a:r>
              <a:rPr lang="en-US" sz="2000" dirty="0" err="1">
                <a:solidFill>
                  <a:schemeClr val="accent2">
                    <a:lumMod val="75000"/>
                  </a:schemeClr>
                </a:solidFill>
                <a:latin typeface="Consolas" panose="020B0609020204030204" pitchFamily="49" charset="0"/>
              </a:rPr>
              <a:t>string_variable</a:t>
            </a:r>
            <a:r>
              <a:rPr lang="en-US" sz="2000" dirty="0">
                <a:solidFill>
                  <a:schemeClr val="accent2">
                    <a:lumMod val="75000"/>
                  </a:schemeClr>
                </a:solidFill>
                <a:latin typeface="Consolas" panose="020B0609020204030204" pitchFamily="49" charset="0"/>
              </a:rPr>
              <a:t>&gt;</a:t>
            </a:r>
            <a:r>
              <a:rPr lang="en-US" sz="2000" dirty="0">
                <a:latin typeface="Consolas" panose="020B0609020204030204" pitchFamily="49" charset="0"/>
              </a:rPr>
              <a:t>.</a:t>
            </a:r>
            <a:r>
              <a:rPr lang="en-US" sz="2000" dirty="0">
                <a:solidFill>
                  <a:schemeClr val="accent3">
                    <a:lumMod val="75000"/>
                  </a:schemeClr>
                </a:solidFill>
                <a:latin typeface="Consolas" panose="020B0609020204030204" pitchFamily="49" charset="0"/>
              </a:rPr>
              <a:t>&lt;method&gt;</a:t>
            </a:r>
            <a:r>
              <a:rPr lang="en-US" sz="2000" dirty="0">
                <a:latin typeface="Consolas" panose="020B0609020204030204" pitchFamily="49" charset="0"/>
              </a:rPr>
              <a:t>(…)</a:t>
            </a:r>
          </a:p>
        </p:txBody>
      </p:sp>
      <p:graphicFrame>
        <p:nvGraphicFramePr>
          <p:cNvPr id="5" name="Table 4">
            <a:extLst>
              <a:ext uri="{FF2B5EF4-FFF2-40B4-BE49-F238E27FC236}">
                <a16:creationId xmlns:a16="http://schemas.microsoft.com/office/drawing/2014/main" id="{5DE2991B-4F98-6101-A1CC-92856BDAA067}"/>
              </a:ext>
            </a:extLst>
          </p:cNvPr>
          <p:cNvGraphicFramePr>
            <a:graphicFrameLocks noGrp="1"/>
          </p:cNvGraphicFramePr>
          <p:nvPr>
            <p:extLst>
              <p:ext uri="{D42A27DB-BD31-4B8C-83A1-F6EECF244321}">
                <p14:modId xmlns:p14="http://schemas.microsoft.com/office/powerpoint/2010/main" val="1575689999"/>
              </p:ext>
            </p:extLst>
          </p:nvPr>
        </p:nvGraphicFramePr>
        <p:xfrm>
          <a:off x="838200" y="1219200"/>
          <a:ext cx="10468452" cy="4787813"/>
        </p:xfrm>
        <a:graphic>
          <a:graphicData uri="http://schemas.openxmlformats.org/drawingml/2006/table">
            <a:tbl>
              <a:tblPr firstRow="1" bandRow="1">
                <a:tableStyleId>{5C22544A-7EE6-4342-B048-85BDC9FD1C3A}</a:tableStyleId>
              </a:tblPr>
              <a:tblGrid>
                <a:gridCol w="4040275">
                  <a:extLst>
                    <a:ext uri="{9D8B030D-6E8A-4147-A177-3AD203B41FA5}">
                      <a16:colId xmlns:a16="http://schemas.microsoft.com/office/drawing/2014/main" val="3368264241"/>
                    </a:ext>
                  </a:extLst>
                </a:gridCol>
                <a:gridCol w="6428177">
                  <a:extLst>
                    <a:ext uri="{9D8B030D-6E8A-4147-A177-3AD203B41FA5}">
                      <a16:colId xmlns:a16="http://schemas.microsoft.com/office/drawing/2014/main" val="3821759083"/>
                    </a:ext>
                  </a:extLst>
                </a:gridCol>
              </a:tblGrid>
              <a:tr h="435779">
                <a:tc>
                  <a:txBody>
                    <a:bodyPr/>
                    <a:lstStyle/>
                    <a:p>
                      <a:pPr algn="ctr"/>
                      <a:r>
                        <a:rPr lang="en-US" sz="2400" b="1" dirty="0">
                          <a:latin typeface="Calibri" panose="020F0502020204030204" pitchFamily="34" charset="0"/>
                          <a:cs typeface="Calibri" panose="020F0502020204030204" pitchFamily="34" charset="0"/>
                        </a:rPr>
                        <a:t>Method</a:t>
                      </a:r>
                    </a:p>
                  </a:txBody>
                  <a:tcPr/>
                </a:tc>
                <a:tc>
                  <a:txBody>
                    <a:bodyPr/>
                    <a:lstStyle/>
                    <a:p>
                      <a:pPr algn="ctr"/>
                      <a:r>
                        <a:rPr lang="en-US" sz="2400" b="1" dirty="0">
                          <a:latin typeface="Calibri" panose="020F0502020204030204" pitchFamily="34" charset="0"/>
                          <a:cs typeface="Calibri" panose="020F0502020204030204" pitchFamily="34" charset="0"/>
                        </a:rPr>
                        <a:t>Description</a:t>
                      </a:r>
                    </a:p>
                  </a:txBody>
                  <a:tcPr/>
                </a:tc>
                <a:extLst>
                  <a:ext uri="{0D108BD9-81ED-4DB2-BD59-A6C34878D82A}">
                    <a16:rowId xmlns:a16="http://schemas.microsoft.com/office/drawing/2014/main" val="2388165557"/>
                  </a:ext>
                </a:extLst>
              </a:tr>
              <a:tr h="435779">
                <a:tc>
                  <a:txBody>
                    <a:bodyPr/>
                    <a:lstStyle/>
                    <a:p>
                      <a:r>
                        <a:rPr lang="en-US" sz="1800" dirty="0">
                          <a:latin typeface="Consolas" panose="020B0609020204030204" pitchFamily="49" charset="0"/>
                        </a:rPr>
                        <a:t>length()</a:t>
                      </a:r>
                    </a:p>
                  </a:txBody>
                  <a:tcPr anchor="ctr"/>
                </a:tc>
                <a:tc>
                  <a:txBody>
                    <a:bodyPr/>
                    <a:lstStyle/>
                    <a:p>
                      <a:r>
                        <a:rPr lang="en-US" sz="1800" dirty="0">
                          <a:latin typeface="Calibri" panose="020F0502020204030204" pitchFamily="34" charset="0"/>
                          <a:cs typeface="Calibri" panose="020F0502020204030204" pitchFamily="34" charset="0"/>
                        </a:rPr>
                        <a:t>Returns the length of the string. </a:t>
                      </a:r>
                    </a:p>
                  </a:txBody>
                  <a:tcPr/>
                </a:tc>
                <a:extLst>
                  <a:ext uri="{0D108BD9-81ED-4DB2-BD59-A6C34878D82A}">
                    <a16:rowId xmlns:a16="http://schemas.microsoft.com/office/drawing/2014/main" val="2425982990"/>
                  </a:ext>
                </a:extLst>
              </a:tr>
              <a:tr h="435779">
                <a:tc>
                  <a:txBody>
                    <a:bodyPr/>
                    <a:lstStyle/>
                    <a:p>
                      <a:r>
                        <a:rPr lang="en-US" sz="1800" dirty="0">
                          <a:latin typeface="Consolas" panose="020B0609020204030204" pitchFamily="49" charset="0"/>
                        </a:rPr>
                        <a:t>charAt(</a:t>
                      </a:r>
                      <a:r>
                        <a:rPr lang="en-US" sz="1800" i="1" dirty="0">
                          <a:latin typeface="Consolas" panose="020B0609020204030204" pitchFamily="49" charset="0"/>
                        </a:rPr>
                        <a:t>i</a:t>
                      </a:r>
                      <a:r>
                        <a:rPr lang="en-US" sz="1800" i="0" dirty="0">
                          <a:latin typeface="Consolas" panose="020B0609020204030204" pitchFamily="49" charset="0"/>
                        </a:rPr>
                        <a:t>)</a:t>
                      </a:r>
                    </a:p>
                  </a:txBody>
                  <a:tcPr anchor="ctr"/>
                </a:tc>
                <a:tc>
                  <a:txBody>
                    <a:bodyPr/>
                    <a:lstStyle/>
                    <a:p>
                      <a:r>
                        <a:rPr lang="en-US" sz="1800" dirty="0">
                          <a:latin typeface="Calibri" panose="020F0502020204030204" pitchFamily="34" charset="0"/>
                          <a:cs typeface="Calibri" panose="020F0502020204030204" pitchFamily="34" charset="0"/>
                        </a:rPr>
                        <a:t>Returns the character at index </a:t>
                      </a:r>
                      <a:r>
                        <a:rPr lang="en-US" sz="1800" i="1" dirty="0">
                          <a:latin typeface="Calibri" panose="020F0502020204030204" pitchFamily="34" charset="0"/>
                          <a:cs typeface="Calibri" panose="020F0502020204030204" pitchFamily="34" charset="0"/>
                        </a:rPr>
                        <a:t>i</a:t>
                      </a:r>
                      <a:r>
                        <a:rPr lang="en-US" sz="1800" i="0" dirty="0">
                          <a:latin typeface="Calibri" panose="020F0502020204030204" pitchFamily="34" charset="0"/>
                          <a:cs typeface="Calibri" panose="020F0502020204030204" pitchFamily="34" charset="0"/>
                        </a:rPr>
                        <a:t> of the string</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95054932"/>
                  </a:ext>
                </a:extLst>
              </a:tr>
              <a:tr h="435779">
                <a:tc>
                  <a:txBody>
                    <a:bodyPr/>
                    <a:lstStyle/>
                    <a:p>
                      <a:r>
                        <a:rPr lang="en-US" sz="1800" dirty="0">
                          <a:latin typeface="Consolas" panose="020B0609020204030204" pitchFamily="49" charset="0"/>
                        </a:rPr>
                        <a:t>indexOf(</a:t>
                      </a:r>
                      <a:r>
                        <a:rPr lang="en-US" sz="1800" i="1" dirty="0">
                          <a:latin typeface="Consolas" panose="020B0609020204030204" pitchFamily="49" charset="0"/>
                        </a:rPr>
                        <a:t>s</a:t>
                      </a:r>
                      <a:r>
                        <a:rPr lang="en-US" sz="1800" i="0" dirty="0">
                          <a:latin typeface="Consolas" panose="020B0609020204030204" pitchFamily="49" charset="0"/>
                        </a:rPr>
                        <a:t>)</a:t>
                      </a:r>
                    </a:p>
                  </a:txBody>
                  <a:tcPr anchor="ctr"/>
                </a:tc>
                <a:tc>
                  <a:txBody>
                    <a:bodyPr/>
                    <a:lstStyle/>
                    <a:p>
                      <a:r>
                        <a:rPr lang="en-US" sz="1800" dirty="0">
                          <a:latin typeface="Calibri" panose="020F0502020204030204" pitchFamily="34" charset="0"/>
                          <a:cs typeface="Calibri" panose="020F0502020204030204" pitchFamily="34" charset="0"/>
                        </a:rPr>
                        <a:t>Returns the index of the first occurrence of </a:t>
                      </a:r>
                      <a:r>
                        <a:rPr lang="en-US" sz="1800" i="1" dirty="0">
                          <a:latin typeface="Calibri" panose="020F0502020204030204" pitchFamily="34" charset="0"/>
                          <a:cs typeface="Calibri" panose="020F0502020204030204" pitchFamily="34" charset="0"/>
                        </a:rPr>
                        <a:t>s</a:t>
                      </a:r>
                      <a:r>
                        <a:rPr lang="en-US" sz="1800" i="0" dirty="0">
                          <a:latin typeface="Calibri" panose="020F0502020204030204" pitchFamily="34" charset="0"/>
                          <a:cs typeface="Calibri" panose="020F0502020204030204" pitchFamily="34" charset="0"/>
                        </a:rPr>
                        <a:t> in the string; returns </a:t>
                      </a:r>
                      <a:br>
                        <a:rPr lang="en-US" sz="1800" i="0" dirty="0">
                          <a:latin typeface="Calibri" panose="020F0502020204030204" pitchFamily="34" charset="0"/>
                          <a:cs typeface="Calibri" panose="020F0502020204030204" pitchFamily="34" charset="0"/>
                        </a:rPr>
                      </a:br>
                      <a:r>
                        <a:rPr lang="en-US" sz="1800" i="0" dirty="0">
                          <a:latin typeface="Calibri" panose="020F0502020204030204" pitchFamily="34" charset="0"/>
                          <a:cs typeface="Calibri" panose="020F0502020204030204" pitchFamily="34" charset="0"/>
                        </a:rPr>
                        <a:t>-1 if </a:t>
                      </a:r>
                      <a:r>
                        <a:rPr lang="en-US" sz="1800" i="1" dirty="0">
                          <a:latin typeface="Calibri" panose="020F0502020204030204" pitchFamily="34" charset="0"/>
                          <a:cs typeface="Calibri" panose="020F0502020204030204" pitchFamily="34" charset="0"/>
                        </a:rPr>
                        <a:t>s</a:t>
                      </a:r>
                      <a:r>
                        <a:rPr lang="en-US" sz="1800" i="0" dirty="0">
                          <a:latin typeface="Calibri" panose="020F0502020204030204" pitchFamily="34" charset="0"/>
                          <a:cs typeface="Calibri" panose="020F0502020204030204" pitchFamily="34" charset="0"/>
                        </a:rPr>
                        <a:t> doesn't appear in the string</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84619916"/>
                  </a:ext>
                </a:extLst>
              </a:tr>
              <a:tr h="435779">
                <a:tc>
                  <a:txBody>
                    <a:bodyPr/>
                    <a:lstStyle/>
                    <a:p>
                      <a:r>
                        <a:rPr lang="en-US" sz="1800" dirty="0">
                          <a:latin typeface="Consolas" panose="020B0609020204030204" pitchFamily="49" charset="0"/>
                        </a:rPr>
                        <a:t>substring(</a:t>
                      </a:r>
                      <a:r>
                        <a:rPr lang="en-US" sz="1800" i="1" dirty="0">
                          <a:latin typeface="Consolas" panose="020B0609020204030204" pitchFamily="49" charset="0"/>
                        </a:rPr>
                        <a:t>i</a:t>
                      </a:r>
                      <a:r>
                        <a:rPr lang="en-US" sz="1800" i="0" dirty="0">
                          <a:latin typeface="Consolas" panose="020B0609020204030204" pitchFamily="49" charset="0"/>
                        </a:rPr>
                        <a:t>, </a:t>
                      </a:r>
                      <a:r>
                        <a:rPr lang="en-US" sz="1800" i="1" dirty="0">
                          <a:latin typeface="Consolas" panose="020B0609020204030204" pitchFamily="49" charset="0"/>
                        </a:rPr>
                        <a:t>j</a:t>
                      </a:r>
                      <a:r>
                        <a:rPr lang="en-US" sz="1800" i="0" dirty="0">
                          <a:latin typeface="Consolas" panose="020B0609020204030204" pitchFamily="49" charset="0"/>
                        </a:rPr>
                        <a:t>) </a:t>
                      </a:r>
                      <a:r>
                        <a:rPr lang="en-US" sz="1800" i="0" dirty="0">
                          <a:latin typeface="Calibri" panose="020F0502020204030204" pitchFamily="34" charset="0"/>
                          <a:cs typeface="Calibri" panose="020F0502020204030204" pitchFamily="34" charset="0"/>
                        </a:rPr>
                        <a:t>or</a:t>
                      </a:r>
                      <a:r>
                        <a:rPr lang="en-US" sz="1800" i="0" dirty="0">
                          <a:latin typeface="Consolas" panose="020B0609020204030204" pitchFamily="49" charset="0"/>
                        </a:rPr>
                        <a:t> substring(</a:t>
                      </a:r>
                      <a:r>
                        <a:rPr lang="en-US" sz="1800" i="1" dirty="0">
                          <a:latin typeface="Consolas" panose="020B0609020204030204" pitchFamily="49" charset="0"/>
                        </a:rPr>
                        <a:t>i</a:t>
                      </a:r>
                      <a:r>
                        <a:rPr lang="en-US" sz="1800" i="0" dirty="0">
                          <a:latin typeface="Consolas" panose="020B0609020204030204" pitchFamily="49" charset="0"/>
                        </a:rPr>
                        <a:t>)</a:t>
                      </a:r>
                      <a:endParaRPr lang="en-US" sz="1800" dirty="0">
                        <a:latin typeface="Consolas" panose="020B0609020204030204" pitchFamily="49" charset="0"/>
                      </a:endParaRPr>
                    </a:p>
                  </a:txBody>
                  <a:tcPr anchor="ctr"/>
                </a:tc>
                <a:tc>
                  <a:txBody>
                    <a:bodyPr/>
                    <a:lstStyle/>
                    <a:p>
                      <a:r>
                        <a:rPr lang="en-US" sz="1800" dirty="0">
                          <a:latin typeface="Calibri" panose="020F0502020204030204" pitchFamily="34" charset="0"/>
                          <a:cs typeface="Calibri" panose="020F0502020204030204" pitchFamily="34" charset="0"/>
                        </a:rPr>
                        <a:t>Returns the characters in this string from </a:t>
                      </a:r>
                      <a:r>
                        <a:rPr lang="en-US" sz="1800" i="1" dirty="0">
                          <a:latin typeface="Calibri" panose="020F0502020204030204" pitchFamily="34" charset="0"/>
                          <a:cs typeface="Calibri" panose="020F0502020204030204" pitchFamily="34" charset="0"/>
                        </a:rPr>
                        <a:t>i</a:t>
                      </a:r>
                      <a:r>
                        <a:rPr lang="en-US" sz="1800" i="0" dirty="0">
                          <a:latin typeface="Calibri" panose="020F0502020204030204" pitchFamily="34" charset="0"/>
                          <a:cs typeface="Calibri" panose="020F0502020204030204" pitchFamily="34" charset="0"/>
                        </a:rPr>
                        <a:t> (inclusive) to </a:t>
                      </a:r>
                      <a:r>
                        <a:rPr lang="en-US" sz="1800" i="1" dirty="0">
                          <a:latin typeface="Calibri" panose="020F0502020204030204" pitchFamily="34" charset="0"/>
                          <a:cs typeface="Calibri" panose="020F0502020204030204" pitchFamily="34" charset="0"/>
                        </a:rPr>
                        <a:t>j</a:t>
                      </a:r>
                      <a:r>
                        <a:rPr lang="en-US" sz="1800" i="0" dirty="0">
                          <a:latin typeface="Calibri" panose="020F0502020204030204" pitchFamily="34" charset="0"/>
                          <a:cs typeface="Calibri" panose="020F0502020204030204" pitchFamily="34" charset="0"/>
                        </a:rPr>
                        <a:t> (exclusive); if </a:t>
                      </a:r>
                      <a:r>
                        <a:rPr lang="en-US" sz="1800" i="1" dirty="0">
                          <a:latin typeface="Calibri" panose="020F0502020204030204" pitchFamily="34" charset="0"/>
                          <a:cs typeface="Calibri" panose="020F0502020204030204" pitchFamily="34" charset="0"/>
                        </a:rPr>
                        <a:t>j</a:t>
                      </a:r>
                      <a:r>
                        <a:rPr lang="en-US" sz="1800" i="0" dirty="0">
                          <a:latin typeface="Calibri" panose="020F0502020204030204" pitchFamily="34" charset="0"/>
                          <a:cs typeface="Calibri" panose="020F0502020204030204" pitchFamily="34" charset="0"/>
                        </a:rPr>
                        <a:t> is omitted, goes until the end of the string</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5250403"/>
                  </a:ext>
                </a:extLst>
              </a:tr>
              <a:tr h="435779">
                <a:tc>
                  <a:txBody>
                    <a:bodyPr/>
                    <a:lstStyle/>
                    <a:p>
                      <a:r>
                        <a:rPr lang="en-US" sz="1800" dirty="0">
                          <a:latin typeface="Consolas" panose="020B0609020204030204" pitchFamily="49" charset="0"/>
                        </a:rPr>
                        <a:t>contains(</a:t>
                      </a:r>
                      <a:r>
                        <a:rPr lang="en-US" sz="1800" i="1" dirty="0">
                          <a:latin typeface="Consolas" panose="020B0609020204030204" pitchFamily="49" charset="0"/>
                        </a:rPr>
                        <a:t>s</a:t>
                      </a:r>
                      <a:r>
                        <a:rPr lang="en-US" sz="1800" i="0" dirty="0">
                          <a:latin typeface="Consolas" panose="020B0609020204030204" pitchFamily="49" charset="0"/>
                        </a:rPr>
                        <a:t>)</a:t>
                      </a:r>
                      <a:endParaRPr lang="en-US" sz="1800" dirty="0">
                        <a:latin typeface="Consolas" panose="020B0609020204030204" pitchFamily="49" charset="0"/>
                      </a:endParaRPr>
                    </a:p>
                  </a:txBody>
                  <a:tcPr anchor="ctr"/>
                </a:tc>
                <a:tc>
                  <a:txBody>
                    <a:bodyPr/>
                    <a:lstStyle/>
                    <a:p>
                      <a:r>
                        <a:rPr lang="en-US" sz="1800" dirty="0">
                          <a:latin typeface="Calibri" panose="020F0502020204030204" pitchFamily="34" charset="0"/>
                          <a:cs typeface="Calibri" panose="020F0502020204030204" pitchFamily="34" charset="0"/>
                        </a:rPr>
                        <a:t>Returns whether or not the string contains </a:t>
                      </a:r>
                      <a:r>
                        <a:rPr lang="en-US" sz="1800" i="1" dirty="0">
                          <a:latin typeface="Calibri" panose="020F0502020204030204" pitchFamily="34" charset="0"/>
                          <a:cs typeface="Calibri" panose="020F0502020204030204" pitchFamily="34" charset="0"/>
                        </a:rPr>
                        <a:t>s</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2671709"/>
                  </a:ext>
                </a:extLst>
              </a:tr>
              <a:tr h="435779">
                <a:tc>
                  <a:txBody>
                    <a:bodyPr/>
                    <a:lstStyle/>
                    <a:p>
                      <a:r>
                        <a:rPr lang="en-US" sz="1800" dirty="0">
                          <a:latin typeface="Consolas" panose="020B0609020204030204" pitchFamily="49" charset="0"/>
                        </a:rPr>
                        <a:t>equals(</a:t>
                      </a:r>
                      <a:r>
                        <a:rPr lang="en-US" sz="1800" i="1" dirty="0">
                          <a:latin typeface="Consolas" panose="020B0609020204030204" pitchFamily="49" charset="0"/>
                        </a:rPr>
                        <a:t>s</a:t>
                      </a:r>
                      <a:r>
                        <a:rPr lang="en-US" sz="1800" i="0" dirty="0">
                          <a:latin typeface="Consolas" panose="020B0609020204030204" pitchFamily="49" charset="0"/>
                        </a:rPr>
                        <a:t>)</a:t>
                      </a:r>
                      <a:endParaRPr lang="en-US" sz="1800" dirty="0">
                        <a:latin typeface="Consolas" panose="020B0609020204030204" pitchFamily="49" charset="0"/>
                      </a:endParaRPr>
                    </a:p>
                  </a:txBody>
                  <a:tcPr anchor="ctr"/>
                </a:tc>
                <a:tc>
                  <a:txBody>
                    <a:bodyPr/>
                    <a:lstStyle/>
                    <a:p>
                      <a:r>
                        <a:rPr lang="en-US" sz="1800" dirty="0">
                          <a:latin typeface="Calibri" panose="020F0502020204030204" pitchFamily="34" charset="0"/>
                          <a:cs typeface="Calibri" panose="020F0502020204030204" pitchFamily="34" charset="0"/>
                        </a:rPr>
                        <a:t>Returns whether or not the string is equal to </a:t>
                      </a:r>
                      <a:r>
                        <a:rPr lang="en-US" sz="1800" i="1" dirty="0">
                          <a:latin typeface="Calibri" panose="020F0502020204030204" pitchFamily="34" charset="0"/>
                          <a:cs typeface="Calibri" panose="020F0502020204030204" pitchFamily="34" charset="0"/>
                        </a:rPr>
                        <a:t>s </a:t>
                      </a:r>
                      <a:r>
                        <a:rPr lang="en-US" sz="1800" i="0" dirty="0">
                          <a:latin typeface="Calibri" panose="020F0502020204030204" pitchFamily="34" charset="0"/>
                          <a:cs typeface="Calibri" panose="020F0502020204030204" pitchFamily="34" charset="0"/>
                        </a:rPr>
                        <a:t>(case-sensitive)</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13461892"/>
                  </a:ext>
                </a:extLst>
              </a:tr>
              <a:tr h="435779">
                <a:tc>
                  <a:txBody>
                    <a:bodyPr/>
                    <a:lstStyle/>
                    <a:p>
                      <a:r>
                        <a:rPr lang="en-US" sz="1800" dirty="0">
                          <a:latin typeface="Consolas" panose="020B0609020204030204" pitchFamily="49" charset="0"/>
                        </a:rPr>
                        <a:t>equalsIgnoreCase(</a:t>
                      </a:r>
                      <a:r>
                        <a:rPr lang="en-US" sz="1800" i="1" dirty="0">
                          <a:latin typeface="Consolas" panose="020B0609020204030204" pitchFamily="49" charset="0"/>
                        </a:rPr>
                        <a:t>s</a:t>
                      </a:r>
                      <a:r>
                        <a:rPr lang="en-US" sz="1800" i="0" dirty="0">
                          <a:latin typeface="Consolas" panose="020B0609020204030204" pitchFamily="49" charset="0"/>
                        </a:rPr>
                        <a:t>)</a:t>
                      </a:r>
                      <a:endParaRPr lang="en-US" sz="1800" dirty="0">
                        <a:latin typeface="Consolas" panose="020B0609020204030204" pitchFamily="49" charset="0"/>
                      </a:endParaRPr>
                    </a:p>
                  </a:txBody>
                  <a:tcPr anchor="ctr"/>
                </a:tc>
                <a:tc>
                  <a:txBody>
                    <a:bodyPr/>
                    <a:lstStyle/>
                    <a:p>
                      <a:r>
                        <a:rPr lang="en-US" sz="1800" dirty="0">
                          <a:latin typeface="Calibri" panose="020F0502020204030204" pitchFamily="34" charset="0"/>
                          <a:cs typeface="Calibri" panose="020F0502020204030204" pitchFamily="34" charset="0"/>
                        </a:rPr>
                        <a:t>Returns whether or not the string is equal to </a:t>
                      </a:r>
                      <a:r>
                        <a:rPr lang="en-US" sz="1800" i="1" dirty="0">
                          <a:latin typeface="Calibri" panose="020F0502020204030204" pitchFamily="34" charset="0"/>
                          <a:cs typeface="Calibri" panose="020F0502020204030204" pitchFamily="34" charset="0"/>
                        </a:rPr>
                        <a:t>s </a:t>
                      </a:r>
                      <a:r>
                        <a:rPr lang="en-US" sz="1800" i="0" dirty="0">
                          <a:latin typeface="Calibri" panose="020F0502020204030204" pitchFamily="34" charset="0"/>
                          <a:cs typeface="Calibri" panose="020F0502020204030204" pitchFamily="34" charset="0"/>
                        </a:rPr>
                        <a:t>ignoring case</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31784282"/>
                  </a:ext>
                </a:extLst>
              </a:tr>
              <a:tr h="435779">
                <a:tc>
                  <a:txBody>
                    <a:bodyPr/>
                    <a:lstStyle/>
                    <a:p>
                      <a:r>
                        <a:rPr lang="en-US" sz="1800" dirty="0">
                          <a:latin typeface="Consolas" panose="020B0609020204030204" pitchFamily="49" charset="0"/>
                        </a:rPr>
                        <a:t>toUpperCase()</a:t>
                      </a:r>
                    </a:p>
                  </a:txBody>
                  <a:tcPr anchor="ctr"/>
                </a:tc>
                <a:tc>
                  <a:txBody>
                    <a:bodyPr/>
                    <a:lstStyle/>
                    <a:p>
                      <a:r>
                        <a:rPr lang="en-US" sz="1800" dirty="0">
                          <a:latin typeface="Calibri" panose="020F0502020204030204" pitchFamily="34" charset="0"/>
                          <a:cs typeface="Calibri" panose="020F0502020204030204" pitchFamily="34" charset="0"/>
                        </a:rPr>
                        <a:t>Returns an uppercase version of the string</a:t>
                      </a:r>
                    </a:p>
                  </a:txBody>
                  <a:tcPr/>
                </a:tc>
                <a:extLst>
                  <a:ext uri="{0D108BD9-81ED-4DB2-BD59-A6C34878D82A}">
                    <a16:rowId xmlns:a16="http://schemas.microsoft.com/office/drawing/2014/main" val="3522425595"/>
                  </a:ext>
                </a:extLst>
              </a:tr>
              <a:tr h="435779">
                <a:tc>
                  <a:txBody>
                    <a:bodyPr/>
                    <a:lstStyle/>
                    <a:p>
                      <a:r>
                        <a:rPr lang="en-US" sz="1800" dirty="0">
                          <a:latin typeface="Consolas" panose="020B0609020204030204" pitchFamily="49" charset="0"/>
                        </a:rPr>
                        <a:t>toLowerCase()</a:t>
                      </a:r>
                    </a:p>
                  </a:txBody>
                  <a:tcPr anchor="ctr"/>
                </a:tc>
                <a:tc>
                  <a:txBody>
                    <a:bodyPr/>
                    <a:lstStyle/>
                    <a:p>
                      <a:r>
                        <a:rPr lang="en-US" sz="1800" dirty="0">
                          <a:latin typeface="Calibri" panose="020F0502020204030204" pitchFamily="34" charset="0"/>
                          <a:cs typeface="Calibri" panose="020F0502020204030204" pitchFamily="34" charset="0"/>
                        </a:rPr>
                        <a:t>Returns a lowercase version of the string</a:t>
                      </a:r>
                    </a:p>
                  </a:txBody>
                  <a:tcPr/>
                </a:tc>
                <a:extLst>
                  <a:ext uri="{0D108BD9-81ED-4DB2-BD59-A6C34878D82A}">
                    <a16:rowId xmlns:a16="http://schemas.microsoft.com/office/drawing/2014/main" val="3272948306"/>
                  </a:ext>
                </a:extLst>
              </a:tr>
            </a:tbl>
          </a:graphicData>
        </a:graphic>
      </p:graphicFrame>
      <p:sp>
        <p:nvSpPr>
          <p:cNvPr id="4" name="Slide Number Placeholder 3">
            <a:extLst>
              <a:ext uri="{FF2B5EF4-FFF2-40B4-BE49-F238E27FC236}">
                <a16:creationId xmlns:a16="http://schemas.microsoft.com/office/drawing/2014/main" id="{42BD9CC9-034B-1922-2049-BC4B62C902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spTree>
    <p:extLst>
      <p:ext uri="{BB962C8B-B14F-4D97-AF65-F5344CB8AC3E}">
        <p14:creationId xmlns:p14="http://schemas.microsoft.com/office/powerpoint/2010/main" val="3998318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6220494-5579-FC89-533B-ED93BA7DB1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FA5E3-1471-D4AF-D21D-AB7DA0491102}"/>
              </a:ext>
            </a:extLst>
          </p:cNvPr>
          <p:cNvSpPr>
            <a:spLocks noGrp="1"/>
          </p:cNvSpPr>
          <p:nvPr>
            <p:ph type="title"/>
          </p:nvPr>
        </p:nvSpPr>
        <p:spPr>
          <a:xfrm>
            <a:off x="980439" y="-826815"/>
            <a:ext cx="10515601" cy="762636"/>
          </a:xfrm>
        </p:spPr>
        <p:txBody>
          <a:bodyPr>
            <a:normAutofit/>
          </a:bodyPr>
          <a:lstStyle/>
          <a:p>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a:t>
            </a:r>
            <a:r>
              <a:rPr lang="en-US" dirty="0"/>
              <a:t>Gumball </a:t>
            </a: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a:t>
            </a:r>
            <a:endParaRPr lang="en-US" dirty="0"/>
          </a:p>
        </p:txBody>
      </p:sp>
      <p:sp>
        <p:nvSpPr>
          <p:cNvPr id="5" name="Rectangle 4">
            <a:extLst>
              <a:ext uri="{FF2B5EF4-FFF2-40B4-BE49-F238E27FC236}">
                <a16:creationId xmlns:a16="http://schemas.microsoft.com/office/drawing/2014/main" id="{4FCADA86-8081-038D-C0A3-7BB789F85737}"/>
              </a:ext>
            </a:extLst>
          </p:cNvPr>
          <p:cNvSpPr/>
          <p:nvPr/>
        </p:nvSpPr>
        <p:spPr>
          <a:xfrm>
            <a:off x="371475" y="1408133"/>
            <a:ext cx="11010900" cy="1292662"/>
          </a:xfrm>
          <a:prstGeom prst="rect">
            <a:avLst/>
          </a:prstGeom>
        </p:spPr>
        <p:txBody>
          <a:bodyPr wrap="square">
            <a:spAutoFit/>
          </a:bodyPr>
          <a:lstStyle/>
          <a:p>
            <a:r>
              <a:rPr lang="en-US" sz="2600" dirty="0">
                <a:solidFill>
                  <a:schemeClr val="tx1"/>
                </a:solidFill>
                <a:latin typeface="Calibri" panose="020F0502020204030204" pitchFamily="34" charset="0"/>
                <a:cs typeface="Calibri" panose="020F0502020204030204" pitchFamily="34" charset="0"/>
              </a:rPr>
              <a:t>Suppose </a:t>
            </a:r>
            <a:r>
              <a:rPr lang="en-US" sz="2600" dirty="0">
                <a:solidFill>
                  <a:schemeClr val="tx1"/>
                </a:solidFill>
                <a:latin typeface="Consolas" panose="020B0609020204030204" pitchFamily="49" charset="0"/>
                <a:cs typeface="Calibri" panose="020F0502020204030204" pitchFamily="34" charset="0"/>
              </a:rPr>
              <a:t>s</a:t>
            </a:r>
            <a:r>
              <a:rPr lang="en-US" sz="2600" dirty="0">
                <a:solidFill>
                  <a:schemeClr val="tx1"/>
                </a:solidFill>
                <a:latin typeface="Calibri" panose="020F0502020204030204" pitchFamily="34" charset="0"/>
                <a:cs typeface="Calibri" panose="020F0502020204030204" pitchFamily="34" charset="0"/>
              </a:rPr>
              <a:t> contains the String </a:t>
            </a:r>
            <a:r>
              <a:rPr lang="en-US" sz="2600" dirty="0">
                <a:solidFill>
                  <a:schemeClr val="tx1"/>
                </a:solidFill>
                <a:latin typeface="Consolas" panose="020B0609020204030204" pitchFamily="49" charset="0"/>
                <a:cs typeface="Calibri" panose="020F0502020204030204" pitchFamily="34" charset="0"/>
              </a:rPr>
              <a:t>"bubble gum"</a:t>
            </a:r>
            <a:r>
              <a:rPr lang="en-US" sz="2600" dirty="0">
                <a:solidFill>
                  <a:schemeClr val="tx1"/>
                </a:solidFill>
                <a:latin typeface="Calibri" panose="020F0502020204030204" pitchFamily="34" charset="0"/>
                <a:cs typeface="Calibri" panose="020F0502020204030204" pitchFamily="34" charset="0"/>
              </a:rPr>
              <a:t>. </a:t>
            </a:r>
            <a:br>
              <a:rPr lang="en-US" sz="2600" dirty="0">
                <a:solidFill>
                  <a:schemeClr val="tx1"/>
                </a:solidFill>
                <a:latin typeface="Calibri" panose="020F0502020204030204" pitchFamily="34" charset="0"/>
                <a:cs typeface="Calibri" panose="020F0502020204030204" pitchFamily="34" charset="0"/>
              </a:rPr>
            </a:br>
            <a:br>
              <a:rPr lang="en-US" sz="2600" dirty="0">
                <a:solidFill>
                  <a:schemeClr val="tx1"/>
                </a:solidFill>
                <a:latin typeface="Calibri" panose="020F0502020204030204" pitchFamily="34" charset="0"/>
                <a:cs typeface="Calibri" panose="020F0502020204030204" pitchFamily="34" charset="0"/>
              </a:rPr>
            </a:br>
            <a:r>
              <a:rPr lang="en-US" sz="2600" dirty="0">
                <a:solidFill>
                  <a:schemeClr val="tx1"/>
                </a:solidFill>
                <a:latin typeface="Calibri" panose="020F0502020204030204" pitchFamily="34" charset="0"/>
                <a:cs typeface="Calibri" panose="020F0502020204030204" pitchFamily="34" charset="0"/>
              </a:rPr>
              <a:t>Which statement would result in </a:t>
            </a:r>
            <a:r>
              <a:rPr lang="en-US" sz="2600" dirty="0">
                <a:solidFill>
                  <a:schemeClr val="tx1"/>
                </a:solidFill>
                <a:latin typeface="Consolas" panose="020B0609020204030204" pitchFamily="49" charset="0"/>
                <a:cs typeface="Calibri" panose="020F0502020204030204" pitchFamily="34" charset="0"/>
              </a:rPr>
              <a:t>s</a:t>
            </a:r>
            <a:r>
              <a:rPr lang="en-US" sz="2600" dirty="0">
                <a:solidFill>
                  <a:schemeClr val="tx1"/>
                </a:solidFill>
                <a:latin typeface="Calibri" panose="020F0502020204030204" pitchFamily="34" charset="0"/>
                <a:cs typeface="Calibri" panose="020F0502020204030204" pitchFamily="34" charset="0"/>
              </a:rPr>
              <a:t> containing </a:t>
            </a:r>
            <a:r>
              <a:rPr lang="en-US" sz="2600" dirty="0">
                <a:solidFill>
                  <a:schemeClr val="tx1"/>
                </a:solidFill>
                <a:latin typeface="Consolas" panose="020B0609020204030204" pitchFamily="49" charset="0"/>
                <a:cs typeface="Calibri" panose="020F0502020204030204" pitchFamily="34" charset="0"/>
              </a:rPr>
              <a:t>"Gumball"</a:t>
            </a:r>
            <a:r>
              <a:rPr lang="en-US" sz="2600" dirty="0">
                <a:solidFill>
                  <a:schemeClr val="tx1"/>
                </a:solidFill>
                <a:latin typeface="Calibri" panose="020F0502020204030204" pitchFamily="34" charset="0"/>
                <a:cs typeface="Calibri" panose="020F0502020204030204" pitchFamily="34" charset="0"/>
              </a:rPr>
              <a:t> instead? </a:t>
            </a:r>
          </a:p>
        </p:txBody>
      </p:sp>
      <p:graphicFrame>
        <p:nvGraphicFramePr>
          <p:cNvPr id="7" name="Table 6">
            <a:extLst>
              <a:ext uri="{FF2B5EF4-FFF2-40B4-BE49-F238E27FC236}">
                <a16:creationId xmlns:a16="http://schemas.microsoft.com/office/drawing/2014/main" id="{844CD7B3-0430-D760-CCA1-906088E3D999}"/>
              </a:ext>
            </a:extLst>
          </p:cNvPr>
          <p:cNvGraphicFramePr>
            <a:graphicFrameLocks noGrp="1"/>
          </p:cNvGraphicFramePr>
          <p:nvPr>
            <p:extLst>
              <p:ext uri="{D42A27DB-BD31-4B8C-83A1-F6EECF244321}">
                <p14:modId xmlns:p14="http://schemas.microsoft.com/office/powerpoint/2010/main" val="893993985"/>
              </p:ext>
            </p:extLst>
          </p:nvPr>
        </p:nvGraphicFramePr>
        <p:xfrm>
          <a:off x="371475" y="4005055"/>
          <a:ext cx="5453550" cy="1000805"/>
        </p:xfrm>
        <a:graphic>
          <a:graphicData uri="http://schemas.openxmlformats.org/drawingml/2006/table">
            <a:tbl>
              <a:tblPr firstRow="1" bandRow="1">
                <a:tableStyleId>{5940675A-B579-460E-94D1-54222C63F5DA}</a:tableStyleId>
              </a:tblPr>
              <a:tblGrid>
                <a:gridCol w="545355">
                  <a:extLst>
                    <a:ext uri="{9D8B030D-6E8A-4147-A177-3AD203B41FA5}">
                      <a16:colId xmlns:a16="http://schemas.microsoft.com/office/drawing/2014/main" val="3874129439"/>
                    </a:ext>
                  </a:extLst>
                </a:gridCol>
                <a:gridCol w="545355">
                  <a:extLst>
                    <a:ext uri="{9D8B030D-6E8A-4147-A177-3AD203B41FA5}">
                      <a16:colId xmlns:a16="http://schemas.microsoft.com/office/drawing/2014/main" val="903776653"/>
                    </a:ext>
                  </a:extLst>
                </a:gridCol>
                <a:gridCol w="545355">
                  <a:extLst>
                    <a:ext uri="{9D8B030D-6E8A-4147-A177-3AD203B41FA5}">
                      <a16:colId xmlns:a16="http://schemas.microsoft.com/office/drawing/2014/main" val="3107311372"/>
                    </a:ext>
                  </a:extLst>
                </a:gridCol>
                <a:gridCol w="545355">
                  <a:extLst>
                    <a:ext uri="{9D8B030D-6E8A-4147-A177-3AD203B41FA5}">
                      <a16:colId xmlns:a16="http://schemas.microsoft.com/office/drawing/2014/main" val="4208589544"/>
                    </a:ext>
                  </a:extLst>
                </a:gridCol>
                <a:gridCol w="545355">
                  <a:extLst>
                    <a:ext uri="{9D8B030D-6E8A-4147-A177-3AD203B41FA5}">
                      <a16:colId xmlns:a16="http://schemas.microsoft.com/office/drawing/2014/main" val="473933153"/>
                    </a:ext>
                  </a:extLst>
                </a:gridCol>
                <a:gridCol w="545355">
                  <a:extLst>
                    <a:ext uri="{9D8B030D-6E8A-4147-A177-3AD203B41FA5}">
                      <a16:colId xmlns:a16="http://schemas.microsoft.com/office/drawing/2014/main" val="3043576983"/>
                    </a:ext>
                  </a:extLst>
                </a:gridCol>
                <a:gridCol w="545355">
                  <a:extLst>
                    <a:ext uri="{9D8B030D-6E8A-4147-A177-3AD203B41FA5}">
                      <a16:colId xmlns:a16="http://schemas.microsoft.com/office/drawing/2014/main" val="731264172"/>
                    </a:ext>
                  </a:extLst>
                </a:gridCol>
                <a:gridCol w="545355">
                  <a:extLst>
                    <a:ext uri="{9D8B030D-6E8A-4147-A177-3AD203B41FA5}">
                      <a16:colId xmlns:a16="http://schemas.microsoft.com/office/drawing/2014/main" val="2397371736"/>
                    </a:ext>
                  </a:extLst>
                </a:gridCol>
                <a:gridCol w="545355">
                  <a:extLst>
                    <a:ext uri="{9D8B030D-6E8A-4147-A177-3AD203B41FA5}">
                      <a16:colId xmlns:a16="http://schemas.microsoft.com/office/drawing/2014/main" val="3143654077"/>
                    </a:ext>
                  </a:extLst>
                </a:gridCol>
                <a:gridCol w="545355">
                  <a:extLst>
                    <a:ext uri="{9D8B030D-6E8A-4147-A177-3AD203B41FA5}">
                      <a16:colId xmlns:a16="http://schemas.microsoft.com/office/drawing/2014/main" val="3808435129"/>
                    </a:ext>
                  </a:extLst>
                </a:gridCol>
              </a:tblGrid>
              <a:tr h="544967">
                <a:tc>
                  <a:txBody>
                    <a:bodyPr/>
                    <a:lstStyle/>
                    <a:p>
                      <a:pPr algn="ctr"/>
                      <a:r>
                        <a:rPr lang="en-US" sz="3200" dirty="0">
                          <a:solidFill>
                            <a:srgbClr val="002060"/>
                          </a:solidFill>
                          <a:latin typeface="Consolas" panose="020B0609020204030204" pitchFamily="49"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US" sz="3200" dirty="0">
                        <a:solidFill>
                          <a:srgbClr val="002060"/>
                        </a:solidFill>
                        <a:latin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202240276"/>
                  </a:ext>
                </a:extLst>
              </a:tr>
              <a:tr h="421685">
                <a:tc>
                  <a:txBody>
                    <a:bodyPr/>
                    <a:lstStyle/>
                    <a:p>
                      <a:pPr algn="ctr"/>
                      <a:r>
                        <a:rPr lang="en-US" sz="1800" dirty="0">
                          <a:solidFill>
                            <a:srgbClr val="990033"/>
                          </a:solidFill>
                          <a:latin typeface="Consolas" panose="020B0609020204030204" pitchFamily="49"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7851079"/>
                  </a:ext>
                </a:extLst>
              </a:tr>
            </a:tbl>
          </a:graphicData>
        </a:graphic>
      </p:graphicFrame>
      <p:sp>
        <p:nvSpPr>
          <p:cNvPr id="8" name="TextBox 7">
            <a:extLst>
              <a:ext uri="{FF2B5EF4-FFF2-40B4-BE49-F238E27FC236}">
                <a16:creationId xmlns:a16="http://schemas.microsoft.com/office/drawing/2014/main" id="{DBE924DC-D08D-D5A7-0379-6C92C5526C69}"/>
              </a:ext>
            </a:extLst>
          </p:cNvPr>
          <p:cNvSpPr txBox="1"/>
          <p:nvPr/>
        </p:nvSpPr>
        <p:spPr>
          <a:xfrm>
            <a:off x="5915026" y="3212797"/>
            <a:ext cx="6124576" cy="2585323"/>
          </a:xfrm>
          <a:prstGeom prst="rect">
            <a:avLst/>
          </a:prstGeom>
          <a:noFill/>
        </p:spPr>
        <p:txBody>
          <a:bodyPr wrap="square" rtlCol="0">
            <a:spAutoFit/>
          </a:bodyPr>
          <a:lstStyle/>
          <a:p>
            <a:pPr marL="342900" indent="-342900">
              <a:spcAft>
                <a:spcPts val="1200"/>
              </a:spcAft>
              <a:buClr>
                <a:srgbClr val="7030A0"/>
              </a:buClr>
              <a:buFont typeface="+mj-lt"/>
              <a:buAutoNum type="alphaUcPeriod"/>
            </a:pPr>
            <a:r>
              <a:rPr lang="en-US" sz="2200" dirty="0" err="1">
                <a:latin typeface="Consolas" panose="020B0609020204030204" pitchFamily="49" charset="0"/>
                <a:cs typeface="Calibri" panose="020F0502020204030204" pitchFamily="34" charset="0"/>
              </a:rPr>
              <a:t>s.substring</a:t>
            </a:r>
            <a:r>
              <a:rPr lang="en-US" sz="2200" dirty="0">
                <a:latin typeface="Consolas" panose="020B0609020204030204" pitchFamily="49" charset="0"/>
                <a:cs typeface="Calibri" panose="020F0502020204030204" pitchFamily="34" charset="0"/>
              </a:rPr>
              <a:t>(7) + "ball";</a:t>
            </a:r>
          </a:p>
          <a:p>
            <a:pPr marL="342900" indent="-342900">
              <a:spcAft>
                <a:spcPts val="1200"/>
              </a:spcAft>
              <a:buClr>
                <a:srgbClr val="7030A0"/>
              </a:buClr>
              <a:buFont typeface="+mj-lt"/>
              <a:buAutoNum type="alphaUcPeriod"/>
            </a:pPr>
            <a:r>
              <a:rPr lang="en-US" sz="2200" dirty="0">
                <a:latin typeface="Consolas" panose="020B0609020204030204" pitchFamily="49" charset="0"/>
                <a:cs typeface="Calibri" panose="020F0502020204030204" pitchFamily="34" charset="0"/>
              </a:rPr>
              <a:t>s = </a:t>
            </a:r>
            <a:r>
              <a:rPr lang="en-US" sz="2200" dirty="0" err="1">
                <a:latin typeface="Consolas" panose="020B0609020204030204" pitchFamily="49" charset="0"/>
                <a:cs typeface="Calibri" panose="020F0502020204030204" pitchFamily="34" charset="0"/>
              </a:rPr>
              <a:t>s.substring</a:t>
            </a:r>
            <a:r>
              <a:rPr lang="en-US" sz="2200" dirty="0">
                <a:latin typeface="Consolas" panose="020B0609020204030204" pitchFamily="49" charset="0"/>
                <a:cs typeface="Calibri" panose="020F0502020204030204" pitchFamily="34" charset="0"/>
              </a:rPr>
              <a:t>(7, 9) + "ball";</a:t>
            </a:r>
          </a:p>
          <a:p>
            <a:pPr marL="342900" indent="-342900">
              <a:spcAft>
                <a:spcPts val="1200"/>
              </a:spcAft>
              <a:buClr>
                <a:srgbClr val="7030A0"/>
              </a:buClr>
              <a:buFont typeface="+mj-lt"/>
              <a:buAutoNum type="alphaUcPeriod"/>
            </a:pPr>
            <a:r>
              <a:rPr lang="en-US" sz="2200" dirty="0">
                <a:latin typeface="Consolas" panose="020B0609020204030204" pitchFamily="49" charset="0"/>
                <a:cs typeface="Calibri" panose="020F0502020204030204" pitchFamily="34" charset="0"/>
              </a:rPr>
              <a:t>s = </a:t>
            </a:r>
            <a:r>
              <a:rPr lang="en-US" sz="2200" dirty="0" err="1">
                <a:latin typeface="Consolas" panose="020B0609020204030204" pitchFamily="49" charset="0"/>
                <a:cs typeface="Calibri" panose="020F0502020204030204" pitchFamily="34" charset="0"/>
              </a:rPr>
              <a:t>s.charAt</a:t>
            </a:r>
            <a:r>
              <a:rPr lang="en-US" sz="2200" dirty="0">
                <a:latin typeface="Consolas" panose="020B0609020204030204" pitchFamily="49" charset="0"/>
                <a:cs typeface="Calibri" panose="020F0502020204030204" pitchFamily="34" charset="0"/>
              </a:rPr>
              <a:t>(7).</a:t>
            </a:r>
            <a:r>
              <a:rPr lang="en-US" sz="2200" dirty="0" err="1">
                <a:latin typeface="Consolas" panose="020B0609020204030204" pitchFamily="49" charset="0"/>
                <a:cs typeface="Calibri" panose="020F0502020204030204" pitchFamily="34" charset="0"/>
              </a:rPr>
              <a:t>toUpperCase</a:t>
            </a:r>
            <a:r>
              <a:rPr lang="en-US" sz="2200" dirty="0">
                <a:latin typeface="Consolas" panose="020B0609020204030204" pitchFamily="49" charset="0"/>
                <a:cs typeface="Calibri" panose="020F0502020204030204" pitchFamily="34" charset="0"/>
              </a:rPr>
              <a:t>() + "ball";</a:t>
            </a:r>
          </a:p>
          <a:p>
            <a:pPr marL="342900" indent="-342900">
              <a:spcAft>
                <a:spcPts val="1200"/>
              </a:spcAft>
              <a:buClr>
                <a:srgbClr val="7030A0"/>
              </a:buClr>
              <a:buFont typeface="+mj-lt"/>
              <a:buAutoNum type="alphaUcPeriod"/>
            </a:pPr>
            <a:r>
              <a:rPr lang="en-US" sz="2200" dirty="0">
                <a:latin typeface="Consolas" panose="020B0609020204030204" pitchFamily="49" charset="0"/>
                <a:cs typeface="Calibri" panose="020F0502020204030204" pitchFamily="34" charset="0"/>
              </a:rPr>
              <a:t>s = </a:t>
            </a:r>
            <a:r>
              <a:rPr lang="en-US" sz="2200" dirty="0" err="1">
                <a:latin typeface="Consolas" panose="020B0609020204030204" pitchFamily="49" charset="0"/>
                <a:cs typeface="Calibri" panose="020F0502020204030204" pitchFamily="34" charset="0"/>
              </a:rPr>
              <a:t>s.substring</a:t>
            </a:r>
            <a:r>
              <a:rPr lang="en-US" sz="2200" dirty="0">
                <a:latin typeface="Consolas" panose="020B0609020204030204" pitchFamily="49" charset="0"/>
                <a:cs typeface="Calibri" panose="020F0502020204030204" pitchFamily="34" charset="0"/>
              </a:rPr>
              <a:t>(7, 8).</a:t>
            </a:r>
            <a:r>
              <a:rPr lang="en-US" sz="2200" dirty="0" err="1">
                <a:latin typeface="Consolas" panose="020B0609020204030204" pitchFamily="49" charset="0"/>
                <a:cs typeface="Calibri" panose="020F0502020204030204" pitchFamily="34" charset="0"/>
              </a:rPr>
              <a:t>toUpperCase</a:t>
            </a:r>
            <a:r>
              <a:rPr lang="en-US" sz="2200" dirty="0">
                <a:latin typeface="Consolas" panose="020B0609020204030204" pitchFamily="49" charset="0"/>
                <a:cs typeface="Calibri" panose="020F0502020204030204" pitchFamily="34" charset="0"/>
              </a:rPr>
              <a:t>()    </a:t>
            </a:r>
            <a:br>
              <a:rPr lang="en-US" sz="2200" dirty="0">
                <a:latin typeface="Consolas" panose="020B0609020204030204" pitchFamily="49" charset="0"/>
                <a:cs typeface="Calibri" panose="020F0502020204030204" pitchFamily="34" charset="0"/>
              </a:rPr>
            </a:br>
            <a:r>
              <a:rPr lang="en-US" sz="2200" dirty="0">
                <a:latin typeface="Consolas" panose="020B0609020204030204" pitchFamily="49" charset="0"/>
                <a:cs typeface="Calibri" panose="020F0502020204030204" pitchFamily="34" charset="0"/>
              </a:rPr>
              <a:t>    + </a:t>
            </a:r>
            <a:r>
              <a:rPr lang="en-US" sz="2200" dirty="0" err="1">
                <a:latin typeface="Consolas" panose="020B0609020204030204" pitchFamily="49" charset="0"/>
                <a:cs typeface="Calibri" panose="020F0502020204030204" pitchFamily="34" charset="0"/>
              </a:rPr>
              <a:t>s.substring</a:t>
            </a:r>
            <a:r>
              <a:rPr lang="en-US" sz="2200" dirty="0">
                <a:latin typeface="Consolas" panose="020B0609020204030204" pitchFamily="49" charset="0"/>
                <a:cs typeface="Calibri" panose="020F0502020204030204" pitchFamily="34" charset="0"/>
              </a:rPr>
              <a:t>(8) + "ball";</a:t>
            </a:r>
          </a:p>
        </p:txBody>
      </p:sp>
      <p:pic>
        <p:nvPicPr>
          <p:cNvPr id="4" name="Picture 3" descr="Ask questions on sli.do at #cse121">
            <a:extLst>
              <a:ext uri="{FF2B5EF4-FFF2-40B4-BE49-F238E27FC236}">
                <a16:creationId xmlns:a16="http://schemas.microsoft.com/office/drawing/2014/main" id="{603636A2-933E-51C5-BF8F-F7FA59748871}"/>
              </a:ext>
            </a:extLst>
          </p:cNvPr>
          <p:cNvPicPr>
            <a:picLocks noChangeAspect="1"/>
          </p:cNvPicPr>
          <p:nvPr/>
        </p:nvPicPr>
        <p:blipFill>
          <a:blip r:embed="rId2"/>
          <a:stretch>
            <a:fillRect/>
          </a:stretch>
        </p:blipFill>
        <p:spPr>
          <a:xfrm>
            <a:off x="7172872" y="231606"/>
            <a:ext cx="719502" cy="719502"/>
          </a:xfrm>
          <a:prstGeom prst="rect">
            <a:avLst/>
          </a:prstGeom>
        </p:spPr>
      </p:pic>
      <p:sp>
        <p:nvSpPr>
          <p:cNvPr id="3" name="Slide Number Placeholder 2">
            <a:extLst>
              <a:ext uri="{FF2B5EF4-FFF2-40B4-BE49-F238E27FC236}">
                <a16:creationId xmlns:a16="http://schemas.microsoft.com/office/drawing/2014/main" id="{991ABAF1-DC9F-301C-EB84-9F3F3AF10E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3852077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9FDA9E0-10EE-BF96-58A0-A09CB243F93E}"/>
              </a:ext>
            </a:extLst>
          </p:cNvPr>
          <p:cNvSpPr>
            <a:spLocks noGrp="1"/>
          </p:cNvSpPr>
          <p:nvPr>
            <p:ph type="title"/>
          </p:nvPr>
        </p:nvSpPr>
        <p:spPr>
          <a:xfrm>
            <a:off x="980439" y="-826815"/>
            <a:ext cx="10515601" cy="762636"/>
          </a:xfrm>
        </p:spPr>
        <p:txBody>
          <a:bodyPr>
            <a:normAutofit/>
          </a:bodyPr>
          <a:lstStyle/>
          <a:p>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a:t>
            </a:r>
            <a:r>
              <a:rPr lang="en-US" dirty="0"/>
              <a:t>Gumball </a:t>
            </a: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(Pair)</a:t>
            </a:r>
            <a:endParaRPr lang="en-US" dirty="0"/>
          </a:p>
        </p:txBody>
      </p:sp>
      <p:sp>
        <p:nvSpPr>
          <p:cNvPr id="4" name="Rectangle 3">
            <a:extLst>
              <a:ext uri="{FF2B5EF4-FFF2-40B4-BE49-F238E27FC236}">
                <a16:creationId xmlns:a16="http://schemas.microsoft.com/office/drawing/2014/main" id="{DF128380-3EBE-58D5-8630-BB732F53B1BC}"/>
              </a:ext>
            </a:extLst>
          </p:cNvPr>
          <p:cNvSpPr/>
          <p:nvPr/>
        </p:nvSpPr>
        <p:spPr>
          <a:xfrm>
            <a:off x="371475" y="1408133"/>
            <a:ext cx="11010900" cy="1292662"/>
          </a:xfrm>
          <a:prstGeom prst="rect">
            <a:avLst/>
          </a:prstGeom>
        </p:spPr>
        <p:txBody>
          <a:bodyPr wrap="square">
            <a:spAutoFit/>
          </a:bodyPr>
          <a:lstStyle/>
          <a:p>
            <a:r>
              <a:rPr lang="en-US" sz="2600" dirty="0">
                <a:solidFill>
                  <a:schemeClr val="tx1"/>
                </a:solidFill>
                <a:latin typeface="Calibri" panose="020F0502020204030204" pitchFamily="34" charset="0"/>
                <a:cs typeface="Calibri" panose="020F0502020204030204" pitchFamily="34" charset="0"/>
              </a:rPr>
              <a:t>Suppose </a:t>
            </a:r>
            <a:r>
              <a:rPr lang="en-US" sz="2600" dirty="0">
                <a:solidFill>
                  <a:schemeClr val="tx1"/>
                </a:solidFill>
                <a:latin typeface="Consolas" panose="020B0609020204030204" pitchFamily="49" charset="0"/>
                <a:cs typeface="Calibri" panose="020F0502020204030204" pitchFamily="34" charset="0"/>
              </a:rPr>
              <a:t>s</a:t>
            </a:r>
            <a:r>
              <a:rPr lang="en-US" sz="2600" dirty="0">
                <a:solidFill>
                  <a:schemeClr val="tx1"/>
                </a:solidFill>
                <a:latin typeface="Calibri" panose="020F0502020204030204" pitchFamily="34" charset="0"/>
                <a:cs typeface="Calibri" panose="020F0502020204030204" pitchFamily="34" charset="0"/>
              </a:rPr>
              <a:t> contains the String </a:t>
            </a:r>
            <a:r>
              <a:rPr lang="en-US" sz="2600" dirty="0">
                <a:solidFill>
                  <a:schemeClr val="tx1"/>
                </a:solidFill>
                <a:latin typeface="Consolas" panose="020B0609020204030204" pitchFamily="49" charset="0"/>
                <a:cs typeface="Calibri" panose="020F0502020204030204" pitchFamily="34" charset="0"/>
              </a:rPr>
              <a:t>"bubble gum"</a:t>
            </a:r>
            <a:r>
              <a:rPr lang="en-US" sz="2600" dirty="0">
                <a:solidFill>
                  <a:schemeClr val="tx1"/>
                </a:solidFill>
                <a:latin typeface="Calibri" panose="020F0502020204030204" pitchFamily="34" charset="0"/>
                <a:cs typeface="Calibri" panose="020F0502020204030204" pitchFamily="34" charset="0"/>
              </a:rPr>
              <a:t>. </a:t>
            </a:r>
            <a:br>
              <a:rPr lang="en-US" sz="2600" dirty="0">
                <a:solidFill>
                  <a:schemeClr val="tx1"/>
                </a:solidFill>
                <a:latin typeface="Calibri" panose="020F0502020204030204" pitchFamily="34" charset="0"/>
                <a:cs typeface="Calibri" panose="020F0502020204030204" pitchFamily="34" charset="0"/>
              </a:rPr>
            </a:br>
            <a:br>
              <a:rPr lang="en-US" sz="2600" dirty="0">
                <a:solidFill>
                  <a:schemeClr val="tx1"/>
                </a:solidFill>
                <a:latin typeface="Calibri" panose="020F0502020204030204" pitchFamily="34" charset="0"/>
                <a:cs typeface="Calibri" panose="020F0502020204030204" pitchFamily="34" charset="0"/>
              </a:rPr>
            </a:br>
            <a:r>
              <a:rPr lang="en-US" sz="2600" dirty="0">
                <a:solidFill>
                  <a:schemeClr val="tx1"/>
                </a:solidFill>
                <a:latin typeface="Calibri" panose="020F0502020204030204" pitchFamily="34" charset="0"/>
                <a:cs typeface="Calibri" panose="020F0502020204030204" pitchFamily="34" charset="0"/>
              </a:rPr>
              <a:t>Which statement would result in </a:t>
            </a:r>
            <a:r>
              <a:rPr lang="en-US" sz="2600" dirty="0">
                <a:solidFill>
                  <a:schemeClr val="tx1"/>
                </a:solidFill>
                <a:latin typeface="Consolas" panose="020B0609020204030204" pitchFamily="49" charset="0"/>
                <a:cs typeface="Calibri" panose="020F0502020204030204" pitchFamily="34" charset="0"/>
              </a:rPr>
              <a:t>s</a:t>
            </a:r>
            <a:r>
              <a:rPr lang="en-US" sz="2600" dirty="0">
                <a:solidFill>
                  <a:schemeClr val="tx1"/>
                </a:solidFill>
                <a:latin typeface="Calibri" panose="020F0502020204030204" pitchFamily="34" charset="0"/>
                <a:cs typeface="Calibri" panose="020F0502020204030204" pitchFamily="34" charset="0"/>
              </a:rPr>
              <a:t> containing </a:t>
            </a:r>
            <a:r>
              <a:rPr lang="en-US" sz="2600" dirty="0">
                <a:solidFill>
                  <a:schemeClr val="tx1"/>
                </a:solidFill>
                <a:latin typeface="Consolas" panose="020B0609020204030204" pitchFamily="49" charset="0"/>
                <a:cs typeface="Calibri" panose="020F0502020204030204" pitchFamily="34" charset="0"/>
              </a:rPr>
              <a:t>"Gumball"</a:t>
            </a:r>
            <a:r>
              <a:rPr lang="en-US" sz="2600" dirty="0">
                <a:solidFill>
                  <a:schemeClr val="tx1"/>
                </a:solidFill>
                <a:latin typeface="Calibri" panose="020F0502020204030204" pitchFamily="34" charset="0"/>
                <a:cs typeface="Calibri" panose="020F0502020204030204" pitchFamily="34" charset="0"/>
              </a:rPr>
              <a:t> instead? </a:t>
            </a:r>
          </a:p>
        </p:txBody>
      </p:sp>
      <p:graphicFrame>
        <p:nvGraphicFramePr>
          <p:cNvPr id="5" name="Table 4">
            <a:extLst>
              <a:ext uri="{FF2B5EF4-FFF2-40B4-BE49-F238E27FC236}">
                <a16:creationId xmlns:a16="http://schemas.microsoft.com/office/drawing/2014/main" id="{9E40DDBE-2AA1-C8C1-9A1D-F822C9AFFBFE}"/>
              </a:ext>
            </a:extLst>
          </p:cNvPr>
          <p:cNvGraphicFramePr>
            <a:graphicFrameLocks noGrp="1"/>
          </p:cNvGraphicFramePr>
          <p:nvPr>
            <p:extLst>
              <p:ext uri="{D42A27DB-BD31-4B8C-83A1-F6EECF244321}">
                <p14:modId xmlns:p14="http://schemas.microsoft.com/office/powerpoint/2010/main" val="3098661054"/>
              </p:ext>
            </p:extLst>
          </p:nvPr>
        </p:nvGraphicFramePr>
        <p:xfrm>
          <a:off x="371475" y="4005055"/>
          <a:ext cx="5453550" cy="1000805"/>
        </p:xfrm>
        <a:graphic>
          <a:graphicData uri="http://schemas.openxmlformats.org/drawingml/2006/table">
            <a:tbl>
              <a:tblPr firstRow="1" bandRow="1">
                <a:tableStyleId>{5940675A-B579-460E-94D1-54222C63F5DA}</a:tableStyleId>
              </a:tblPr>
              <a:tblGrid>
                <a:gridCol w="545355">
                  <a:extLst>
                    <a:ext uri="{9D8B030D-6E8A-4147-A177-3AD203B41FA5}">
                      <a16:colId xmlns:a16="http://schemas.microsoft.com/office/drawing/2014/main" val="3874129439"/>
                    </a:ext>
                  </a:extLst>
                </a:gridCol>
                <a:gridCol w="545355">
                  <a:extLst>
                    <a:ext uri="{9D8B030D-6E8A-4147-A177-3AD203B41FA5}">
                      <a16:colId xmlns:a16="http://schemas.microsoft.com/office/drawing/2014/main" val="903776653"/>
                    </a:ext>
                  </a:extLst>
                </a:gridCol>
                <a:gridCol w="545355">
                  <a:extLst>
                    <a:ext uri="{9D8B030D-6E8A-4147-A177-3AD203B41FA5}">
                      <a16:colId xmlns:a16="http://schemas.microsoft.com/office/drawing/2014/main" val="3107311372"/>
                    </a:ext>
                  </a:extLst>
                </a:gridCol>
                <a:gridCol w="545355">
                  <a:extLst>
                    <a:ext uri="{9D8B030D-6E8A-4147-A177-3AD203B41FA5}">
                      <a16:colId xmlns:a16="http://schemas.microsoft.com/office/drawing/2014/main" val="4208589544"/>
                    </a:ext>
                  </a:extLst>
                </a:gridCol>
                <a:gridCol w="545355">
                  <a:extLst>
                    <a:ext uri="{9D8B030D-6E8A-4147-A177-3AD203B41FA5}">
                      <a16:colId xmlns:a16="http://schemas.microsoft.com/office/drawing/2014/main" val="473933153"/>
                    </a:ext>
                  </a:extLst>
                </a:gridCol>
                <a:gridCol w="545355">
                  <a:extLst>
                    <a:ext uri="{9D8B030D-6E8A-4147-A177-3AD203B41FA5}">
                      <a16:colId xmlns:a16="http://schemas.microsoft.com/office/drawing/2014/main" val="3043576983"/>
                    </a:ext>
                  </a:extLst>
                </a:gridCol>
                <a:gridCol w="545355">
                  <a:extLst>
                    <a:ext uri="{9D8B030D-6E8A-4147-A177-3AD203B41FA5}">
                      <a16:colId xmlns:a16="http://schemas.microsoft.com/office/drawing/2014/main" val="731264172"/>
                    </a:ext>
                  </a:extLst>
                </a:gridCol>
                <a:gridCol w="545355">
                  <a:extLst>
                    <a:ext uri="{9D8B030D-6E8A-4147-A177-3AD203B41FA5}">
                      <a16:colId xmlns:a16="http://schemas.microsoft.com/office/drawing/2014/main" val="2397371736"/>
                    </a:ext>
                  </a:extLst>
                </a:gridCol>
                <a:gridCol w="545355">
                  <a:extLst>
                    <a:ext uri="{9D8B030D-6E8A-4147-A177-3AD203B41FA5}">
                      <a16:colId xmlns:a16="http://schemas.microsoft.com/office/drawing/2014/main" val="3143654077"/>
                    </a:ext>
                  </a:extLst>
                </a:gridCol>
                <a:gridCol w="545355">
                  <a:extLst>
                    <a:ext uri="{9D8B030D-6E8A-4147-A177-3AD203B41FA5}">
                      <a16:colId xmlns:a16="http://schemas.microsoft.com/office/drawing/2014/main" val="3808435129"/>
                    </a:ext>
                  </a:extLst>
                </a:gridCol>
              </a:tblGrid>
              <a:tr h="544967">
                <a:tc>
                  <a:txBody>
                    <a:bodyPr/>
                    <a:lstStyle/>
                    <a:p>
                      <a:pPr algn="ctr"/>
                      <a:r>
                        <a:rPr lang="en-US" sz="3200" dirty="0">
                          <a:solidFill>
                            <a:srgbClr val="002060"/>
                          </a:solidFill>
                          <a:latin typeface="Consolas" panose="020B0609020204030204" pitchFamily="49"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US" sz="3200" dirty="0">
                        <a:solidFill>
                          <a:srgbClr val="002060"/>
                        </a:solidFill>
                        <a:latin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202240276"/>
                  </a:ext>
                </a:extLst>
              </a:tr>
              <a:tr h="421685">
                <a:tc>
                  <a:txBody>
                    <a:bodyPr/>
                    <a:lstStyle/>
                    <a:p>
                      <a:pPr algn="ctr"/>
                      <a:r>
                        <a:rPr lang="en-US" sz="1800" dirty="0">
                          <a:solidFill>
                            <a:srgbClr val="990033"/>
                          </a:solidFill>
                          <a:latin typeface="Consolas" panose="020B0609020204030204" pitchFamily="49"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7851079"/>
                  </a:ext>
                </a:extLst>
              </a:tr>
            </a:tbl>
          </a:graphicData>
        </a:graphic>
      </p:graphicFrame>
      <p:sp>
        <p:nvSpPr>
          <p:cNvPr id="6" name="TextBox 5">
            <a:extLst>
              <a:ext uri="{FF2B5EF4-FFF2-40B4-BE49-F238E27FC236}">
                <a16:creationId xmlns:a16="http://schemas.microsoft.com/office/drawing/2014/main" id="{DEF56AD9-FB32-F915-25FB-8499339D5B42}"/>
              </a:ext>
            </a:extLst>
          </p:cNvPr>
          <p:cNvSpPr txBox="1"/>
          <p:nvPr/>
        </p:nvSpPr>
        <p:spPr>
          <a:xfrm>
            <a:off x="5915026" y="3212797"/>
            <a:ext cx="6124576" cy="2585323"/>
          </a:xfrm>
          <a:prstGeom prst="rect">
            <a:avLst/>
          </a:prstGeom>
          <a:noFill/>
        </p:spPr>
        <p:txBody>
          <a:bodyPr wrap="square" rtlCol="0">
            <a:spAutoFit/>
          </a:bodyPr>
          <a:lstStyle/>
          <a:p>
            <a:pPr marL="342900" indent="-342900">
              <a:spcAft>
                <a:spcPts val="1200"/>
              </a:spcAft>
              <a:buClr>
                <a:srgbClr val="7030A0"/>
              </a:buClr>
              <a:buFont typeface="+mj-lt"/>
              <a:buAutoNum type="alphaUcPeriod"/>
            </a:pPr>
            <a:r>
              <a:rPr lang="en-US" sz="2200" dirty="0" err="1">
                <a:latin typeface="Consolas" panose="020B0609020204030204" pitchFamily="49" charset="0"/>
                <a:cs typeface="Calibri" panose="020F0502020204030204" pitchFamily="34" charset="0"/>
              </a:rPr>
              <a:t>s.substring</a:t>
            </a:r>
            <a:r>
              <a:rPr lang="en-US" sz="2200" dirty="0">
                <a:latin typeface="Consolas" panose="020B0609020204030204" pitchFamily="49" charset="0"/>
                <a:cs typeface="Calibri" panose="020F0502020204030204" pitchFamily="34" charset="0"/>
              </a:rPr>
              <a:t>(7) + "ball";</a:t>
            </a:r>
          </a:p>
          <a:p>
            <a:pPr marL="342900" indent="-342900">
              <a:spcAft>
                <a:spcPts val="1200"/>
              </a:spcAft>
              <a:buClr>
                <a:srgbClr val="7030A0"/>
              </a:buClr>
              <a:buFont typeface="+mj-lt"/>
              <a:buAutoNum type="alphaUcPeriod"/>
            </a:pPr>
            <a:r>
              <a:rPr lang="en-US" sz="2200" dirty="0">
                <a:latin typeface="Consolas" panose="020B0609020204030204" pitchFamily="49" charset="0"/>
                <a:cs typeface="Calibri" panose="020F0502020204030204" pitchFamily="34" charset="0"/>
              </a:rPr>
              <a:t>s = </a:t>
            </a:r>
            <a:r>
              <a:rPr lang="en-US" sz="2200" dirty="0" err="1">
                <a:latin typeface="Consolas" panose="020B0609020204030204" pitchFamily="49" charset="0"/>
                <a:cs typeface="Calibri" panose="020F0502020204030204" pitchFamily="34" charset="0"/>
              </a:rPr>
              <a:t>s.substring</a:t>
            </a:r>
            <a:r>
              <a:rPr lang="en-US" sz="2200" dirty="0">
                <a:latin typeface="Consolas" panose="020B0609020204030204" pitchFamily="49" charset="0"/>
                <a:cs typeface="Calibri" panose="020F0502020204030204" pitchFamily="34" charset="0"/>
              </a:rPr>
              <a:t>(7, 9) + "ball";</a:t>
            </a:r>
          </a:p>
          <a:p>
            <a:pPr marL="342900" indent="-342900">
              <a:spcAft>
                <a:spcPts val="1200"/>
              </a:spcAft>
              <a:buClr>
                <a:srgbClr val="7030A0"/>
              </a:buClr>
              <a:buFont typeface="+mj-lt"/>
              <a:buAutoNum type="alphaUcPeriod"/>
            </a:pPr>
            <a:r>
              <a:rPr lang="en-US" sz="2200" dirty="0">
                <a:latin typeface="Consolas" panose="020B0609020204030204" pitchFamily="49" charset="0"/>
                <a:cs typeface="Calibri" panose="020F0502020204030204" pitchFamily="34" charset="0"/>
              </a:rPr>
              <a:t>s = </a:t>
            </a:r>
            <a:r>
              <a:rPr lang="en-US" sz="2200" dirty="0" err="1">
                <a:latin typeface="Consolas" panose="020B0609020204030204" pitchFamily="49" charset="0"/>
                <a:cs typeface="Calibri" panose="020F0502020204030204" pitchFamily="34" charset="0"/>
              </a:rPr>
              <a:t>s.charAt</a:t>
            </a:r>
            <a:r>
              <a:rPr lang="en-US" sz="2200" dirty="0">
                <a:latin typeface="Consolas" panose="020B0609020204030204" pitchFamily="49" charset="0"/>
                <a:cs typeface="Calibri" panose="020F0502020204030204" pitchFamily="34" charset="0"/>
              </a:rPr>
              <a:t>(7).</a:t>
            </a:r>
            <a:r>
              <a:rPr lang="en-US" sz="2200" dirty="0" err="1">
                <a:latin typeface="Consolas" panose="020B0609020204030204" pitchFamily="49" charset="0"/>
                <a:cs typeface="Calibri" panose="020F0502020204030204" pitchFamily="34" charset="0"/>
              </a:rPr>
              <a:t>toUpperCase</a:t>
            </a:r>
            <a:r>
              <a:rPr lang="en-US" sz="2200" dirty="0">
                <a:latin typeface="Consolas" panose="020B0609020204030204" pitchFamily="49" charset="0"/>
                <a:cs typeface="Calibri" panose="020F0502020204030204" pitchFamily="34" charset="0"/>
              </a:rPr>
              <a:t>() + "ball";</a:t>
            </a:r>
          </a:p>
          <a:p>
            <a:pPr marL="342900" indent="-342900">
              <a:spcAft>
                <a:spcPts val="1200"/>
              </a:spcAft>
              <a:buClr>
                <a:srgbClr val="7030A0"/>
              </a:buClr>
              <a:buFont typeface="+mj-lt"/>
              <a:buAutoNum type="alphaUcPeriod"/>
            </a:pPr>
            <a:r>
              <a:rPr lang="en-US" sz="2200" dirty="0">
                <a:latin typeface="Consolas" panose="020B0609020204030204" pitchFamily="49" charset="0"/>
                <a:cs typeface="Calibri" panose="020F0502020204030204" pitchFamily="34" charset="0"/>
              </a:rPr>
              <a:t>s = </a:t>
            </a:r>
            <a:r>
              <a:rPr lang="en-US" sz="2200" dirty="0" err="1">
                <a:latin typeface="Consolas" panose="020B0609020204030204" pitchFamily="49" charset="0"/>
                <a:cs typeface="Calibri" panose="020F0502020204030204" pitchFamily="34" charset="0"/>
              </a:rPr>
              <a:t>s.substring</a:t>
            </a:r>
            <a:r>
              <a:rPr lang="en-US" sz="2200" dirty="0">
                <a:latin typeface="Consolas" panose="020B0609020204030204" pitchFamily="49" charset="0"/>
                <a:cs typeface="Calibri" panose="020F0502020204030204" pitchFamily="34" charset="0"/>
              </a:rPr>
              <a:t>(7, 8).</a:t>
            </a:r>
            <a:r>
              <a:rPr lang="en-US" sz="2200" dirty="0" err="1">
                <a:latin typeface="Consolas" panose="020B0609020204030204" pitchFamily="49" charset="0"/>
                <a:cs typeface="Calibri" panose="020F0502020204030204" pitchFamily="34" charset="0"/>
              </a:rPr>
              <a:t>toUpperCase</a:t>
            </a:r>
            <a:r>
              <a:rPr lang="en-US" sz="2200" dirty="0">
                <a:latin typeface="Consolas" panose="020B0609020204030204" pitchFamily="49" charset="0"/>
                <a:cs typeface="Calibri" panose="020F0502020204030204" pitchFamily="34" charset="0"/>
              </a:rPr>
              <a:t>()    </a:t>
            </a:r>
            <a:br>
              <a:rPr lang="en-US" sz="2200" dirty="0">
                <a:latin typeface="Consolas" panose="020B0609020204030204" pitchFamily="49" charset="0"/>
                <a:cs typeface="Calibri" panose="020F0502020204030204" pitchFamily="34" charset="0"/>
              </a:rPr>
            </a:br>
            <a:r>
              <a:rPr lang="en-US" sz="2200" dirty="0">
                <a:latin typeface="Consolas" panose="020B0609020204030204" pitchFamily="49" charset="0"/>
                <a:cs typeface="Calibri" panose="020F0502020204030204" pitchFamily="34" charset="0"/>
              </a:rPr>
              <a:t>    + </a:t>
            </a:r>
            <a:r>
              <a:rPr lang="en-US" sz="2200" dirty="0" err="1">
                <a:latin typeface="Consolas" panose="020B0609020204030204" pitchFamily="49" charset="0"/>
                <a:cs typeface="Calibri" panose="020F0502020204030204" pitchFamily="34" charset="0"/>
              </a:rPr>
              <a:t>s.substring</a:t>
            </a:r>
            <a:r>
              <a:rPr lang="en-US" sz="2200" dirty="0">
                <a:latin typeface="Consolas" panose="020B0609020204030204" pitchFamily="49" charset="0"/>
                <a:cs typeface="Calibri" panose="020F0502020204030204" pitchFamily="34" charset="0"/>
              </a:rPr>
              <a:t>(8) + "ball";</a:t>
            </a:r>
          </a:p>
        </p:txBody>
      </p:sp>
      <p:pic>
        <p:nvPicPr>
          <p:cNvPr id="2" name="Picture 1" descr="Ask questions on sli.do at #cse121">
            <a:extLst>
              <a:ext uri="{FF2B5EF4-FFF2-40B4-BE49-F238E27FC236}">
                <a16:creationId xmlns:a16="http://schemas.microsoft.com/office/drawing/2014/main" id="{B2387251-36D1-A43A-53FC-5C1F44497113}"/>
              </a:ext>
            </a:extLst>
          </p:cNvPr>
          <p:cNvPicPr>
            <a:picLocks noChangeAspect="1"/>
          </p:cNvPicPr>
          <p:nvPr/>
        </p:nvPicPr>
        <p:blipFill>
          <a:blip r:embed="rId2"/>
          <a:stretch>
            <a:fillRect/>
          </a:stretch>
        </p:blipFill>
        <p:spPr>
          <a:xfrm>
            <a:off x="7172872" y="231606"/>
            <a:ext cx="719502" cy="719502"/>
          </a:xfrm>
          <a:prstGeom prst="rect">
            <a:avLst/>
          </a:prstGeom>
        </p:spPr>
      </p:pic>
      <p:sp>
        <p:nvSpPr>
          <p:cNvPr id="3" name="Slide Number Placeholder 2">
            <a:extLst>
              <a:ext uri="{FF2B5EF4-FFF2-40B4-BE49-F238E27FC236}">
                <a16:creationId xmlns:a16="http://schemas.microsoft.com/office/drawing/2014/main" id="{263BCCF5-EDAC-32B9-3002-03CC58AA43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408661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61FA-EEB3-422B-7DB0-3E80089AAEA2}"/>
              </a:ext>
            </a:extLst>
          </p:cNvPr>
          <p:cNvSpPr>
            <a:spLocks noGrp="1"/>
          </p:cNvSpPr>
          <p:nvPr>
            <p:ph type="title"/>
          </p:nvPr>
        </p:nvSpPr>
        <p:spPr/>
        <p:txBody>
          <a:bodyPr/>
          <a:lstStyle/>
          <a:p>
            <a:r>
              <a:rPr lang="en-US" dirty="0"/>
              <a:t>Announcements, Reminders</a:t>
            </a:r>
          </a:p>
        </p:txBody>
      </p:sp>
      <p:sp>
        <p:nvSpPr>
          <p:cNvPr id="3" name="Text Placeholder 2">
            <a:extLst>
              <a:ext uri="{FF2B5EF4-FFF2-40B4-BE49-F238E27FC236}">
                <a16:creationId xmlns:a16="http://schemas.microsoft.com/office/drawing/2014/main" id="{C54B5108-D326-A3E1-1010-648875F9D1F7}"/>
              </a:ext>
            </a:extLst>
          </p:cNvPr>
          <p:cNvSpPr>
            <a:spLocks noGrp="1"/>
          </p:cNvSpPr>
          <p:nvPr>
            <p:ph type="body" idx="1"/>
          </p:nvPr>
        </p:nvSpPr>
        <p:spPr>
          <a:xfrm>
            <a:off x="838200" y="1371600"/>
            <a:ext cx="8901223" cy="4805363"/>
          </a:xfrm>
        </p:spPr>
        <p:txBody>
          <a:bodyPr>
            <a:normAutofit/>
          </a:bodyPr>
          <a:lstStyle/>
          <a:p>
            <a:r>
              <a:rPr lang="en-US" dirty="0"/>
              <a:t>C0 due tonight</a:t>
            </a:r>
          </a:p>
          <a:p>
            <a:pPr lvl="1"/>
            <a:r>
              <a:rPr lang="en-US" dirty="0"/>
              <a:t>Expect C0 grades ~ 1 week from submission (we’ll announce on Ed)</a:t>
            </a:r>
          </a:p>
          <a:p>
            <a:pPr lvl="1"/>
            <a:r>
              <a:rPr lang="en-US" dirty="0"/>
              <a:t>shortly after, your first </a:t>
            </a:r>
            <a:r>
              <a:rPr lang="en-US" b="1" i="1" dirty="0">
                <a:hlinkClick r:id="rId2"/>
              </a:rPr>
              <a:t>resubmission</a:t>
            </a:r>
            <a:r>
              <a:rPr lang="en-US" dirty="0"/>
              <a:t> cycle will open!</a:t>
            </a:r>
          </a:p>
          <a:p>
            <a:r>
              <a:rPr lang="en-US" dirty="0"/>
              <a:t>P0: </a:t>
            </a:r>
            <a:r>
              <a:rPr lang="en-US" dirty="0" err="1"/>
              <a:t>Cornbear’s</a:t>
            </a:r>
            <a:r>
              <a:rPr lang="en-US" dirty="0"/>
              <a:t> Café releases tonight!</a:t>
            </a:r>
          </a:p>
          <a:p>
            <a:pPr lvl="1"/>
            <a:r>
              <a:rPr lang="en-US" dirty="0"/>
              <a:t>due Tuesday, July 7</a:t>
            </a:r>
            <a:r>
              <a:rPr lang="en-US" baseline="30000" dirty="0"/>
              <a:t>th</a:t>
            </a:r>
            <a:r>
              <a:rPr lang="en-US" dirty="0"/>
              <a:t> </a:t>
            </a:r>
          </a:p>
          <a:p>
            <a:r>
              <a:rPr lang="en-US" dirty="0"/>
              <a:t>No lecture this Friday! (university holiday)</a:t>
            </a:r>
          </a:p>
        </p:txBody>
      </p:sp>
      <p:sp>
        <p:nvSpPr>
          <p:cNvPr id="4" name="Slide Number Placeholder 3">
            <a:extLst>
              <a:ext uri="{FF2B5EF4-FFF2-40B4-BE49-F238E27FC236}">
                <a16:creationId xmlns:a16="http://schemas.microsoft.com/office/drawing/2014/main" id="{D6586EBE-4008-0E4A-A533-90A58C2BAA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3621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0CCE-4595-5A12-442C-15723227BA76}"/>
              </a:ext>
            </a:extLst>
          </p:cNvPr>
          <p:cNvSpPr>
            <a:spLocks noGrp="1"/>
          </p:cNvSpPr>
          <p:nvPr>
            <p:ph type="title"/>
          </p:nvPr>
        </p:nvSpPr>
        <p:spPr/>
        <p:txBody>
          <a:bodyPr/>
          <a:lstStyle/>
          <a:p>
            <a:r>
              <a:rPr lang="en-US" dirty="0"/>
              <a:t>Aside: </a:t>
            </a:r>
            <a:r>
              <a:rPr lang="en-US" dirty="0">
                <a:solidFill>
                  <a:schemeClr val="accent2">
                    <a:lumMod val="75000"/>
                  </a:schemeClr>
                </a:solidFill>
                <a:hlinkClick r:id="rId2">
                  <a:extLst>
                    <a:ext uri="{A12FA001-AC4F-418D-AE19-62706E023703}">
                      <ahyp:hlinkClr xmlns:ahyp="http://schemas.microsoft.com/office/drawing/2018/hyperlinkcolor" val="tx"/>
                    </a:ext>
                  </a:extLst>
                </a:hlinkClick>
              </a:rPr>
              <a:t>Gumball</a:t>
            </a:r>
            <a:endParaRPr lang="en-US" dirty="0">
              <a:solidFill>
                <a:schemeClr val="accent2">
                  <a:lumMod val="75000"/>
                </a:schemeClr>
              </a:solidFill>
            </a:endParaRPr>
          </a:p>
        </p:txBody>
      </p:sp>
      <p:pic>
        <p:nvPicPr>
          <p:cNvPr id="5" name="Picture 2" descr="Miya's corgi, Gumball, lying down belly-up on a soft-looking rug">
            <a:extLst>
              <a:ext uri="{FF2B5EF4-FFF2-40B4-BE49-F238E27FC236}">
                <a16:creationId xmlns:a16="http://schemas.microsoft.com/office/drawing/2014/main" id="{EC0C2099-4CC9-F020-9807-E2F2E29D4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034" y="4210596"/>
            <a:ext cx="3827929" cy="19319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iya's corgi, Gumball, looking a little tired/grumpy">
            <a:extLst>
              <a:ext uri="{FF2B5EF4-FFF2-40B4-BE49-F238E27FC236}">
                <a16:creationId xmlns:a16="http://schemas.microsoft.com/office/drawing/2014/main" id="{AE860638-606E-B75A-C49E-146A0424D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2035" y="1339649"/>
            <a:ext cx="3827929" cy="2870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iya's gorgeous corgi, Gumball, with a rainbow scarf on a tennis court; his tongue is sticking out and he's smiling!">
            <a:extLst>
              <a:ext uri="{FF2B5EF4-FFF2-40B4-BE49-F238E27FC236}">
                <a16:creationId xmlns:a16="http://schemas.microsoft.com/office/drawing/2014/main" id="{7068294D-B76B-A4B2-3687-70F44B0974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894" y="1339650"/>
            <a:ext cx="3602141" cy="48028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Miya's corgi, Gumball, smiling with a Pumpkin scarf">
            <a:extLst>
              <a:ext uri="{FF2B5EF4-FFF2-40B4-BE49-F238E27FC236}">
                <a16:creationId xmlns:a16="http://schemas.microsoft.com/office/drawing/2014/main" id="{F62124C3-9AEF-54A7-C69C-ED677FEAA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5682" y="1339649"/>
            <a:ext cx="3602141" cy="480285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8318301-9506-DEBE-72BF-4E286A9229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dirty="0"/>
          </a:p>
        </p:txBody>
      </p:sp>
    </p:spTree>
    <p:extLst>
      <p:ext uri="{BB962C8B-B14F-4D97-AF65-F5344CB8AC3E}">
        <p14:creationId xmlns:p14="http://schemas.microsoft.com/office/powerpoint/2010/main" val="1515879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 (2/5)</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Announcements, Reminders</a:t>
            </a:r>
          </a:p>
          <a:p>
            <a:r>
              <a:rPr lang="en-US" b="1" dirty="0">
                <a:solidFill>
                  <a:srgbClr val="7030A0"/>
                </a:solidFill>
              </a:rPr>
              <a:t>Intro Survey, C0 Reflection Recap (now)</a:t>
            </a:r>
          </a:p>
          <a:p>
            <a:r>
              <a:rPr lang="en-US" dirty="0"/>
              <a:t>Datatypes and Expressions Review</a:t>
            </a:r>
          </a:p>
          <a:p>
            <a:r>
              <a:rPr lang="en-US" dirty="0"/>
              <a:t>Casting, More Variables and Operators! </a:t>
            </a:r>
          </a:p>
          <a:p>
            <a:r>
              <a:rPr lang="en-US" dirty="0">
                <a:solidFill>
                  <a:schemeClr val="tx1"/>
                </a:solidFill>
              </a:rPr>
              <a:t>Strings and Characters Review</a:t>
            </a:r>
          </a:p>
          <a:p>
            <a:pPr lvl="1"/>
            <a:r>
              <a:rPr lang="en-US" dirty="0"/>
              <a:t>code example! </a:t>
            </a:r>
          </a:p>
          <a:p>
            <a:endParaRPr lang="en-US" dirty="0"/>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extLst>
      <p:ext uri="{BB962C8B-B14F-4D97-AF65-F5344CB8AC3E}">
        <p14:creationId xmlns:p14="http://schemas.microsoft.com/office/powerpoint/2010/main" val="46188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B7F9-56DE-46A2-DD46-5B8DB3041B13}"/>
              </a:ext>
            </a:extLst>
          </p:cNvPr>
          <p:cNvSpPr>
            <a:spLocks noGrp="1"/>
          </p:cNvSpPr>
          <p:nvPr>
            <p:ph type="title"/>
          </p:nvPr>
        </p:nvSpPr>
        <p:spPr/>
        <p:txBody>
          <a:bodyPr/>
          <a:lstStyle/>
          <a:p>
            <a:r>
              <a:rPr lang="en-US" dirty="0"/>
              <a:t>Intro survey responses</a:t>
            </a:r>
          </a:p>
        </p:txBody>
      </p:sp>
      <p:sp>
        <p:nvSpPr>
          <p:cNvPr id="3" name="Text Placeholder 2">
            <a:extLst>
              <a:ext uri="{FF2B5EF4-FFF2-40B4-BE49-F238E27FC236}">
                <a16:creationId xmlns:a16="http://schemas.microsoft.com/office/drawing/2014/main" id="{92AFBB2B-13E9-CBB1-CF09-3A0F16607B7E}"/>
              </a:ext>
            </a:extLst>
          </p:cNvPr>
          <p:cNvSpPr>
            <a:spLocks noGrp="1"/>
          </p:cNvSpPr>
          <p:nvPr>
            <p:ph type="body" idx="1"/>
          </p:nvPr>
        </p:nvSpPr>
        <p:spPr/>
        <p:txBody>
          <a:bodyPr/>
          <a:lstStyle/>
          <a:p>
            <a:pPr marL="114300" indent="0">
              <a:buNone/>
            </a:pPr>
            <a:r>
              <a:rPr lang="en-US" dirty="0"/>
              <a:t>What we’re excited about:</a:t>
            </a:r>
          </a:p>
          <a:p>
            <a:r>
              <a:rPr lang="en-US" dirty="0"/>
              <a:t>“To learn something completely new to me - I have no programming experience”</a:t>
            </a:r>
          </a:p>
          <a:p>
            <a:r>
              <a:rPr lang="en-US" dirty="0"/>
              <a:t>“Chatting with my peers and honestly just figuring out how to code.”</a:t>
            </a:r>
          </a:p>
          <a:p>
            <a:r>
              <a:rPr lang="en-US" dirty="0"/>
              <a:t>“To learn and build confidence in a new skill I've previously struggled with, hopefully open some creative doors for future projects.”</a:t>
            </a:r>
          </a:p>
          <a:p>
            <a:pPr marL="114300" indent="0">
              <a:buNone/>
            </a:pPr>
            <a:endParaRPr lang="en-US" dirty="0"/>
          </a:p>
        </p:txBody>
      </p:sp>
      <p:sp>
        <p:nvSpPr>
          <p:cNvPr id="4" name="Slide Number Placeholder 3">
            <a:extLst>
              <a:ext uri="{FF2B5EF4-FFF2-40B4-BE49-F238E27FC236}">
                <a16:creationId xmlns:a16="http://schemas.microsoft.com/office/drawing/2014/main" id="{E2955CE6-966F-5B62-A3A5-E3124415D4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321155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0E239-9950-1A06-C9F8-655F8FDB5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8E52E0-FBF2-FC88-AC55-41CF5673F132}"/>
              </a:ext>
            </a:extLst>
          </p:cNvPr>
          <p:cNvSpPr>
            <a:spLocks noGrp="1"/>
          </p:cNvSpPr>
          <p:nvPr>
            <p:ph type="title"/>
          </p:nvPr>
        </p:nvSpPr>
        <p:spPr/>
        <p:txBody>
          <a:bodyPr/>
          <a:lstStyle/>
          <a:p>
            <a:r>
              <a:rPr lang="en-US" dirty="0"/>
              <a:t>Intro survey responses</a:t>
            </a:r>
          </a:p>
        </p:txBody>
      </p:sp>
      <p:sp>
        <p:nvSpPr>
          <p:cNvPr id="3" name="Text Placeholder 2">
            <a:extLst>
              <a:ext uri="{FF2B5EF4-FFF2-40B4-BE49-F238E27FC236}">
                <a16:creationId xmlns:a16="http://schemas.microsoft.com/office/drawing/2014/main" id="{AADCFCB6-D96D-37CB-2A8F-3EF83A8EE695}"/>
              </a:ext>
            </a:extLst>
          </p:cNvPr>
          <p:cNvSpPr>
            <a:spLocks noGrp="1"/>
          </p:cNvSpPr>
          <p:nvPr>
            <p:ph type="body" idx="1"/>
          </p:nvPr>
        </p:nvSpPr>
        <p:spPr/>
        <p:txBody>
          <a:bodyPr>
            <a:normAutofit fontScale="92500" lnSpcReduction="20000"/>
          </a:bodyPr>
          <a:lstStyle/>
          <a:p>
            <a:pPr marL="114300" indent="0">
              <a:buNone/>
            </a:pPr>
            <a:r>
              <a:rPr lang="en-US" dirty="0"/>
              <a:t>What we’re nervous about:</a:t>
            </a:r>
          </a:p>
          <a:p>
            <a:r>
              <a:rPr lang="en-US" dirty="0"/>
              <a:t>“The fact that I have never taken a computer science course”</a:t>
            </a:r>
          </a:p>
          <a:p>
            <a:r>
              <a:rPr lang="en-US" dirty="0"/>
              <a:t>“I'm a bit worried I'll get in over my head and get stuck on the projects and fall behind.”</a:t>
            </a:r>
          </a:p>
          <a:p>
            <a:r>
              <a:rPr lang="en-US" dirty="0"/>
              <a:t>“</a:t>
            </a:r>
            <a:r>
              <a:rPr lang="en-US" dirty="0" err="1"/>
              <a:t>theres</a:t>
            </a:r>
            <a:r>
              <a:rPr lang="en-US" dirty="0"/>
              <a:t> </a:t>
            </a:r>
            <a:r>
              <a:rPr lang="en-US" dirty="0" err="1"/>
              <a:t>noone</a:t>
            </a:r>
            <a:r>
              <a:rPr lang="en-US" dirty="0"/>
              <a:t> to ask for help”</a:t>
            </a:r>
          </a:p>
          <a:p>
            <a:pPr marL="114300" indent="0">
              <a:buNone/>
            </a:pPr>
            <a:endParaRPr lang="en-US" dirty="0"/>
          </a:p>
          <a:p>
            <a:pPr marL="114300" indent="0">
              <a:buNone/>
            </a:pPr>
            <a:r>
              <a:rPr lang="en-US" dirty="0"/>
              <a:t>Resources for help:</a:t>
            </a:r>
          </a:p>
          <a:p>
            <a:r>
              <a:rPr lang="en-US" dirty="0"/>
              <a:t>Ed</a:t>
            </a:r>
          </a:p>
          <a:p>
            <a:r>
              <a:rPr lang="en-US" dirty="0"/>
              <a:t>IPL</a:t>
            </a:r>
          </a:p>
          <a:p>
            <a:r>
              <a:rPr lang="en-US" dirty="0"/>
              <a:t>Instructor office hours</a:t>
            </a:r>
          </a:p>
          <a:p>
            <a:r>
              <a:rPr lang="en-US" dirty="0"/>
              <a:t>Email Hayden at </a:t>
            </a:r>
            <a:r>
              <a:rPr lang="en-US" dirty="0" err="1"/>
              <a:t>hbfeeney@cs.washington.edu</a:t>
            </a:r>
            <a:endParaRPr lang="en-US" dirty="0"/>
          </a:p>
        </p:txBody>
      </p:sp>
      <p:sp>
        <p:nvSpPr>
          <p:cNvPr id="4" name="Slide Number Placeholder 3">
            <a:extLst>
              <a:ext uri="{FF2B5EF4-FFF2-40B4-BE49-F238E27FC236}">
                <a16:creationId xmlns:a16="http://schemas.microsoft.com/office/drawing/2014/main" id="{E9DFD848-A7C6-F4B2-2E2F-4C396F1AF1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358888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6AE12-16EF-D7C6-543C-9B7B98445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864AC-4D43-502A-8A11-65C1D2884439}"/>
              </a:ext>
            </a:extLst>
          </p:cNvPr>
          <p:cNvSpPr>
            <a:spLocks noGrp="1"/>
          </p:cNvSpPr>
          <p:nvPr>
            <p:ph type="title"/>
          </p:nvPr>
        </p:nvSpPr>
        <p:spPr/>
        <p:txBody>
          <a:bodyPr/>
          <a:lstStyle/>
          <a:p>
            <a:r>
              <a:rPr lang="en-US" dirty="0"/>
              <a:t>Bugs!</a:t>
            </a:r>
          </a:p>
        </p:txBody>
      </p:sp>
      <p:sp>
        <p:nvSpPr>
          <p:cNvPr id="4" name="Slide Number Placeholder 3">
            <a:extLst>
              <a:ext uri="{FF2B5EF4-FFF2-40B4-BE49-F238E27FC236}">
                <a16:creationId xmlns:a16="http://schemas.microsoft.com/office/drawing/2014/main" id="{5EAE08F4-7CB9-FB4B-5F29-FF4CE0BCD0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pic>
        <p:nvPicPr>
          <p:cNvPr id="13" name="Picture 12">
            <a:extLst>
              <a:ext uri="{FF2B5EF4-FFF2-40B4-BE49-F238E27FC236}">
                <a16:creationId xmlns:a16="http://schemas.microsoft.com/office/drawing/2014/main" id="{45BCD407-A2F5-4A7E-437B-CF8243F745BC}"/>
              </a:ext>
            </a:extLst>
          </p:cNvPr>
          <p:cNvPicPr>
            <a:picLocks noChangeAspect="1"/>
          </p:cNvPicPr>
          <p:nvPr/>
        </p:nvPicPr>
        <p:blipFill>
          <a:blip r:embed="rId2"/>
          <a:stretch>
            <a:fillRect/>
          </a:stretch>
        </p:blipFill>
        <p:spPr>
          <a:xfrm>
            <a:off x="152399" y="3913891"/>
            <a:ext cx="2908300" cy="2832100"/>
          </a:xfrm>
          <a:prstGeom prst="rect">
            <a:avLst/>
          </a:prstGeom>
          <a:ln>
            <a:solidFill>
              <a:schemeClr val="accent1"/>
            </a:solidFill>
          </a:ln>
        </p:spPr>
      </p:pic>
      <p:pic>
        <p:nvPicPr>
          <p:cNvPr id="15" name="Picture 14">
            <a:extLst>
              <a:ext uri="{FF2B5EF4-FFF2-40B4-BE49-F238E27FC236}">
                <a16:creationId xmlns:a16="http://schemas.microsoft.com/office/drawing/2014/main" id="{C23D40B7-4942-7BC7-6056-8B4188564918}"/>
              </a:ext>
            </a:extLst>
          </p:cNvPr>
          <p:cNvPicPr>
            <a:picLocks noChangeAspect="1"/>
          </p:cNvPicPr>
          <p:nvPr/>
        </p:nvPicPr>
        <p:blipFill>
          <a:blip r:embed="rId3"/>
          <a:stretch>
            <a:fillRect/>
          </a:stretch>
        </p:blipFill>
        <p:spPr>
          <a:xfrm>
            <a:off x="3717017" y="353086"/>
            <a:ext cx="1320800" cy="1143000"/>
          </a:xfrm>
          <a:prstGeom prst="rect">
            <a:avLst/>
          </a:prstGeom>
          <a:ln>
            <a:solidFill>
              <a:schemeClr val="accent1"/>
            </a:solidFill>
          </a:ln>
        </p:spPr>
      </p:pic>
      <p:pic>
        <p:nvPicPr>
          <p:cNvPr id="17" name="Picture 16">
            <a:extLst>
              <a:ext uri="{FF2B5EF4-FFF2-40B4-BE49-F238E27FC236}">
                <a16:creationId xmlns:a16="http://schemas.microsoft.com/office/drawing/2014/main" id="{B294D42E-2E8E-23BF-B3D7-8E1018C5298E}"/>
              </a:ext>
            </a:extLst>
          </p:cNvPr>
          <p:cNvPicPr>
            <a:picLocks noChangeAspect="1"/>
          </p:cNvPicPr>
          <p:nvPr/>
        </p:nvPicPr>
        <p:blipFill>
          <a:blip r:embed="rId4"/>
          <a:stretch>
            <a:fillRect/>
          </a:stretch>
        </p:blipFill>
        <p:spPr>
          <a:xfrm>
            <a:off x="3277085" y="3811186"/>
            <a:ext cx="3015488" cy="2903485"/>
          </a:xfrm>
          <a:prstGeom prst="rect">
            <a:avLst/>
          </a:prstGeom>
          <a:ln>
            <a:solidFill>
              <a:schemeClr val="accent1"/>
            </a:solidFill>
          </a:ln>
        </p:spPr>
      </p:pic>
      <p:pic>
        <p:nvPicPr>
          <p:cNvPr id="19" name="Picture 18">
            <a:extLst>
              <a:ext uri="{FF2B5EF4-FFF2-40B4-BE49-F238E27FC236}">
                <a16:creationId xmlns:a16="http://schemas.microsoft.com/office/drawing/2014/main" id="{B7CEE719-C582-48A7-8DD4-C6B8F9EE5C52}"/>
              </a:ext>
            </a:extLst>
          </p:cNvPr>
          <p:cNvPicPr>
            <a:picLocks noChangeAspect="1"/>
          </p:cNvPicPr>
          <p:nvPr/>
        </p:nvPicPr>
        <p:blipFill>
          <a:blip r:embed="rId5"/>
          <a:stretch>
            <a:fillRect/>
          </a:stretch>
        </p:blipFill>
        <p:spPr>
          <a:xfrm>
            <a:off x="152399" y="1186342"/>
            <a:ext cx="2469175" cy="1718546"/>
          </a:xfrm>
          <a:prstGeom prst="rect">
            <a:avLst/>
          </a:prstGeom>
          <a:ln>
            <a:solidFill>
              <a:schemeClr val="accent1"/>
            </a:solidFill>
          </a:ln>
        </p:spPr>
      </p:pic>
      <p:pic>
        <p:nvPicPr>
          <p:cNvPr id="21" name="Picture 20">
            <a:extLst>
              <a:ext uri="{FF2B5EF4-FFF2-40B4-BE49-F238E27FC236}">
                <a16:creationId xmlns:a16="http://schemas.microsoft.com/office/drawing/2014/main" id="{DF7145B9-E1F7-E1F3-7F70-15F947B4359B}"/>
              </a:ext>
            </a:extLst>
          </p:cNvPr>
          <p:cNvPicPr>
            <a:picLocks noChangeAspect="1"/>
          </p:cNvPicPr>
          <p:nvPr/>
        </p:nvPicPr>
        <p:blipFill>
          <a:blip r:embed="rId6"/>
          <a:stretch>
            <a:fillRect/>
          </a:stretch>
        </p:blipFill>
        <p:spPr>
          <a:xfrm>
            <a:off x="5261560" y="338842"/>
            <a:ext cx="1244600" cy="1435100"/>
          </a:xfrm>
          <a:prstGeom prst="rect">
            <a:avLst/>
          </a:prstGeom>
          <a:ln>
            <a:solidFill>
              <a:schemeClr val="accent1"/>
            </a:solidFill>
          </a:ln>
        </p:spPr>
      </p:pic>
      <p:pic>
        <p:nvPicPr>
          <p:cNvPr id="23" name="Picture 22">
            <a:extLst>
              <a:ext uri="{FF2B5EF4-FFF2-40B4-BE49-F238E27FC236}">
                <a16:creationId xmlns:a16="http://schemas.microsoft.com/office/drawing/2014/main" id="{7C9D87C5-23CD-0A7C-2959-79ED70DEDADB}"/>
              </a:ext>
            </a:extLst>
          </p:cNvPr>
          <p:cNvPicPr>
            <a:picLocks noChangeAspect="1"/>
          </p:cNvPicPr>
          <p:nvPr/>
        </p:nvPicPr>
        <p:blipFill>
          <a:blip r:embed="rId7"/>
          <a:stretch>
            <a:fillRect/>
          </a:stretch>
        </p:blipFill>
        <p:spPr>
          <a:xfrm>
            <a:off x="6506160" y="4543308"/>
            <a:ext cx="4794528" cy="2190093"/>
          </a:xfrm>
          <a:prstGeom prst="rect">
            <a:avLst/>
          </a:prstGeom>
          <a:ln>
            <a:solidFill>
              <a:schemeClr val="accent1"/>
            </a:solidFill>
          </a:ln>
        </p:spPr>
      </p:pic>
      <p:pic>
        <p:nvPicPr>
          <p:cNvPr id="25" name="Picture 24">
            <a:extLst>
              <a:ext uri="{FF2B5EF4-FFF2-40B4-BE49-F238E27FC236}">
                <a16:creationId xmlns:a16="http://schemas.microsoft.com/office/drawing/2014/main" id="{9F8B6060-B4A3-A1B9-0256-A18236B46A8A}"/>
              </a:ext>
            </a:extLst>
          </p:cNvPr>
          <p:cNvPicPr>
            <a:picLocks noChangeAspect="1"/>
          </p:cNvPicPr>
          <p:nvPr/>
        </p:nvPicPr>
        <p:blipFill>
          <a:blip r:embed="rId8"/>
          <a:stretch>
            <a:fillRect/>
          </a:stretch>
        </p:blipFill>
        <p:spPr>
          <a:xfrm>
            <a:off x="8366414" y="353086"/>
            <a:ext cx="3766286" cy="3927698"/>
          </a:xfrm>
          <a:prstGeom prst="rect">
            <a:avLst/>
          </a:prstGeom>
          <a:ln>
            <a:solidFill>
              <a:schemeClr val="accent1"/>
            </a:solidFill>
          </a:ln>
        </p:spPr>
      </p:pic>
      <p:pic>
        <p:nvPicPr>
          <p:cNvPr id="27" name="Picture 26">
            <a:extLst>
              <a:ext uri="{FF2B5EF4-FFF2-40B4-BE49-F238E27FC236}">
                <a16:creationId xmlns:a16="http://schemas.microsoft.com/office/drawing/2014/main" id="{CCA30705-5819-D97F-CA8B-2AF67432237A}"/>
              </a:ext>
            </a:extLst>
          </p:cNvPr>
          <p:cNvPicPr>
            <a:picLocks noChangeAspect="1"/>
          </p:cNvPicPr>
          <p:nvPr/>
        </p:nvPicPr>
        <p:blipFill>
          <a:blip r:embed="rId9"/>
          <a:stretch>
            <a:fillRect/>
          </a:stretch>
        </p:blipFill>
        <p:spPr>
          <a:xfrm>
            <a:off x="6764787" y="250547"/>
            <a:ext cx="1536700" cy="1651000"/>
          </a:xfrm>
          <a:prstGeom prst="rect">
            <a:avLst/>
          </a:prstGeom>
          <a:ln>
            <a:solidFill>
              <a:schemeClr val="accent1"/>
            </a:solidFill>
          </a:ln>
        </p:spPr>
      </p:pic>
      <p:pic>
        <p:nvPicPr>
          <p:cNvPr id="29" name="Picture 28">
            <a:extLst>
              <a:ext uri="{FF2B5EF4-FFF2-40B4-BE49-F238E27FC236}">
                <a16:creationId xmlns:a16="http://schemas.microsoft.com/office/drawing/2014/main" id="{F3629D15-7101-0DFF-8593-F21C39F28CE1}"/>
              </a:ext>
            </a:extLst>
          </p:cNvPr>
          <p:cNvPicPr>
            <a:picLocks noChangeAspect="1"/>
          </p:cNvPicPr>
          <p:nvPr/>
        </p:nvPicPr>
        <p:blipFill>
          <a:blip r:embed="rId10"/>
          <a:stretch>
            <a:fillRect/>
          </a:stretch>
        </p:blipFill>
        <p:spPr>
          <a:xfrm>
            <a:off x="2931310" y="1630000"/>
            <a:ext cx="1066800" cy="952500"/>
          </a:xfrm>
          <a:prstGeom prst="rect">
            <a:avLst/>
          </a:prstGeom>
          <a:ln>
            <a:solidFill>
              <a:schemeClr val="accent1"/>
            </a:solidFill>
          </a:ln>
        </p:spPr>
      </p:pic>
      <p:pic>
        <p:nvPicPr>
          <p:cNvPr id="31" name="Picture 30">
            <a:extLst>
              <a:ext uri="{FF2B5EF4-FFF2-40B4-BE49-F238E27FC236}">
                <a16:creationId xmlns:a16="http://schemas.microsoft.com/office/drawing/2014/main" id="{E0EEBE52-1879-8154-AAAD-F25809E75C54}"/>
              </a:ext>
            </a:extLst>
          </p:cNvPr>
          <p:cNvPicPr>
            <a:picLocks noChangeAspect="1"/>
          </p:cNvPicPr>
          <p:nvPr/>
        </p:nvPicPr>
        <p:blipFill>
          <a:blip r:embed="rId11"/>
          <a:stretch>
            <a:fillRect/>
          </a:stretch>
        </p:blipFill>
        <p:spPr>
          <a:xfrm>
            <a:off x="4419558" y="1851211"/>
            <a:ext cx="1923781" cy="1740564"/>
          </a:xfrm>
          <a:prstGeom prst="rect">
            <a:avLst/>
          </a:prstGeom>
          <a:ln>
            <a:solidFill>
              <a:schemeClr val="accent1"/>
            </a:solidFill>
          </a:ln>
        </p:spPr>
      </p:pic>
      <p:pic>
        <p:nvPicPr>
          <p:cNvPr id="33" name="Picture 32">
            <a:extLst>
              <a:ext uri="{FF2B5EF4-FFF2-40B4-BE49-F238E27FC236}">
                <a16:creationId xmlns:a16="http://schemas.microsoft.com/office/drawing/2014/main" id="{0A9FAA6D-80E5-F65F-4B77-6A215444656C}"/>
              </a:ext>
            </a:extLst>
          </p:cNvPr>
          <p:cNvPicPr>
            <a:picLocks noChangeAspect="1"/>
          </p:cNvPicPr>
          <p:nvPr/>
        </p:nvPicPr>
        <p:blipFill>
          <a:blip r:embed="rId12"/>
          <a:stretch>
            <a:fillRect/>
          </a:stretch>
        </p:blipFill>
        <p:spPr>
          <a:xfrm>
            <a:off x="6580859" y="1996480"/>
            <a:ext cx="1720628" cy="2451895"/>
          </a:xfrm>
          <a:prstGeom prst="rect">
            <a:avLst/>
          </a:prstGeom>
          <a:ln>
            <a:solidFill>
              <a:schemeClr val="accent1"/>
            </a:solidFill>
          </a:ln>
        </p:spPr>
      </p:pic>
      <p:pic>
        <p:nvPicPr>
          <p:cNvPr id="35" name="Picture 34">
            <a:extLst>
              <a:ext uri="{FF2B5EF4-FFF2-40B4-BE49-F238E27FC236}">
                <a16:creationId xmlns:a16="http://schemas.microsoft.com/office/drawing/2014/main" id="{5219B8A5-5BE6-5280-7D37-8CE57AEEB9ED}"/>
              </a:ext>
            </a:extLst>
          </p:cNvPr>
          <p:cNvPicPr>
            <a:picLocks noChangeAspect="1"/>
          </p:cNvPicPr>
          <p:nvPr/>
        </p:nvPicPr>
        <p:blipFill>
          <a:blip r:embed="rId13"/>
          <a:stretch>
            <a:fillRect/>
          </a:stretch>
        </p:blipFill>
        <p:spPr>
          <a:xfrm>
            <a:off x="224708" y="3105204"/>
            <a:ext cx="1778000" cy="698500"/>
          </a:xfrm>
          <a:prstGeom prst="rect">
            <a:avLst/>
          </a:prstGeom>
          <a:ln>
            <a:solidFill>
              <a:schemeClr val="accent1"/>
            </a:solidFill>
          </a:ln>
        </p:spPr>
      </p:pic>
      <p:pic>
        <p:nvPicPr>
          <p:cNvPr id="37" name="Picture 36">
            <a:extLst>
              <a:ext uri="{FF2B5EF4-FFF2-40B4-BE49-F238E27FC236}">
                <a16:creationId xmlns:a16="http://schemas.microsoft.com/office/drawing/2014/main" id="{BFAC8393-4C4A-91D2-B480-3CD2BE971504}"/>
              </a:ext>
            </a:extLst>
          </p:cNvPr>
          <p:cNvPicPr>
            <a:picLocks noChangeAspect="1"/>
          </p:cNvPicPr>
          <p:nvPr/>
        </p:nvPicPr>
        <p:blipFill>
          <a:blip r:embed="rId14"/>
          <a:stretch>
            <a:fillRect/>
          </a:stretch>
        </p:blipFill>
        <p:spPr>
          <a:xfrm>
            <a:off x="2138321" y="2780834"/>
            <a:ext cx="2219123" cy="952500"/>
          </a:xfrm>
          <a:prstGeom prst="rect">
            <a:avLst/>
          </a:prstGeom>
          <a:ln>
            <a:solidFill>
              <a:schemeClr val="accent1"/>
            </a:solidFill>
          </a:ln>
        </p:spPr>
      </p:pic>
    </p:spTree>
    <p:extLst>
      <p:ext uri="{BB962C8B-B14F-4D97-AF65-F5344CB8AC3E}">
        <p14:creationId xmlns:p14="http://schemas.microsoft.com/office/powerpoint/2010/main" val="426229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B999-31C2-DD1F-0612-32DB4F2D1004}"/>
              </a:ext>
            </a:extLst>
          </p:cNvPr>
          <p:cNvSpPr>
            <a:spLocks noGrp="1"/>
          </p:cNvSpPr>
          <p:nvPr>
            <p:ph type="title"/>
          </p:nvPr>
        </p:nvSpPr>
        <p:spPr/>
        <p:txBody>
          <a:bodyPr/>
          <a:lstStyle/>
          <a:p>
            <a:r>
              <a:rPr lang="en-US" dirty="0"/>
              <a:t>On Accessibility… (1/2)</a:t>
            </a:r>
          </a:p>
        </p:txBody>
      </p:sp>
      <p:sp>
        <p:nvSpPr>
          <p:cNvPr id="3" name="Text Placeholder 2">
            <a:extLst>
              <a:ext uri="{FF2B5EF4-FFF2-40B4-BE49-F238E27FC236}">
                <a16:creationId xmlns:a16="http://schemas.microsoft.com/office/drawing/2014/main" id="{AEBE5F6C-3100-3315-CFF4-499C1BFF9842}"/>
              </a:ext>
            </a:extLst>
          </p:cNvPr>
          <p:cNvSpPr>
            <a:spLocks noGrp="1"/>
          </p:cNvSpPr>
          <p:nvPr>
            <p:ph type="body" idx="1"/>
          </p:nvPr>
        </p:nvSpPr>
        <p:spPr>
          <a:xfrm>
            <a:off x="838200" y="1371600"/>
            <a:ext cx="10515600" cy="5268596"/>
          </a:xfrm>
        </p:spPr>
        <p:txBody>
          <a:bodyPr>
            <a:normAutofit lnSpcReduction="10000"/>
          </a:bodyPr>
          <a:lstStyle/>
          <a:p>
            <a:pPr marL="114300" indent="0">
              <a:buNone/>
            </a:pPr>
            <a:r>
              <a:rPr lang="en-US" b="1" dirty="0"/>
              <a:t>Great engagement</a:t>
            </a:r>
            <a:r>
              <a:rPr lang="en-US" dirty="0"/>
              <a:t> with the C0 reflection! Some themes:</a:t>
            </a:r>
          </a:p>
          <a:p>
            <a:pPr marL="114300" indent="0">
              <a:buNone/>
            </a:pPr>
            <a:endParaRPr lang="en-US" dirty="0"/>
          </a:p>
          <a:p>
            <a:pPr marL="114300" indent="0">
              <a:buNone/>
            </a:pPr>
            <a:r>
              <a:rPr lang="en-US" dirty="0"/>
              <a:t>Suprise!</a:t>
            </a:r>
          </a:p>
          <a:p>
            <a:r>
              <a:rPr lang="en-US" dirty="0"/>
              <a:t>“I was really surprised how the speaker was able to understand the speaking tool that he uses to code at such high speeds. I wouldn't have been able to decipher anything that the speaking tool was saying, so it's really impressive that he is able to code efficiently using this tool.”</a:t>
            </a:r>
          </a:p>
          <a:p>
            <a:endParaRPr lang="en-US" dirty="0"/>
          </a:p>
          <a:p>
            <a:pPr marL="114300" indent="0">
              <a:buNone/>
            </a:pPr>
            <a:r>
              <a:rPr lang="en-US" dirty="0"/>
              <a:t>Programming as problem solving, not just typing</a:t>
            </a:r>
          </a:p>
          <a:p>
            <a:r>
              <a:rPr lang="en-US" dirty="0"/>
              <a:t>“…programming is more about problem-solving than about just looking at the screen and understanding it immediately.”</a:t>
            </a:r>
          </a:p>
        </p:txBody>
      </p:sp>
      <p:sp>
        <p:nvSpPr>
          <p:cNvPr id="4" name="Slide Number Placeholder 3">
            <a:extLst>
              <a:ext uri="{FF2B5EF4-FFF2-40B4-BE49-F238E27FC236}">
                <a16:creationId xmlns:a16="http://schemas.microsoft.com/office/drawing/2014/main" id="{3979B086-3595-9C8D-E7CA-46F3E764AE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408723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90BA0-4025-24C2-7567-91EDD5018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3D4601-7F27-A4F2-2971-8F45DA0189D9}"/>
              </a:ext>
            </a:extLst>
          </p:cNvPr>
          <p:cNvSpPr>
            <a:spLocks noGrp="1"/>
          </p:cNvSpPr>
          <p:nvPr>
            <p:ph type="title"/>
          </p:nvPr>
        </p:nvSpPr>
        <p:spPr/>
        <p:txBody>
          <a:bodyPr/>
          <a:lstStyle/>
          <a:p>
            <a:r>
              <a:rPr lang="en-US" dirty="0"/>
              <a:t>On Accessibility… (2/2)</a:t>
            </a:r>
          </a:p>
        </p:txBody>
      </p:sp>
      <p:sp>
        <p:nvSpPr>
          <p:cNvPr id="3" name="Text Placeholder 2">
            <a:extLst>
              <a:ext uri="{FF2B5EF4-FFF2-40B4-BE49-F238E27FC236}">
                <a16:creationId xmlns:a16="http://schemas.microsoft.com/office/drawing/2014/main" id="{A844875E-51EC-9830-33E2-A57E57351E25}"/>
              </a:ext>
            </a:extLst>
          </p:cNvPr>
          <p:cNvSpPr>
            <a:spLocks noGrp="1"/>
          </p:cNvSpPr>
          <p:nvPr>
            <p:ph type="body" idx="1"/>
          </p:nvPr>
        </p:nvSpPr>
        <p:spPr>
          <a:xfrm>
            <a:off x="838200" y="1371600"/>
            <a:ext cx="10515600" cy="5268596"/>
          </a:xfrm>
        </p:spPr>
        <p:txBody>
          <a:bodyPr>
            <a:normAutofit/>
          </a:bodyPr>
          <a:lstStyle/>
          <a:p>
            <a:r>
              <a:rPr lang="en-US" dirty="0"/>
              <a:t>Accessibility matters because…</a:t>
            </a:r>
          </a:p>
          <a:p>
            <a:pPr lvl="1"/>
            <a:r>
              <a:rPr lang="en-US" dirty="0"/>
              <a:t>“…having accessibility in computer science helps create inclusivity and an equal opportunity to learn and participate in technology”</a:t>
            </a:r>
          </a:p>
          <a:p>
            <a:pPr lvl="1"/>
            <a:r>
              <a:rPr lang="en-US" dirty="0"/>
              <a:t>“When we stop perceiving people within disabled communities as incompetent, is when we are able to create means for creating pathways so every person that wants to code is able to do so. ”</a:t>
            </a:r>
          </a:p>
          <a:p>
            <a:pPr lvl="1"/>
            <a:r>
              <a:rPr lang="en-US" dirty="0"/>
              <a:t>“…fixes for blind users, like better keyboard navigation, end up helping everyone.”</a:t>
            </a:r>
          </a:p>
        </p:txBody>
      </p:sp>
      <p:sp>
        <p:nvSpPr>
          <p:cNvPr id="4" name="Slide Number Placeholder 3">
            <a:extLst>
              <a:ext uri="{FF2B5EF4-FFF2-40B4-BE49-F238E27FC236}">
                <a16:creationId xmlns:a16="http://schemas.microsoft.com/office/drawing/2014/main" id="{D5F56550-6A44-5B44-53CD-DB65416A50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extLst>
      <p:ext uri="{BB962C8B-B14F-4D97-AF65-F5344CB8AC3E}">
        <p14:creationId xmlns:p14="http://schemas.microsoft.com/office/powerpoint/2010/main" val="6873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2_CSE 12X (adopted from CSE 373)">
  <a:themeElements>
    <a:clrScheme name="Custom 2">
      <a:dk1>
        <a:srgbClr val="222222"/>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0057FF"/>
      </a:hlink>
      <a:folHlink>
        <a:srgbClr val="005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E 373 Summer 2020">
  <a:themeElements>
    <a:clrScheme name="CSE 373 Summer 2020">
      <a:dk1>
        <a:srgbClr val="000000"/>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7817</TotalTime>
  <Words>1925</Words>
  <Application>Microsoft Macintosh PowerPoint</Application>
  <PresentationFormat>Widescreen</PresentationFormat>
  <Paragraphs>326</Paragraphs>
  <Slides>30</Slides>
  <Notes>3</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Montserrat</vt:lpstr>
      <vt:lpstr>Montserrat SemiBold</vt:lpstr>
      <vt:lpstr>Montserrat ExtraBold</vt:lpstr>
      <vt:lpstr>Consolas</vt:lpstr>
      <vt:lpstr>Calibri</vt:lpstr>
      <vt:lpstr>Arial</vt:lpstr>
      <vt:lpstr>2_CSE 12X (adopted from CSE 373)</vt:lpstr>
      <vt:lpstr>String methods, char, More Variables</vt:lpstr>
      <vt:lpstr>Agenda (1/5)</vt:lpstr>
      <vt:lpstr>Announcements, Reminders</vt:lpstr>
      <vt:lpstr>Agenda (2/5)</vt:lpstr>
      <vt:lpstr>Intro survey responses</vt:lpstr>
      <vt:lpstr>Intro survey responses</vt:lpstr>
      <vt:lpstr>Bugs!</vt:lpstr>
      <vt:lpstr>On Accessibility… (1/2)</vt:lpstr>
      <vt:lpstr>On Accessibility… (2/2)</vt:lpstr>
      <vt:lpstr>Is C0 Accessible?</vt:lpstr>
      <vt:lpstr>So, What?</vt:lpstr>
      <vt:lpstr>Agenda (3/5)</vt:lpstr>
      <vt:lpstr>Think Pair Share: Datatypes Review (Think)</vt:lpstr>
      <vt:lpstr>Think Pair Share: Datatypes Review (Pair)</vt:lpstr>
      <vt:lpstr>Worked Out Think-Pair-Share Example</vt:lpstr>
      <vt:lpstr>Agenda (4/5)</vt:lpstr>
      <vt:lpstr>PCM: Variables</vt:lpstr>
      <vt:lpstr>PCM: Casting</vt:lpstr>
      <vt:lpstr>New: Manipulating Variables</vt:lpstr>
      <vt:lpstr>New Operator: +=</vt:lpstr>
      <vt:lpstr>More Shorthand Operators</vt:lpstr>
      <vt:lpstr>Even Shorter Shorthands</vt:lpstr>
      <vt:lpstr>Think Pair Share: A, B, C Variables (Think)</vt:lpstr>
      <vt:lpstr>Think Pair Share: A, B, C Variables (Pair)</vt:lpstr>
      <vt:lpstr>Agenda (5/5)</vt:lpstr>
      <vt:lpstr>PCM: Strings &amp; chars</vt:lpstr>
      <vt:lpstr>PCM: String Methods</vt:lpstr>
      <vt:lpstr>Think Pair Share: Gumball (Think)</vt:lpstr>
      <vt:lpstr>Think Pair Share: Gumball (Pair)</vt:lpstr>
      <vt:lpstr>Aside: Gumball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cp:lastModifiedBy>Hayden Feeney</cp:lastModifiedBy>
  <cp:revision>317</cp:revision>
  <dcterms:modified xsi:type="dcterms:W3CDTF">2026-07-01T17:11:19Z</dcterms:modified>
</cp:coreProperties>
</file>