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</p:sldMasterIdLst>
  <p:notesMasterIdLst>
    <p:notesMasterId r:id="rId11"/>
  </p:notesMasterIdLst>
  <p:handoutMasterIdLst>
    <p:handoutMasterId r:id="rId12"/>
  </p:handoutMasterIdLst>
  <p:sldIdLst>
    <p:sldId id="554" r:id="rId2"/>
    <p:sldId id="539" r:id="rId3"/>
    <p:sldId id="540" r:id="rId4"/>
    <p:sldId id="562" r:id="rId5"/>
    <p:sldId id="565" r:id="rId6"/>
    <p:sldId id="552" r:id="rId7"/>
    <p:sldId id="548" r:id="rId8"/>
    <p:sldId id="549" r:id="rId9"/>
    <p:sldId id="566" r:id="rId10"/>
  </p:sldIdLst>
  <p:sldSz cx="12192000" cy="6858000"/>
  <p:notesSz cx="6858000" cy="9144000"/>
  <p:embeddedFontLst>
    <p:embeddedFont>
      <p:font typeface="Consolas" panose="020B0609020204030204" pitchFamily="49" charset="0"/>
      <p:regular r:id="rId13"/>
      <p:bold r:id="rId14"/>
      <p:italic r:id="rId15"/>
      <p:boldItalic r:id="rId16"/>
    </p:embeddedFont>
    <p:embeddedFont>
      <p:font typeface="Montserrat" pitchFamily="2" charset="77"/>
      <p:regular r:id="rId17"/>
      <p:bold r:id="rId18"/>
      <p:italic r:id="rId19"/>
      <p:boldItalic r:id="rId20"/>
    </p:embeddedFont>
    <p:embeddedFont>
      <p:font typeface="Montserrat ExtraBold" panose="00000900000000000000" pitchFamily="2" charset="77"/>
      <p:bold r:id="rId21"/>
      <p:italic r:id="rId22"/>
      <p:boldItalic r:id="rId23"/>
    </p:embeddedFont>
    <p:embeddedFont>
      <p:font typeface="Montserrat SemiBold" panose="00000700000000000000" pitchFamily="2" charset="77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8" roundtripDataSignature="AMtx7mi8dWrwCSJhu53tQRppDdHoobhiM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C8C0"/>
    <a:srgbClr val="C00000"/>
    <a:srgbClr val="CFFFFD"/>
    <a:srgbClr val="0066FF"/>
    <a:srgbClr val="990033"/>
    <a:srgbClr val="F7D5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31"/>
    <p:restoredTop sz="84247" autoAdjust="0"/>
  </p:normalViewPr>
  <p:slideViewPr>
    <p:cSldViewPr snapToGrid="0">
      <p:cViewPr varScale="1">
        <p:scale>
          <a:sx n="100" d="100"/>
          <a:sy n="100" d="100"/>
        </p:scale>
        <p:origin x="184" y="2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75" d="100"/>
          <a:sy n="75" d="100"/>
        </p:scale>
        <p:origin x="2649" y="2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59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2.fntdata"/><Relationship Id="rId58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F65BF56-4A4D-4DEA-BF4B-8ED38A61B52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DE3BD0-CCFC-4760-AAF3-CF9B94D18CA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50203-2B6C-4376-BFEA-B4E212133564}" type="datetimeFigureOut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8/19/26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C70846-9548-41CC-857D-BF91CA71D9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66BCD5-B21F-45B8-9F34-078703248D6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182362-2E36-4DA0-BABD-FE59F686457C}" type="slidenum">
              <a:rPr lang="en-US" smtClean="0">
                <a:latin typeface="Calibri" panose="020F0502020204030204" pitchFamily="34" charset="0"/>
                <a:cs typeface="Calibri" panose="020F0502020204030204" pitchFamily="34" charset="0"/>
              </a:rPr>
              <a:t>‹#›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6141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8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5563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16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A9FD2-4DAD-2D9B-2414-377DE8062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A0E7BF-536A-B4E5-B4C6-CDB3B5319B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E5D552-D839-21D1-4FE7-843942CE0A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850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preserve="1" userDrawn="1">
  <p:cSld name="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9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6;p29" descr="University of Washingto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9"/>
          <p:cNvSpPr txBox="1"/>
          <p:nvPr userDrawn="1"/>
        </p:nvSpPr>
        <p:spPr>
          <a:xfrm>
            <a:off x="10615294" y="-1"/>
            <a:ext cx="1530987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Google Shape;18;p29"/>
          <p:cNvSpPr txBox="1"/>
          <p:nvPr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16: Victory Lap, Review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Google Shape;20;p29"/>
          <p:cNvSpPr txBox="1"/>
          <p:nvPr/>
        </p:nvSpPr>
        <p:spPr>
          <a:xfrm>
            <a:off x="338697" y="1894816"/>
            <a:ext cx="306297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3600"/>
              <a:buFont typeface="Montserrat ExtraBold"/>
              <a:buNone/>
            </a:pPr>
            <a:r>
              <a:rPr lang="en-US" sz="3600" b="1" i="0" u="none" strike="noStrike" cap="none" dirty="0">
                <a:solidFill>
                  <a:srgbClr val="F0F0F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CSE 121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22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0127" y="1370208"/>
            <a:ext cx="878586" cy="420132"/>
          </a:xfrm>
          <a:prstGeom prst="roundRect">
            <a:avLst>
              <a:gd name="adj" fmla="val 16667"/>
            </a:avLst>
          </a:prstGeom>
          <a:solidFill>
            <a:srgbClr val="FA823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1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34951" y="951503"/>
            <a:ext cx="5250244" cy="5153776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" name="Google Shape;25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7025920" y="4053518"/>
            <a:ext cx="4468306" cy="1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6" name="Google Shape;26;p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6443" y="5439308"/>
            <a:ext cx="3730182" cy="1340914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29"/>
          <p:cNvSpPr txBox="1"/>
          <p:nvPr/>
        </p:nvSpPr>
        <p:spPr>
          <a:xfrm>
            <a:off x="306805" y="5577374"/>
            <a:ext cx="2154864" cy="1138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  <a:tabLst/>
              <a:defRPr/>
            </a:pPr>
            <a:r>
              <a:rPr lang="en-US" sz="1200" b="1" i="0" u="none" strike="noStrike" cap="none" dirty="0">
                <a:solidFill>
                  <a:schemeClr val="tx1"/>
                </a:solidFill>
                <a:latin typeface="Montserrat" pitchFamily="2" charset="77"/>
                <a:ea typeface="Montserrat"/>
                <a:cs typeface="Montserrat"/>
                <a:sym typeface="Montserrat"/>
              </a:rPr>
              <a:t>Questions during Class?</a:t>
            </a:r>
            <a:endParaRPr lang="en-US" sz="1200" b="0" i="0" dirty="0">
              <a:solidFill>
                <a:schemeClr val="tx1"/>
              </a:solidFill>
              <a:latin typeface="Montserrat" pitchFamily="2" charset="77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endParaRPr lang="en-US" sz="1200" b="1" i="0" u="none" strike="noStrike" cap="none" dirty="0">
              <a:solidFill>
                <a:schemeClr val="tx1"/>
              </a:solidFill>
              <a:latin typeface="Montserrat" pitchFamily="2" charset="77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r>
              <a:rPr lang="en-US" sz="1200" b="1" i="0" u="none" strike="noStrike" cap="none" dirty="0">
                <a:solidFill>
                  <a:schemeClr val="tx1"/>
                </a:solidFill>
                <a:latin typeface="Montserrat" pitchFamily="2" charset="77"/>
                <a:ea typeface="Montserrat SemiBold"/>
                <a:cs typeface="Montserrat SemiBold"/>
                <a:sym typeface="Montserrat SemiBold"/>
              </a:rPr>
              <a:t>Raise hand or send here</a:t>
            </a:r>
            <a:endParaRPr b="0" i="0" dirty="0">
              <a:solidFill>
                <a:schemeClr val="tx1"/>
              </a:solidFill>
              <a:latin typeface="Montserrat" pitchFamily="2" charset="77"/>
              <a:cs typeface="Calibri" panose="020F0502020204030204" pitchFamily="34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endParaRPr sz="1200" b="1" i="0" u="none" strike="noStrike" cap="none" dirty="0">
              <a:solidFill>
                <a:schemeClr val="tx1"/>
              </a:solidFill>
              <a:latin typeface="Montserrat" pitchFamily="2" charset="77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Montserrat SemiBold"/>
              <a:buNone/>
            </a:pPr>
            <a:r>
              <a:rPr lang="en-US" sz="2000" b="1" i="0" u="none" strike="noStrike" cap="none" dirty="0" err="1">
                <a:solidFill>
                  <a:schemeClr val="tx1"/>
                </a:solidFill>
                <a:latin typeface="Montserrat" pitchFamily="2" charset="77"/>
                <a:ea typeface="Montserrat SemiBold"/>
                <a:cs typeface="Montserrat SemiBold"/>
                <a:sym typeface="Montserrat SemiBold"/>
              </a:rPr>
              <a:t>sli.do</a:t>
            </a:r>
            <a:r>
              <a:rPr lang="en-US" sz="2000" b="1" i="0" u="none" strike="noStrike" cap="none" dirty="0">
                <a:solidFill>
                  <a:schemeClr val="tx1"/>
                </a:solidFill>
                <a:latin typeface="Montserrat" pitchFamily="2" charset="77"/>
                <a:ea typeface="Montserrat SemiBold"/>
                <a:cs typeface="Montserrat SemiBold"/>
                <a:sym typeface="Montserrat SemiBold"/>
              </a:rPr>
              <a:t>    #cse121 </a:t>
            </a:r>
            <a:endParaRPr b="1" i="0" dirty="0">
              <a:solidFill>
                <a:schemeClr val="tx1"/>
              </a:solidFill>
              <a:latin typeface="Montserrat" pitchFamily="2" charset="77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68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preserve="1">
  <p:cSld name="Title and Conte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0"/>
          <p:cNvSpPr/>
          <p:nvPr userDrawn="1"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30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 dirty="0"/>
          </a:p>
        </p:txBody>
      </p:sp>
      <p:sp>
        <p:nvSpPr>
          <p:cNvPr id="38" name="Google Shape;38;p30"/>
          <p:cNvSpPr txBox="1"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-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9" name="Google Shape;39;p30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BABC5B18-FB33-F6B8-4C29-4724707E45CD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43E64A9D-13F4-4F7A-870E-E779341A833A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9989FE96-7F2F-4E77-194B-BB9F127E8C5E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16: Victory Lap, Review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232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acitce: Pair" preserve="1">
  <p:cSld name="Pracitce: Pai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3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3"/>
          <p:cNvSpPr txBox="1">
            <a:spLocks noGrp="1"/>
          </p:cNvSpPr>
          <p:nvPr>
            <p:ph type="title"/>
          </p:nvPr>
        </p:nvSpPr>
        <p:spPr>
          <a:xfrm>
            <a:off x="838199" y="1388065"/>
            <a:ext cx="10515601" cy="762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3"/>
          <p:cNvSpPr/>
          <p:nvPr/>
        </p:nvSpPr>
        <p:spPr>
          <a:xfrm>
            <a:off x="-29764" y="231049"/>
            <a:ext cx="12221765" cy="984404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5" name="Google Shape;65;p33"/>
          <p:cNvGrpSpPr/>
          <p:nvPr/>
        </p:nvGrpSpPr>
        <p:grpSpPr>
          <a:xfrm>
            <a:off x="8414950" y="403661"/>
            <a:ext cx="3380433" cy="556056"/>
            <a:chOff x="0" y="0"/>
            <a:chExt cx="3380431" cy="556054"/>
          </a:xfrm>
        </p:grpSpPr>
        <p:sp>
          <p:nvSpPr>
            <p:cNvPr id="66" name="Google Shape;66;p33"/>
            <p:cNvSpPr/>
            <p:nvPr/>
          </p:nvSpPr>
          <p:spPr>
            <a:xfrm>
              <a:off x="0" y="0"/>
              <a:ext cx="3380431" cy="556054"/>
            </a:xfrm>
            <a:prstGeom prst="roundRect">
              <a:avLst>
                <a:gd name="adj" fmla="val 16667"/>
              </a:avLst>
            </a:prstGeom>
            <a:solidFill>
              <a:srgbClr val="4E408B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33"/>
            <p:cNvSpPr txBox="1"/>
            <p:nvPr/>
          </p:nvSpPr>
          <p:spPr>
            <a:xfrm>
              <a:off x="72864" y="60856"/>
              <a:ext cx="3234702" cy="4343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/>
                <a:buNone/>
              </a:pPr>
              <a:r>
                <a:rPr lang="en-US" sz="2200" b="1" i="0" u="none" strike="noStrike" cap="none" dirty="0" err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sli.do</a:t>
              </a:r>
              <a:r>
                <a:rPr lang="en-US" sz="2200" b="1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     #cse121</a:t>
              </a:r>
              <a:endParaRPr b="0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70" name="Google Shape;70;p33"/>
          <p:cNvSpPr/>
          <p:nvPr/>
        </p:nvSpPr>
        <p:spPr>
          <a:xfrm>
            <a:off x="7058213" y="123442"/>
            <a:ext cx="960121" cy="960121"/>
          </a:xfrm>
          <a:prstGeom prst="roundRect">
            <a:avLst>
              <a:gd name="adj" fmla="val 16667"/>
            </a:avLst>
          </a:prstGeom>
          <a:solidFill>
            <a:srgbClr val="4E408B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None/>
            </a:pPr>
            <a:endParaRPr sz="22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3"/>
          <p:cNvSpPr/>
          <p:nvPr/>
        </p:nvSpPr>
        <p:spPr>
          <a:xfrm>
            <a:off x="7163368" y="214847"/>
            <a:ext cx="749809" cy="7498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3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91418C3E-EEDB-2BC2-0254-CD00CD03A081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F2052282-8D29-4A38-1571-671D31224364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Google Shape;52;p32">
            <a:extLst>
              <a:ext uri="{FF2B5EF4-FFF2-40B4-BE49-F238E27FC236}">
                <a16:creationId xmlns:a16="http://schemas.microsoft.com/office/drawing/2014/main" id="{7CB162C5-D013-0E9F-304A-00EF111A719D}"/>
              </a:ext>
            </a:extLst>
          </p:cNvPr>
          <p:cNvSpPr txBox="1"/>
          <p:nvPr userDrawn="1"/>
        </p:nvSpPr>
        <p:spPr>
          <a:xfrm>
            <a:off x="1152635" y="300370"/>
            <a:ext cx="3506055" cy="777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Practice: Think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Google Shape;53;p32" descr="Graphic 12">
            <a:extLst>
              <a:ext uri="{FF2B5EF4-FFF2-40B4-BE49-F238E27FC236}">
                <a16:creationId xmlns:a16="http://schemas.microsoft.com/office/drawing/2014/main" id="{6639FEF2-EB20-D618-A4FD-015344F21E4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54038" y="300371"/>
            <a:ext cx="684161" cy="78189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FE05E629-7123-3138-047E-AECA0494CDE2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16: Victory Lap, Review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344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racitce: Pair" preserve="1">
  <p:cSld name="1_Pracitce: Pai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3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3"/>
          <p:cNvSpPr txBox="1">
            <a:spLocks noGrp="1"/>
          </p:cNvSpPr>
          <p:nvPr>
            <p:ph type="title"/>
          </p:nvPr>
        </p:nvSpPr>
        <p:spPr>
          <a:xfrm>
            <a:off x="838199" y="1388065"/>
            <a:ext cx="10515601" cy="7626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3"/>
          <p:cNvSpPr/>
          <p:nvPr/>
        </p:nvSpPr>
        <p:spPr>
          <a:xfrm>
            <a:off x="-29764" y="231049"/>
            <a:ext cx="12221765" cy="984404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5" name="Google Shape;65;p33"/>
          <p:cNvGrpSpPr/>
          <p:nvPr/>
        </p:nvGrpSpPr>
        <p:grpSpPr>
          <a:xfrm>
            <a:off x="8414950" y="403661"/>
            <a:ext cx="3380433" cy="556056"/>
            <a:chOff x="0" y="0"/>
            <a:chExt cx="3380431" cy="556054"/>
          </a:xfrm>
        </p:grpSpPr>
        <p:sp>
          <p:nvSpPr>
            <p:cNvPr id="66" name="Google Shape;66;p33"/>
            <p:cNvSpPr/>
            <p:nvPr/>
          </p:nvSpPr>
          <p:spPr>
            <a:xfrm>
              <a:off x="0" y="0"/>
              <a:ext cx="3380431" cy="556054"/>
            </a:xfrm>
            <a:prstGeom prst="roundRect">
              <a:avLst>
                <a:gd name="adj" fmla="val 16667"/>
              </a:avLst>
            </a:prstGeom>
            <a:solidFill>
              <a:srgbClr val="4E408B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33"/>
            <p:cNvSpPr txBox="1"/>
            <p:nvPr/>
          </p:nvSpPr>
          <p:spPr>
            <a:xfrm>
              <a:off x="72864" y="60856"/>
              <a:ext cx="3234702" cy="4343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/>
                <a:buNone/>
              </a:pPr>
              <a:r>
                <a:rPr lang="en-US" sz="2200" b="1" i="0" u="none" strike="noStrike" cap="none" dirty="0" err="1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sli.do</a:t>
              </a:r>
              <a:r>
                <a:rPr lang="en-US" sz="2200" b="1" i="0" u="none" strike="noStrike" cap="none" dirty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      #cse121</a:t>
              </a:r>
              <a:endParaRPr b="0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68" name="Google Shape;68;p33"/>
          <p:cNvSpPr txBox="1"/>
          <p:nvPr/>
        </p:nvSpPr>
        <p:spPr>
          <a:xfrm>
            <a:off x="1152635" y="300370"/>
            <a:ext cx="5271611" cy="777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Practice: Pair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9" name="Google Shape;69;p33" descr="Graphic 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54038" y="300371"/>
            <a:ext cx="961803" cy="769442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33"/>
          <p:cNvSpPr/>
          <p:nvPr/>
        </p:nvSpPr>
        <p:spPr>
          <a:xfrm>
            <a:off x="7058213" y="123442"/>
            <a:ext cx="960121" cy="960121"/>
          </a:xfrm>
          <a:prstGeom prst="roundRect">
            <a:avLst>
              <a:gd name="adj" fmla="val 16667"/>
            </a:avLst>
          </a:prstGeom>
          <a:solidFill>
            <a:srgbClr val="4E408B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Calibri"/>
              <a:buNone/>
            </a:pPr>
            <a:endParaRPr sz="22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3"/>
          <p:cNvSpPr/>
          <p:nvPr/>
        </p:nvSpPr>
        <p:spPr>
          <a:xfrm>
            <a:off x="7163368" y="214847"/>
            <a:ext cx="749809" cy="7498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3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91418C3E-EEDB-2BC2-0254-CD00CD03A081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F2052282-8D29-4A38-1571-671D31224364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4E8D249F-12A7-0E38-8DCF-EAE3CCB98BF5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16: Victory Lap, Review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908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preserve="1">
  <p:cSld name="Title Only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4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34"/>
          <p:cNvSpPr txBox="1"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4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19B8A0CF-1C66-FBB7-F209-B458097B217D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C3A4268A-A3F9-0647-FFA6-0CD0547EA640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8228B949-E435-4793-E31C-9AA26D275D37}"/>
              </a:ext>
            </a:extLst>
          </p:cNvPr>
          <p:cNvSpPr txBox="1"/>
          <p:nvPr userDrawn="1"/>
        </p:nvSpPr>
        <p:spPr>
          <a:xfrm>
            <a:off x="3046095" y="-2820"/>
            <a:ext cx="6099810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16: Victory Lap, Review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977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preserve="1">
  <p:cSld name="Blank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5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35"/>
          <p:cNvSpPr txBox="1">
            <a:spLocks noGrp="1"/>
          </p:cNvSpPr>
          <p:nvPr>
            <p:ph type="sldNum" idx="12"/>
          </p:nvPr>
        </p:nvSpPr>
        <p:spPr>
          <a:xfrm>
            <a:off x="11793850" y="6383655"/>
            <a:ext cx="245751" cy="256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" name="Google Shape;7;p28" descr="University of Washington">
            <a:extLst>
              <a:ext uri="{FF2B5EF4-FFF2-40B4-BE49-F238E27FC236}">
                <a16:creationId xmlns:a16="http://schemas.microsoft.com/office/drawing/2014/main" id="{0E854BAB-9BC0-0566-D459-A9E2B29A12D0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8;p28">
            <a:extLst>
              <a:ext uri="{FF2B5EF4-FFF2-40B4-BE49-F238E27FC236}">
                <a16:creationId xmlns:a16="http://schemas.microsoft.com/office/drawing/2014/main" id="{3E5BA8AB-DA7F-8D72-2336-81B0A628B7E3}"/>
              </a:ext>
            </a:extLst>
          </p:cNvPr>
          <p:cNvSpPr txBox="1"/>
          <p:nvPr userDrawn="1"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8;p29">
            <a:extLst>
              <a:ext uri="{FF2B5EF4-FFF2-40B4-BE49-F238E27FC236}">
                <a16:creationId xmlns:a16="http://schemas.microsoft.com/office/drawing/2014/main" id="{7B844D27-2681-1B0D-B01A-9D270FC0E3C3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16: Victory Lap, Review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991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8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defRPr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6" name="Google Shape;6;p28"/>
          <p:cNvSpPr/>
          <p:nvPr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Google Shape;7;p28" descr="University of Washington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9762" y="29971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28"/>
          <p:cNvSpPr txBox="1"/>
          <p:nvPr/>
        </p:nvSpPr>
        <p:spPr>
          <a:xfrm>
            <a:off x="10615294" y="-1"/>
            <a:ext cx="1530987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121 Summer 2026</a:t>
            </a:r>
            <a:endParaRPr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Google Shape;12;p28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-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3" name="Google Shape;13;p28"/>
          <p:cNvSpPr txBox="1">
            <a:spLocks noGrp="1"/>
          </p:cNvSpPr>
          <p:nvPr>
            <p:ph type="sldNum" idx="12"/>
          </p:nvPr>
        </p:nvSpPr>
        <p:spPr>
          <a:xfrm>
            <a:off x="11793850" y="6296502"/>
            <a:ext cx="245751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Calibri"/>
              <a:buNone/>
              <a:defRPr sz="1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sz="1400" b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2" name="Google Shape;18;p29">
            <a:extLst>
              <a:ext uri="{FF2B5EF4-FFF2-40B4-BE49-F238E27FC236}">
                <a16:creationId xmlns:a16="http://schemas.microsoft.com/office/drawing/2014/main" id="{79464E01-282D-A2E6-C9F3-F48D5697AB7B}"/>
              </a:ext>
            </a:extLst>
          </p:cNvPr>
          <p:cNvSpPr txBox="1"/>
          <p:nvPr userDrawn="1"/>
        </p:nvSpPr>
        <p:spPr>
          <a:xfrm>
            <a:off x="3046095" y="-2820"/>
            <a:ext cx="6099810" cy="2311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LEC 16: Victory Lap, Review</a:t>
            </a:r>
            <a:endParaRPr lang="en-US" sz="9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55883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ourses.cs.washington.edu/courses/cse121/26su/exams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inyurl.com/cse12x-su26-ta-evals" TargetMode="External"/><Relationship Id="rId2" Type="http://schemas.openxmlformats.org/officeDocument/2006/relationships/hyperlink" Target="https://uw.iasystem.org/survey/32874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s.washington.edu/academics/teaching-assistants/bob-bandes-award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courses.cs.washington.edu/courses/cse341/" TargetMode="External"/><Relationship Id="rId13" Type="http://schemas.openxmlformats.org/officeDocument/2006/relationships/hyperlink" Target="https://courses.cs.washington.edu/courses/cse163/" TargetMode="External"/><Relationship Id="rId18" Type="http://schemas.openxmlformats.org/officeDocument/2006/relationships/hyperlink" Target="https://courses.cs.washington.edu/courses/cse416/" TargetMode="External"/><Relationship Id="rId3" Type="http://schemas.openxmlformats.org/officeDocument/2006/relationships/hyperlink" Target="https://courses.cs.washington.edu/courses/cse122/" TargetMode="External"/><Relationship Id="rId21" Type="http://schemas.openxmlformats.org/officeDocument/2006/relationships/hyperlink" Target="https://www.cs.washington.edu/academics/ugrad/nonmajor-options/nonmajor-courses" TargetMode="External"/><Relationship Id="rId7" Type="http://schemas.openxmlformats.org/officeDocument/2006/relationships/hyperlink" Target="http://courses.cs.washington.edu/courses/cse340/" TargetMode="External"/><Relationship Id="rId12" Type="http://schemas.openxmlformats.org/officeDocument/2006/relationships/hyperlink" Target="https://courses.cs.washington.edu/courses/cse160/" TargetMode="External"/><Relationship Id="rId17" Type="http://schemas.openxmlformats.org/officeDocument/2006/relationships/hyperlink" Target="https://courses.cs.washington.edu/courses/cse412/" TargetMode="External"/><Relationship Id="rId2" Type="http://schemas.openxmlformats.org/officeDocument/2006/relationships/notesSlide" Target="../notesSlides/notesSlide4.xml"/><Relationship Id="rId16" Type="http://schemas.openxmlformats.org/officeDocument/2006/relationships/hyperlink" Target="https://courses.cs.washington.edu/courses/cse374/" TargetMode="External"/><Relationship Id="rId20" Type="http://schemas.openxmlformats.org/officeDocument/2006/relationships/hyperlink" Target="https://www.cs.washington.edu/academics/ugrad/current-student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ourses.cs.washington.edu/courses/cse331/" TargetMode="External"/><Relationship Id="rId11" Type="http://schemas.openxmlformats.org/officeDocument/2006/relationships/hyperlink" Target="https://courses.cs.washington.edu/courses/cse154/" TargetMode="External"/><Relationship Id="rId5" Type="http://schemas.openxmlformats.org/officeDocument/2006/relationships/hyperlink" Target="http://courses.cs.washington.edu/courses/cse311/" TargetMode="External"/><Relationship Id="rId15" Type="http://schemas.openxmlformats.org/officeDocument/2006/relationships/hyperlink" Target="https://courses.cs.washington.edu/courses/cse373/" TargetMode="External"/><Relationship Id="rId10" Type="http://schemas.openxmlformats.org/officeDocument/2006/relationships/hyperlink" Target="https://courses.cs.washington.edu/courses/cse480/" TargetMode="External"/><Relationship Id="rId19" Type="http://schemas.openxmlformats.org/officeDocument/2006/relationships/hyperlink" Target="https://courses.cs.washington.edu/courses/cse493e/" TargetMode="External"/><Relationship Id="rId4" Type="http://schemas.openxmlformats.org/officeDocument/2006/relationships/hyperlink" Target="https://courses.cs.washington.edu/courses/cse123/" TargetMode="External"/><Relationship Id="rId9" Type="http://schemas.openxmlformats.org/officeDocument/2006/relationships/hyperlink" Target="http://courses.cs.washington.edu/courses/cse351/" TargetMode="External"/><Relationship Id="rId14" Type="http://schemas.openxmlformats.org/officeDocument/2006/relationships/hyperlink" Target="https://courses.cs.washington.edu/courses/cse180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Solved_game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3;p29">
            <a:extLst>
              <a:ext uri="{FF2B5EF4-FFF2-40B4-BE49-F238E27FC236}">
                <a16:creationId xmlns:a16="http://schemas.microsoft.com/office/drawing/2014/main" id="{C5E7BACA-EC1A-F75A-8907-C34CAD2EE0F4}"/>
              </a:ext>
            </a:extLst>
          </p:cNvPr>
          <p:cNvSpPr txBox="1"/>
          <p:nvPr/>
        </p:nvSpPr>
        <p:spPr>
          <a:xfrm>
            <a:off x="420095" y="1419273"/>
            <a:ext cx="878619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None/>
            </a:pPr>
            <a:r>
              <a:rPr lang="en-US" sz="1600" b="1" u="none" strike="noStrike" cap="none" dirty="0">
                <a:solidFill>
                  <a:srgbClr val="FFFFFF"/>
                </a:solidFill>
                <a:latin typeface="Montserrat ExtraBold" pitchFamily="2" charset="77"/>
                <a:ea typeface="Montserrat"/>
                <a:cs typeface="Montserrat"/>
                <a:sym typeface="Montserrat"/>
              </a:rPr>
              <a:t>LEC </a:t>
            </a:r>
            <a:r>
              <a:rPr lang="en-US" sz="1600" b="1" dirty="0">
                <a:solidFill>
                  <a:srgbClr val="FFFFFF"/>
                </a:solidFill>
                <a:latin typeface="Montserrat ExtraBold" pitchFamily="2" charset="77"/>
                <a:ea typeface="Montserrat"/>
                <a:cs typeface="Montserrat"/>
                <a:sym typeface="Montserrat"/>
              </a:rPr>
              <a:t>16</a:t>
            </a:r>
          </a:p>
        </p:txBody>
      </p:sp>
      <p:sp>
        <p:nvSpPr>
          <p:cNvPr id="91" name="Google Shape;91;p1"/>
          <p:cNvSpPr txBox="1">
            <a:spLocks noGrp="1"/>
          </p:cNvSpPr>
          <p:nvPr>
            <p:ph type="title" idx="4294967295"/>
          </p:nvPr>
        </p:nvSpPr>
        <p:spPr>
          <a:xfrm>
            <a:off x="420095" y="3174888"/>
            <a:ext cx="6211888" cy="103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6000"/>
              <a:buFont typeface="Montserrat SemiBold"/>
              <a:buNone/>
            </a:pPr>
            <a:r>
              <a:rPr lang="en-US" sz="6000" b="0" dirty="0">
                <a:solidFill>
                  <a:srgbClr val="F0F0F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Victory Lap!</a:t>
            </a:r>
            <a:br>
              <a:rPr lang="en-US" sz="6000" b="0" dirty="0">
                <a:solidFill>
                  <a:srgbClr val="F0F0F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en-US" sz="6000" b="0" dirty="0">
                <a:solidFill>
                  <a:srgbClr val="F0F0F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(+ exam review)</a:t>
            </a:r>
            <a:endParaRPr dirty="0"/>
          </a:p>
        </p:txBody>
      </p:sp>
      <p:sp>
        <p:nvSpPr>
          <p:cNvPr id="94" name="Google Shape;94;p1"/>
          <p:cNvSpPr txBox="1"/>
          <p:nvPr/>
        </p:nvSpPr>
        <p:spPr>
          <a:xfrm>
            <a:off x="7009923" y="1112472"/>
            <a:ext cx="4539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00"/>
              <a:buFont typeface="Montserrat SemiBold"/>
              <a:buNone/>
            </a:pPr>
            <a:r>
              <a:rPr lang="en-US" sz="1600" b="1" i="0" u="none" strike="noStrike" cap="none" dirty="0">
                <a:solidFill>
                  <a:srgbClr val="A6A6A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BEFORE WE START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7087221" y="1451178"/>
            <a:ext cx="4385400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r>
              <a:rPr lang="en-US" sz="2200" b="1" i="1" u="none" strike="noStrike" cap="none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Talk to your neighbors: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>
              <a:buClr>
                <a:srgbClr val="404040"/>
              </a:buClr>
              <a:buSzPts val="2200"/>
            </a:pPr>
            <a:endParaRPr lang="en-US" sz="2200" i="1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buClr>
                <a:srgbClr val="404040"/>
              </a:buClr>
              <a:buSzPts val="2200"/>
            </a:pPr>
            <a:r>
              <a:rPr lang="en-US" sz="2200" i="1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What is your go-to end-of-finals celebration?</a:t>
            </a:r>
          </a:p>
        </p:txBody>
      </p:sp>
      <p:sp>
        <p:nvSpPr>
          <p:cNvPr id="13" name="Google Shape;96;p1">
            <a:extLst>
              <a:ext uri="{FF2B5EF4-FFF2-40B4-BE49-F238E27FC236}">
                <a16:creationId xmlns:a16="http://schemas.microsoft.com/office/drawing/2014/main" id="{77855C0F-BD33-4A7E-99C7-37276115BB3C}"/>
              </a:ext>
            </a:extLst>
          </p:cNvPr>
          <p:cNvSpPr txBox="1"/>
          <p:nvPr/>
        </p:nvSpPr>
        <p:spPr>
          <a:xfrm>
            <a:off x="6935347" y="4072895"/>
            <a:ext cx="115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Instructors:</a:t>
            </a:r>
            <a:endParaRPr sz="1200" dirty="0">
              <a:solidFill>
                <a:schemeClr val="lt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5" name="Google Shape;97;p1">
            <a:extLst>
              <a:ext uri="{FF2B5EF4-FFF2-40B4-BE49-F238E27FC236}">
                <a16:creationId xmlns:a16="http://schemas.microsoft.com/office/drawing/2014/main" id="{F71986D9-2950-49C4-B5F2-B21B31F28E81}"/>
              </a:ext>
            </a:extLst>
          </p:cNvPr>
          <p:cNvSpPr txBox="1"/>
          <p:nvPr/>
        </p:nvSpPr>
        <p:spPr>
          <a:xfrm>
            <a:off x="6935347" y="4333507"/>
            <a:ext cx="115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TAs:</a:t>
            </a:r>
            <a:endParaRPr sz="1200" dirty="0">
              <a:solidFill>
                <a:schemeClr val="lt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" name="Google Shape;98;p1">
            <a:extLst>
              <a:ext uri="{FF2B5EF4-FFF2-40B4-BE49-F238E27FC236}">
                <a16:creationId xmlns:a16="http://schemas.microsoft.com/office/drawing/2014/main" id="{56842659-20CD-D6CA-19A3-C1C2C7B3C514}"/>
              </a:ext>
            </a:extLst>
          </p:cNvPr>
          <p:cNvSpPr txBox="1"/>
          <p:nvPr/>
        </p:nvSpPr>
        <p:spPr>
          <a:xfrm>
            <a:off x="8088246" y="4072895"/>
            <a:ext cx="3556009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2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Hayden Feeney</a:t>
            </a:r>
            <a:endParaRPr sz="1200" dirty="0">
              <a:solidFill>
                <a:schemeClr val="lt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1B23C8-CC44-DBED-4D4A-9F7CBDBFB7F4}"/>
              </a:ext>
            </a:extLst>
          </p:cNvPr>
          <p:cNvSpPr txBox="1"/>
          <p:nvPr/>
        </p:nvSpPr>
        <p:spPr>
          <a:xfrm>
            <a:off x="8100278" y="4357971"/>
            <a:ext cx="3671627" cy="527965"/>
          </a:xfrm>
          <a:prstGeom prst="rect">
            <a:avLst/>
          </a:prstGeom>
          <a:noFill/>
        </p:spPr>
        <p:txBody>
          <a:bodyPr wrap="square" numCol="5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Anisha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Cayden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Savannah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Tamsyn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latin typeface="Montserrat" pitchFamily="2" charset="77"/>
              </a:rPr>
              <a:t>William</a:t>
            </a:r>
          </a:p>
        </p:txBody>
      </p:sp>
      <p:pic>
        <p:nvPicPr>
          <p:cNvPr id="4" name="Picture 3" descr="join slido at https://app.sli.do/event/3B1TtSxa2RWpXHkixDjR9G">
            <a:extLst>
              <a:ext uri="{FF2B5EF4-FFF2-40B4-BE49-F238E27FC236}">
                <a16:creationId xmlns:a16="http://schemas.microsoft.com/office/drawing/2014/main" id="{7216E433-A653-E13F-A764-7C6B513FB7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8631" y="5581206"/>
            <a:ext cx="1038225" cy="10382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A61FA-EEB3-422B-7DB0-3E80089AA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  <a:r>
              <a:rPr lang="en-US"/>
              <a:t>, Reminders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05F0899-367C-392A-58AE-0A67F87222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10515600" cy="5268596"/>
          </a:xfrm>
        </p:spPr>
        <p:txBody>
          <a:bodyPr>
            <a:normAutofit/>
          </a:bodyPr>
          <a:lstStyle/>
          <a:p>
            <a:r>
              <a:rPr lang="en-US" dirty="0"/>
              <a:t>P3 due </a:t>
            </a:r>
            <a:r>
              <a:rPr lang="en-US" b="1" dirty="0"/>
              <a:t>Friday, August 21</a:t>
            </a:r>
            <a:r>
              <a:rPr lang="en-US" b="1" baseline="30000" dirty="0"/>
              <a:t>st</a:t>
            </a:r>
            <a:endParaRPr lang="en-US" dirty="0"/>
          </a:p>
          <a:p>
            <a:r>
              <a:rPr lang="en-US" dirty="0"/>
              <a:t>R5 due </a:t>
            </a:r>
            <a:r>
              <a:rPr lang="en-US" b="1" dirty="0"/>
              <a:t>tomorrow, August 20</a:t>
            </a:r>
            <a:r>
              <a:rPr lang="en-US" b="1" baseline="30000" dirty="0"/>
              <a:t>th</a:t>
            </a:r>
            <a:r>
              <a:rPr lang="en-US" b="1" dirty="0"/>
              <a:t> </a:t>
            </a:r>
            <a:endParaRPr lang="en-US" dirty="0"/>
          </a:p>
          <a:p>
            <a:r>
              <a:rPr lang="en-US" dirty="0"/>
              <a:t>R6 (and R-Extra) due </a:t>
            </a:r>
            <a:r>
              <a:rPr lang="en-US" b="1" u="sng" dirty="0"/>
              <a:t>Saturday</a:t>
            </a:r>
            <a:r>
              <a:rPr lang="en-US" b="1" dirty="0"/>
              <a:t>, August 22</a:t>
            </a:r>
            <a:r>
              <a:rPr lang="en-US" b="1" baseline="30000" dirty="0"/>
              <a:t>nd</a:t>
            </a:r>
            <a:r>
              <a:rPr lang="en-US" b="1" dirty="0"/>
              <a:t>  </a:t>
            </a:r>
          </a:p>
          <a:p>
            <a:pPr lvl="1"/>
            <a:r>
              <a:rPr lang="en-US" dirty="0"/>
              <a:t>all assignments are eligible for resubmission!</a:t>
            </a:r>
          </a:p>
          <a:p>
            <a:pPr lvl="1"/>
            <a:r>
              <a:rPr lang="en-US" dirty="0"/>
              <a:t>R-Extra email has gone out!</a:t>
            </a:r>
          </a:p>
          <a:p>
            <a:r>
              <a:rPr lang="en-US" dirty="0"/>
              <a:t>Tomorrow is the </a:t>
            </a:r>
            <a:r>
              <a:rPr lang="en-US" u="sng" dirty="0"/>
              <a:t>last day</a:t>
            </a:r>
            <a:r>
              <a:rPr lang="en-US" dirty="0"/>
              <a:t> for IPL</a:t>
            </a:r>
            <a:endParaRPr lang="en-US" b="1" dirty="0"/>
          </a:p>
          <a:p>
            <a:r>
              <a:rPr lang="en-US" dirty="0"/>
              <a:t>Final Exam: </a:t>
            </a:r>
            <a:r>
              <a:rPr lang="en-US" b="1" dirty="0"/>
              <a:t>Friday, August 21</a:t>
            </a:r>
            <a:r>
              <a:rPr lang="en-US" b="1" baseline="30000" dirty="0"/>
              <a:t>st</a:t>
            </a:r>
            <a:r>
              <a:rPr lang="en-US" b="1" dirty="0"/>
              <a:t> from 12:00– 1:00 PM, in SIG 134 </a:t>
            </a:r>
            <a:r>
              <a:rPr lang="en-US" dirty="0"/>
              <a:t>(this room)</a:t>
            </a:r>
          </a:p>
          <a:p>
            <a:pPr lvl="1"/>
            <a:r>
              <a:rPr lang="en-US" dirty="0"/>
              <a:t>Review the </a:t>
            </a:r>
            <a:r>
              <a:rPr lang="en-US" dirty="0">
                <a:hlinkClick r:id="rId3"/>
              </a:rPr>
              <a:t>Exam page of website </a:t>
            </a:r>
            <a:r>
              <a:rPr lang="en-US" dirty="0"/>
              <a:t>(with policies &amp; resources)</a:t>
            </a:r>
          </a:p>
          <a:p>
            <a:pPr lvl="1"/>
            <a:r>
              <a:rPr lang="en-US" dirty="0"/>
              <a:t>Can’t make it? Email me </a:t>
            </a:r>
            <a:r>
              <a:rPr lang="en-US" b="1" dirty="0"/>
              <a:t>ASAP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586EBE-4008-0E4A-A533-90A58C2BAA7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39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29F6A-CDA7-D618-1F02-CD6225B73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Evaluations and Awards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6ADB4E-1639-8F15-DA58-E055B9FD59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114300" indent="0">
              <a:buNone/>
            </a:pPr>
            <a:r>
              <a:rPr lang="en-US" dirty="0"/>
              <a:t>Please give us feedback! </a:t>
            </a:r>
          </a:p>
          <a:p>
            <a:r>
              <a:rPr lang="en-US" b="1" dirty="0">
                <a:hlinkClick r:id="rId2"/>
              </a:rPr>
              <a:t>Course Evaluations</a:t>
            </a:r>
            <a:r>
              <a:rPr lang="en-US" b="1" dirty="0"/>
              <a:t> </a:t>
            </a:r>
            <a:r>
              <a:rPr lang="en-US" dirty="0"/>
              <a:t>are due </a:t>
            </a:r>
            <a:r>
              <a:rPr lang="en-US" b="1" dirty="0"/>
              <a:t>Sunday, August  23</a:t>
            </a:r>
            <a:r>
              <a:rPr lang="en-US" b="1" baseline="30000" dirty="0"/>
              <a:t>rd</a:t>
            </a:r>
            <a:r>
              <a:rPr lang="en-US" b="1" dirty="0"/>
              <a:t> at 11:59 PM</a:t>
            </a:r>
          </a:p>
          <a:p>
            <a:r>
              <a:rPr lang="en-US" b="1" dirty="0">
                <a:hlinkClick r:id="rId3"/>
              </a:rPr>
              <a:t>TA Evaluations</a:t>
            </a:r>
            <a:r>
              <a:rPr lang="en-US" dirty="0"/>
              <a:t> are due </a:t>
            </a:r>
            <a:r>
              <a:rPr lang="en-US" b="1" dirty="0"/>
              <a:t>Sunday, August 23</a:t>
            </a:r>
            <a:r>
              <a:rPr lang="en-US" b="1" baseline="30000" dirty="0"/>
              <a:t>rd</a:t>
            </a:r>
            <a:r>
              <a:rPr lang="en-US" b="1" dirty="0"/>
              <a:t> at 11:59 PM</a:t>
            </a:r>
          </a:p>
          <a:p>
            <a:r>
              <a:rPr lang="en-US" dirty="0"/>
              <a:t>We read </a:t>
            </a:r>
            <a:r>
              <a:rPr lang="en-US" i="1" dirty="0"/>
              <a:t>every</a:t>
            </a:r>
            <a:r>
              <a:rPr lang="en-US" dirty="0"/>
              <a:t> piece of feedback!</a:t>
            </a:r>
          </a:p>
          <a:p>
            <a:pPr marL="114300" indent="0">
              <a:buNone/>
            </a:pPr>
            <a:endParaRPr lang="en-US" dirty="0">
              <a:hlinkClick r:id="" action="ppaction://noaction"/>
            </a:endParaRPr>
          </a:p>
          <a:p>
            <a:pPr marL="114300" indent="0">
              <a:buNone/>
            </a:pPr>
            <a:r>
              <a:rPr lang="en-US" dirty="0">
                <a:hlinkClick r:id="rId4"/>
              </a:rPr>
              <a:t>Bob Bandes TA Award</a:t>
            </a:r>
            <a:r>
              <a:rPr lang="en-US" dirty="0"/>
              <a:t> nominations open! </a:t>
            </a:r>
          </a:p>
          <a:p>
            <a:pPr lvl="1"/>
            <a:r>
              <a:rPr lang="en-US" dirty="0"/>
              <a:t>thought your TA was goated? write them a nomination!</a:t>
            </a:r>
          </a:p>
          <a:p>
            <a:pPr lvl="1"/>
            <a:r>
              <a:rPr lang="en-US" dirty="0"/>
              <a:t>fun fact: some of our faculty won the award when </a:t>
            </a:r>
            <a:r>
              <a:rPr lang="en-US" i="1" dirty="0"/>
              <a:t>they</a:t>
            </a:r>
            <a:r>
              <a:rPr lang="en-US" dirty="0"/>
              <a:t> were TAs!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77B2BC-F08E-5884-37D9-BA82B187DC8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235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A02BE-CFD7-EF0B-2B40-BDA90B160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your </a:t>
            </a:r>
            <a:r>
              <a:rPr lang="en-US" u="sng" dirty="0"/>
              <a:t>fabulous</a:t>
            </a:r>
            <a:r>
              <a:rPr lang="en-US" dirty="0"/>
              <a:t> TAs!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07BE37-2296-2A02-37B7-2C44933E299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47A860-733C-5D80-F275-ED1B4D2480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2485" y="1772851"/>
            <a:ext cx="1947029" cy="19470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1485AB3-98C6-38D8-E459-9A8BAF3ECD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1684" y="1772850"/>
            <a:ext cx="1947029" cy="19470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87E42B5-6AF1-8E5E-21B9-3ED53A8CC4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7092" y="1772851"/>
            <a:ext cx="1943701" cy="194703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38F4F2A-A23E-2B40-D1B2-693AFD7B7C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3284" y="4002054"/>
            <a:ext cx="1947030" cy="19470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2032D58-618F-636F-342F-2A1829664C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22484" y="4002053"/>
            <a:ext cx="1947030" cy="194703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E5CB72B-D7F7-B491-5AD8-406D0AD7C5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03875" y="3916618"/>
            <a:ext cx="1418992" cy="2117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163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17A10-F760-BFD7-574D-F1C54A106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String[]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args</a:t>
            </a:r>
            <a:r>
              <a:rPr lang="en-US" dirty="0"/>
              <a:t>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7F6AE5-08E6-C615-D4AF-55C0B5ED20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Live demo in class </a:t>
            </a:r>
            <a:r>
              <a:rPr lang="en-US" dirty="0">
                <a:sym typeface="Wingdings" pitchFamily="2" charset="2"/>
              </a:rPr>
              <a:t> </a:t>
            </a:r>
            <a:endParaRPr lang="en-US" dirty="0"/>
          </a:p>
          <a:p>
            <a:r>
              <a:rPr lang="en-US" dirty="0"/>
              <a:t>Note: this is </a:t>
            </a:r>
            <a:r>
              <a:rPr lang="en-US" i="1" dirty="0"/>
              <a:t>not</a:t>
            </a:r>
            <a:r>
              <a:rPr lang="en-US" dirty="0"/>
              <a:t> tested material!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6F7FD3-B065-84A6-6CFC-DFF1914531A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251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B3A1E-C90A-7A45-1AB8-686B700E9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Courses </a:t>
            </a:r>
          </a:p>
        </p:txBody>
      </p:sp>
      <p:sp>
        <p:nvSpPr>
          <p:cNvPr id="10" name="Google Shape;110;p5">
            <a:extLst>
              <a:ext uri="{FF2B5EF4-FFF2-40B4-BE49-F238E27FC236}">
                <a16:creationId xmlns:a16="http://schemas.microsoft.com/office/drawing/2014/main" id="{8131BC1B-C4F9-C81C-2FC0-DBD125923EBC}"/>
              </a:ext>
            </a:extLst>
          </p:cNvPr>
          <p:cNvSpPr txBox="1"/>
          <p:nvPr/>
        </p:nvSpPr>
        <p:spPr>
          <a:xfrm>
            <a:off x="838201" y="1174807"/>
            <a:ext cx="561676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 “What can I do next?”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14;p5">
            <a:extLst>
              <a:ext uri="{FF2B5EF4-FFF2-40B4-BE49-F238E27FC236}">
                <a16:creationId xmlns:a16="http://schemas.microsoft.com/office/drawing/2014/main" id="{E2558EFF-C474-BB49-9165-835A475B4599}"/>
              </a:ext>
            </a:extLst>
          </p:cNvPr>
          <p:cNvSpPr txBox="1"/>
          <p:nvPr/>
        </p:nvSpPr>
        <p:spPr>
          <a:xfrm>
            <a:off x="7104662" y="626774"/>
            <a:ext cx="4761473" cy="482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en-US" sz="20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More 12X!</a:t>
            </a:r>
            <a:endParaRPr sz="24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1" name="Google Shape;111;p5">
            <a:extLst>
              <a:ext uri="{FF2B5EF4-FFF2-40B4-BE49-F238E27FC236}">
                <a16:creationId xmlns:a16="http://schemas.microsoft.com/office/drawing/2014/main" id="{E5DFA701-9FF1-D4A1-3EE9-D7DC970A72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7156425"/>
              </p:ext>
            </p:extLst>
          </p:nvPr>
        </p:nvGraphicFramePr>
        <p:xfrm>
          <a:off x="7104661" y="1134913"/>
          <a:ext cx="4884568" cy="1183650"/>
        </p:xfrm>
        <a:graphic>
          <a:graphicData uri="http://schemas.openxmlformats.org/drawingml/2006/table">
            <a:tbl>
              <a:tblPr firstRow="1">
                <a:noFill/>
              </a:tblPr>
              <a:tblGrid>
                <a:gridCol w="9090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55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Course</a:t>
                      </a:r>
                      <a:endParaRPr sz="1800" b="1" u="none" strike="noStrike" cap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50" marR="448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800" b="1" u="none" strike="noStrike" cap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Overview</a:t>
                      </a:r>
                      <a:endParaRPr sz="1800" b="1" u="none" strike="noStrike" cap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50" marR="448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sng" strike="noStrike" cap="none" dirty="0">
                          <a:solidFill>
                            <a:schemeClr val="hlink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hlinkClick r:id="rId3"/>
                        </a:rPr>
                        <a:t>CSE 122</a:t>
                      </a:r>
                      <a:endParaRPr sz="1800" u="none" strike="noStrike" cap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50" marR="448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sym typeface="Calibri"/>
                        </a:rPr>
                        <a:t>Data structures, object-oriented programming</a:t>
                      </a:r>
                      <a:endParaRPr sz="1600" u="none" strike="noStrike" cap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50" marR="448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sng" strike="noStrike" cap="none">
                          <a:solidFill>
                            <a:schemeClr val="hlink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hlinkClick r:id="rId4"/>
                        </a:rPr>
                        <a:t>CSE 123</a:t>
                      </a:r>
                      <a:endParaRPr sz="1800" u="none" strike="noStrike" cap="none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50" marR="448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Calibri"/>
                        </a:rPr>
                        <a:t>More OOP, recursion</a:t>
                      </a:r>
                      <a:endParaRPr sz="1600" u="none" strike="noStrike" cap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50" marR="448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Google Shape;106;p5">
            <a:extLst>
              <a:ext uri="{FF2B5EF4-FFF2-40B4-BE49-F238E27FC236}">
                <a16:creationId xmlns:a16="http://schemas.microsoft.com/office/drawing/2014/main" id="{D21940F4-BA1E-2DA5-18E9-28B3AFF43EE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104663" y="2437733"/>
            <a:ext cx="4761473" cy="482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b="1" dirty="0"/>
              <a:t>Majors</a:t>
            </a:r>
            <a:endParaRPr b="1" dirty="0"/>
          </a:p>
        </p:txBody>
      </p:sp>
      <p:graphicFrame>
        <p:nvGraphicFramePr>
          <p:cNvPr id="7" name="Google Shape;107;p5">
            <a:extLst>
              <a:ext uri="{FF2B5EF4-FFF2-40B4-BE49-F238E27FC236}">
                <a16:creationId xmlns:a16="http://schemas.microsoft.com/office/drawing/2014/main" id="{848090E3-52A7-4751-5D19-B35C90BF6E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0079684"/>
              </p:ext>
            </p:extLst>
          </p:nvPr>
        </p:nvGraphicFramePr>
        <p:xfrm>
          <a:off x="7104662" y="2917924"/>
          <a:ext cx="4884568" cy="2761850"/>
        </p:xfrm>
        <a:graphic>
          <a:graphicData uri="http://schemas.openxmlformats.org/drawingml/2006/table">
            <a:tbl>
              <a:tblPr firstRow="1">
                <a:noFill/>
              </a:tblPr>
              <a:tblGrid>
                <a:gridCol w="12320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25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Course</a:t>
                      </a:r>
                      <a:endParaRPr sz="1800" b="1" u="none" strike="noStrike" cap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50" marR="448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800" b="1" u="none" strike="noStrike" cap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Overview</a:t>
                      </a:r>
                      <a:endParaRPr sz="1800" b="1" u="none" strike="noStrike" cap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50" marR="448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sng" strike="noStrike" cap="none" dirty="0">
                          <a:solidFill>
                            <a:schemeClr val="hlink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hlinkClick r:id="rId5"/>
                        </a:rPr>
                        <a:t>CSE 311</a:t>
                      </a:r>
                      <a:endParaRPr sz="1800" u="none" strike="noStrike" cap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50" marR="448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800" u="none" strike="noStrike" cap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Mathematical foundations</a:t>
                      </a:r>
                      <a:endParaRPr sz="1800" u="none" strike="noStrike" cap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50" marR="448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sng" strike="noStrike" cap="none">
                          <a:solidFill>
                            <a:schemeClr val="hlink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hlinkClick r:id="rId6"/>
                        </a:rPr>
                        <a:t>CSE 331</a:t>
                      </a:r>
                      <a:endParaRPr sz="1800" u="none" strike="noStrike" cap="none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50" marR="448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800" u="none" strike="noStrike" cap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Software design/implementation</a:t>
                      </a:r>
                      <a:endParaRPr sz="1800" u="none" strike="noStrike" cap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50" marR="448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sng" strike="noStrike" cap="none">
                          <a:solidFill>
                            <a:schemeClr val="hlink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hlinkClick r:id="rId7"/>
                        </a:rPr>
                        <a:t>CSE 340</a:t>
                      </a:r>
                      <a:endParaRPr sz="1800" u="none" strike="noStrike" cap="none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50" marR="448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800" u="none" strike="noStrike" cap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Interaction programming (apps)</a:t>
                      </a:r>
                      <a:endParaRPr sz="1800" u="none" strike="noStrike" cap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50" marR="448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sng" strike="noStrike" cap="none">
                          <a:solidFill>
                            <a:schemeClr val="hlink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hlinkClick r:id="rId8"/>
                        </a:rPr>
                        <a:t>CSE 341</a:t>
                      </a:r>
                      <a:endParaRPr sz="1800" u="none" strike="noStrike" cap="none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50" marR="448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800" u="none" strike="noStrike" cap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Programming languages</a:t>
                      </a:r>
                      <a:endParaRPr sz="1800" u="none" strike="noStrike" cap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50" marR="448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4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sng" strike="noStrike" cap="none" dirty="0">
                          <a:solidFill>
                            <a:schemeClr val="hlink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hlinkClick r:id="rId9"/>
                        </a:rPr>
                        <a:t>CSE 351</a:t>
                      </a:r>
                      <a:endParaRPr sz="1800" u="none" strike="noStrike" cap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50" marR="448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800" u="none" strike="noStrike" cap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Hardware / Software Interface</a:t>
                      </a:r>
                      <a:endParaRPr sz="1800" u="none" strike="noStrike" cap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50" marR="448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4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 dirty="0">
                          <a:latin typeface="Calibri" panose="020F0502020204030204" pitchFamily="34" charset="0"/>
                          <a:cs typeface="Calibri" panose="020F0502020204030204" pitchFamily="34" charset="0"/>
                          <a:hlinkClick r:id="rId10"/>
                        </a:rPr>
                        <a:t>CSE 480</a:t>
                      </a:r>
                      <a:endParaRPr sz="1800" u="none" strike="noStrike" cap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50" marR="448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800" u="none" strike="noStrike" cap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Social impacts of computing</a:t>
                      </a:r>
                      <a:endParaRPr sz="1800" u="none" strike="noStrike" cap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4850" marR="44850" marT="45725" marB="45725"/>
                </a:tc>
                <a:extLst>
                  <a:ext uri="{0D108BD9-81ED-4DB2-BD59-A6C34878D82A}">
                    <a16:rowId xmlns:a16="http://schemas.microsoft.com/office/drawing/2014/main" val="2991566596"/>
                  </a:ext>
                </a:extLst>
              </a:tr>
            </a:tbl>
          </a:graphicData>
        </a:graphic>
      </p:graphicFrame>
      <p:sp>
        <p:nvSpPr>
          <p:cNvPr id="12" name="Google Shape;113;p5">
            <a:extLst>
              <a:ext uri="{FF2B5EF4-FFF2-40B4-BE49-F238E27FC236}">
                <a16:creationId xmlns:a16="http://schemas.microsoft.com/office/drawing/2014/main" id="{1A8C1BD2-C013-932D-6C11-1296105C3CDB}"/>
              </a:ext>
            </a:extLst>
          </p:cNvPr>
          <p:cNvSpPr txBox="1"/>
          <p:nvPr/>
        </p:nvSpPr>
        <p:spPr>
          <a:xfrm>
            <a:off x="7104661" y="5989484"/>
            <a:ext cx="4884568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Related majors: Informatics, ACMS, HCDE, ECE, …</a:t>
            </a:r>
            <a:endParaRPr dirty="0"/>
          </a:p>
        </p:txBody>
      </p:sp>
      <p:sp>
        <p:nvSpPr>
          <p:cNvPr id="8" name="Google Shape;108;p5">
            <a:extLst>
              <a:ext uri="{FF2B5EF4-FFF2-40B4-BE49-F238E27FC236}">
                <a16:creationId xmlns:a16="http://schemas.microsoft.com/office/drawing/2014/main" id="{DCE71AC5-1365-2C7E-8357-987986CCBEEA}"/>
              </a:ext>
            </a:extLst>
          </p:cNvPr>
          <p:cNvSpPr txBox="1">
            <a:spLocks/>
          </p:cNvSpPr>
          <p:nvPr/>
        </p:nvSpPr>
        <p:spPr>
          <a:xfrm>
            <a:off x="838200" y="1655225"/>
            <a:ext cx="47880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2200"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Non-majors</a:t>
            </a:r>
          </a:p>
        </p:txBody>
      </p:sp>
      <p:graphicFrame>
        <p:nvGraphicFramePr>
          <p:cNvPr id="5" name="Google Shape;104;p5">
            <a:extLst>
              <a:ext uri="{FF2B5EF4-FFF2-40B4-BE49-F238E27FC236}">
                <a16:creationId xmlns:a16="http://schemas.microsoft.com/office/drawing/2014/main" id="{45A41009-FE93-1D53-4544-07294DE8C4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7244028"/>
              </p:ext>
            </p:extLst>
          </p:nvPr>
        </p:nvGraphicFramePr>
        <p:xfrm>
          <a:off x="838200" y="2073682"/>
          <a:ext cx="5874075" cy="4191040"/>
        </p:xfrm>
        <a:graphic>
          <a:graphicData uri="http://schemas.openxmlformats.org/drawingml/2006/table">
            <a:tbl>
              <a:tblPr firstRow="1">
                <a:noFill/>
              </a:tblPr>
              <a:tblGrid>
                <a:gridCol w="1206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67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4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Course</a:t>
                      </a:r>
                      <a:endParaRPr sz="1800" b="1" u="none" strike="noStrike" cap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050" marR="450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800" b="1" u="none" strike="noStrike" cap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Overview</a:t>
                      </a:r>
                      <a:endParaRPr sz="1800" b="1" u="none" strike="noStrike" cap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050" marR="450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sng" strike="noStrike" cap="none" dirty="0">
                          <a:solidFill>
                            <a:schemeClr val="hlink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hlinkClick r:id="rId11"/>
                        </a:rPr>
                        <a:t>CSE 154</a:t>
                      </a:r>
                      <a:endParaRPr sz="1800" u="none" strike="noStrike" cap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050" marR="450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800" u="none" strike="noStrike" cap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Intro to web programming (several languages)</a:t>
                      </a:r>
                      <a:endParaRPr sz="1800" u="none" strike="noStrike" cap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050" marR="450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sng" strike="noStrike" cap="none" dirty="0">
                          <a:solidFill>
                            <a:schemeClr val="hlink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hlinkClick r:id="rId12"/>
                        </a:rPr>
                        <a:t>CSE 160</a:t>
                      </a:r>
                      <a:endParaRPr sz="1800" u="none" strike="noStrike" cap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050" marR="450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800" u="none" strike="noStrike" cap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Intro programming, data analysis (Python)</a:t>
                      </a:r>
                      <a:endParaRPr sz="1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050" marR="450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sng" strike="noStrike" cap="none">
                          <a:solidFill>
                            <a:schemeClr val="hlink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hlinkClick r:id="rId13"/>
                        </a:rPr>
                        <a:t>CSE 163</a:t>
                      </a:r>
                      <a:endParaRPr sz="1800" u="none" strike="noStrike" cap="none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050" marR="450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800" u="none" strike="noStrike" cap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Intermediate programming, data analysis (Python)</a:t>
                      </a:r>
                      <a:endParaRPr sz="1800" u="none" strike="noStrike" cap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050" marR="450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sng" strike="noStrike" cap="none">
                          <a:solidFill>
                            <a:schemeClr val="hlink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hlinkClick r:id="rId14"/>
                        </a:rPr>
                        <a:t>CSE 180</a:t>
                      </a:r>
                      <a:endParaRPr sz="1800" u="none" strike="noStrike" cap="none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050" marR="450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800" u="none" strike="noStrike" cap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Introduction to data science (Python)</a:t>
                      </a:r>
                      <a:endParaRPr sz="1800" u="none" strike="noStrike" cap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050" marR="450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4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sng" strike="noStrike" cap="none">
                          <a:solidFill>
                            <a:schemeClr val="hlink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hlinkClick r:id="rId15"/>
                        </a:rPr>
                        <a:t>CSE 373</a:t>
                      </a:r>
                      <a:endParaRPr sz="1800" u="none" strike="noStrike" cap="none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050" marR="450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800" u="none" strike="noStrike" cap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Data structures and algorithms (in Java)</a:t>
                      </a:r>
                      <a:endParaRPr sz="1800" u="none" strike="noStrike" cap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050" marR="450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4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sng" strike="noStrike" cap="none">
                          <a:solidFill>
                            <a:schemeClr val="hlink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hlinkClick r:id="rId16"/>
                        </a:rPr>
                        <a:t>CSE 374</a:t>
                      </a:r>
                      <a:endParaRPr sz="1800" u="none" strike="noStrike" cap="none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050" marR="450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800" u="none" strike="noStrike" cap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Low-level programming and tools (C/C++)</a:t>
                      </a:r>
                      <a:endParaRPr sz="1800" u="none" strike="noStrike" cap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050" marR="45050"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4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sng" strike="noStrike" cap="none">
                          <a:solidFill>
                            <a:schemeClr val="hlink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hlinkClick r:id="rId17"/>
                        </a:rPr>
                        <a:t>CSE 412</a:t>
                      </a:r>
                      <a:endParaRPr sz="1800" u="none" strike="noStrike" cap="none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050" marR="450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800" u="none" strike="noStrike" cap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Intro to Data Visualization</a:t>
                      </a:r>
                      <a:endParaRPr sz="1800" u="none" strike="noStrike" cap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050" marR="45050" marT="45725" marB="457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4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sng" strike="noStrike" cap="none">
                          <a:solidFill>
                            <a:schemeClr val="hlink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  <a:hlinkClick r:id="rId18"/>
                        </a:rPr>
                        <a:t>CSE 416</a:t>
                      </a:r>
                      <a:endParaRPr sz="1800" u="none" strike="noStrike" cap="none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050" marR="450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800" u="none" strike="noStrike" cap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Intro. to Machine Learning</a:t>
                      </a:r>
                      <a:endParaRPr sz="1800" u="none" strike="noStrike" cap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050" marR="45050" marT="45725" marB="457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4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 strike="noStrike" cap="none" dirty="0">
                          <a:latin typeface="Calibri" panose="020F0502020204030204" pitchFamily="34" charset="0"/>
                          <a:cs typeface="Calibri" panose="020F0502020204030204" pitchFamily="34" charset="0"/>
                          <a:hlinkClick r:id="rId19"/>
                        </a:rPr>
                        <a:t>CSE 493E</a:t>
                      </a:r>
                      <a:endParaRPr sz="1800" u="none" strike="noStrike" cap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050" marR="450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800" u="none" strike="noStrike" cap="non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Accessibility</a:t>
                      </a:r>
                      <a:endParaRPr sz="1800" u="none" strike="noStrike" cap="none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050" marR="45050" marT="45725" marB="45725"/>
                </a:tc>
                <a:extLst>
                  <a:ext uri="{0D108BD9-81ED-4DB2-BD59-A6C34878D82A}">
                    <a16:rowId xmlns:a16="http://schemas.microsoft.com/office/drawing/2014/main" val="3692916028"/>
                  </a:ext>
                </a:extLst>
              </a:tr>
            </a:tbl>
          </a:graphicData>
        </a:graphic>
      </p:graphicFrame>
      <p:sp>
        <p:nvSpPr>
          <p:cNvPr id="9" name="Google Shape;109;p5">
            <a:extLst>
              <a:ext uri="{FF2B5EF4-FFF2-40B4-BE49-F238E27FC236}">
                <a16:creationId xmlns:a16="http://schemas.microsoft.com/office/drawing/2014/main" id="{62046D31-E074-517A-B535-A42DF6465E06}"/>
              </a:ext>
            </a:extLst>
          </p:cNvPr>
          <p:cNvSpPr txBox="1"/>
          <p:nvPr/>
        </p:nvSpPr>
        <p:spPr>
          <a:xfrm>
            <a:off x="838200" y="6406343"/>
            <a:ext cx="1051242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See: </a:t>
            </a:r>
            <a:r>
              <a:rPr lang="en-US" sz="1200" b="0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https://www.cs.washington.edu/academics/ugrad/current-students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lang="en-US" sz="1200" b="0" i="0" u="sng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https://www.cs.washington.edu/academics/ugrad/nonmajor-options/nonmajor-courses</a:t>
            </a:r>
            <a:r>
              <a:rPr lang="en-US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7C12D6-0440-705B-3BAD-5793B410CBA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203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 build="p"/>
      <p:bldP spid="12" grpId="0"/>
      <p:bldP spid="8" grpId="0" build="p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7B3BC-1339-4DA1-FD0A-FE181903B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Summer Break Project: Tic Tac Toe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8D82ED-E0D1-E0FA-BAA4-296B2F5F4E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27"/>
              <a:buNone/>
            </a:pPr>
            <a:r>
              <a:rPr lang="en-US" i="0" dirty="0"/>
              <a:t>Build your own Tic Tac Toe game + “AI”!</a:t>
            </a:r>
          </a:p>
          <a:p>
            <a:pPr marL="514350" lvl="0" indent="-514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27"/>
              <a:buFont typeface="+mj-lt"/>
              <a:buAutoNum type="arabicPeriod"/>
            </a:pPr>
            <a:r>
              <a:rPr lang="en-US" i="0" dirty="0"/>
              <a:t>How would you represent a Tic Tac Toe game in Java?</a:t>
            </a:r>
            <a:br>
              <a:rPr lang="en-US" i="0" dirty="0"/>
            </a:br>
            <a:r>
              <a:rPr lang="en-US" i="0" dirty="0"/>
              <a:t>(hint: arrays will be very, very helpful!)</a:t>
            </a:r>
          </a:p>
          <a:p>
            <a:pPr marL="514350" lvl="0" indent="-514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27"/>
              <a:buFont typeface="+mj-lt"/>
              <a:buAutoNum type="arabicPeriod"/>
            </a:pPr>
            <a:r>
              <a:rPr lang="en-US" i="0" dirty="0"/>
              <a:t>Write a method that tells you if a Tic Tac Toe game is won.</a:t>
            </a:r>
          </a:p>
          <a:p>
            <a:pPr marL="514350" lvl="0" indent="-514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27"/>
              <a:buFont typeface="+mj-lt"/>
              <a:buAutoNum type="arabicPeriod"/>
            </a:pPr>
            <a:r>
              <a:rPr lang="en-US" i="0" dirty="0"/>
              <a:t>Write a method that gets input from the user and “makes” a move.</a:t>
            </a:r>
          </a:p>
          <a:p>
            <a:pPr marL="514350" lvl="0" indent="-514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27"/>
              <a:buFont typeface="+mj-lt"/>
              <a:buAutoNum type="arabicPeriod"/>
            </a:pPr>
            <a:r>
              <a:rPr lang="en-US" i="0" dirty="0"/>
              <a:t>Wrap it all up – into a nice two-player game!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AA7547-72A5-2A44-92B0-945636621A5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773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75D93-BFB1-4DF6-AE8E-84F6139B5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EEE2E-C1D2-908C-3D0E-97D5D7324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Summer Break Project: Tic Tac Toe++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7E5178-6CD1-5535-87BF-6EFF3DDB5C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10515600" cy="5268596"/>
          </a:xfrm>
        </p:spPr>
        <p:txBody>
          <a:bodyPr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27"/>
              <a:buNone/>
            </a:pPr>
            <a:r>
              <a:rPr lang="en-US" i="0" dirty="0"/>
              <a:t>Make some “AI” that…</a:t>
            </a:r>
            <a:br>
              <a:rPr lang="en-US" i="0" dirty="0"/>
            </a:br>
            <a:endParaRPr lang="en-US" i="0" dirty="0"/>
          </a:p>
          <a:p>
            <a:pPr indent="-4572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3027"/>
            </a:pPr>
            <a:r>
              <a:rPr lang="en-US" i="0" dirty="0"/>
              <a:t>just makes a random valid move (you should be able to beat this!)</a:t>
            </a:r>
          </a:p>
          <a:p>
            <a:pPr indent="-4572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3027"/>
            </a:pPr>
            <a:r>
              <a:rPr lang="en-US" i="0" dirty="0"/>
              <a:t>tries to make a “good” move (~ some if statements)</a:t>
            </a:r>
          </a:p>
          <a:p>
            <a:pPr indent="-4572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3027"/>
            </a:pPr>
            <a:r>
              <a:rPr lang="en-US" i="0" u="sng" dirty="0"/>
              <a:t>never loses</a:t>
            </a:r>
          </a:p>
          <a:p>
            <a:pPr lvl="1" indent="-457200">
              <a:lnSpc>
                <a:spcPct val="100000"/>
              </a:lnSpc>
              <a:buSzPts val="3027"/>
            </a:pPr>
            <a:r>
              <a:rPr lang="en-US" i="0" dirty="0"/>
              <a:t>Tic Tac Toe is a “</a:t>
            </a:r>
            <a:r>
              <a:rPr lang="en-US" i="0" dirty="0">
                <a:hlinkClick r:id="rId2"/>
              </a:rPr>
              <a:t>solved game</a:t>
            </a:r>
            <a:r>
              <a:rPr lang="en-US" i="0" dirty="0"/>
              <a:t>”: a perfect player will </a:t>
            </a:r>
            <a:r>
              <a:rPr lang="en-US" i="0" u="sng" dirty="0"/>
              <a:t>never</a:t>
            </a:r>
            <a:r>
              <a:rPr lang="en-US" i="0" dirty="0"/>
              <a:t> lose.</a:t>
            </a:r>
          </a:p>
          <a:p>
            <a:pPr marL="457200" lvl="1" indent="0">
              <a:lnSpc>
                <a:spcPct val="100000"/>
              </a:lnSpc>
              <a:buSzPts val="3027"/>
              <a:buNone/>
            </a:pPr>
            <a:endParaRPr lang="en-US" i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27"/>
              <a:buNone/>
            </a:pPr>
            <a:r>
              <a:rPr lang="en-US" i="0" dirty="0"/>
              <a:t>Or, extend this idea to other grid-based games!</a:t>
            </a:r>
            <a:br>
              <a:rPr lang="en-US" i="0" dirty="0"/>
            </a:br>
            <a:endParaRPr lang="en-US" i="0" dirty="0"/>
          </a:p>
          <a:p>
            <a:pPr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27"/>
              <a:buFont typeface="Arial" panose="020B0604020202020204" pitchFamily="34" charset="0"/>
              <a:buChar char="•"/>
            </a:pPr>
            <a:r>
              <a:rPr lang="en-US" i="0" dirty="0"/>
              <a:t>similar-</a:t>
            </a:r>
            <a:r>
              <a:rPr lang="en-US" i="0" dirty="0" err="1"/>
              <a:t>ish</a:t>
            </a:r>
            <a:r>
              <a:rPr lang="en-US" i="0" dirty="0"/>
              <a:t>: connect four, checkers, battleship</a:t>
            </a:r>
          </a:p>
          <a:p>
            <a:pPr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27"/>
              <a:buFont typeface="Arial" panose="020B0604020202020204" pitchFamily="34" charset="0"/>
              <a:buChar char="•"/>
            </a:pPr>
            <a:r>
              <a:rPr lang="en-US" i="0" dirty="0"/>
              <a:t>much harder: sudoku, chess, go, </a:t>
            </a:r>
            <a:r>
              <a:rPr lang="en-US" i="0" dirty="0" err="1"/>
              <a:t>othello</a:t>
            </a:r>
            <a:endParaRPr lang="en-US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B1D004-8678-4CA6-94BF-E6F14B24A1B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946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E1FF3-3257-CD79-4F02-6BA125474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E0520-FCCB-ED6E-EF91-5080731FE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Exam Review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44BEBB-4A30-89C7-25D1-9E21AC06E0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731" y="1219200"/>
            <a:ext cx="11054542" cy="526859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Mini-exam overview</a:t>
            </a:r>
          </a:p>
          <a:p>
            <a:pPr lvl="1"/>
            <a:r>
              <a:rPr lang="en-US" dirty="0"/>
              <a:t>This mini-final does </a:t>
            </a:r>
            <a:r>
              <a:rPr lang="en-US" b="1" dirty="0"/>
              <a:t>not</a:t>
            </a:r>
            <a:r>
              <a:rPr lang="en-US" dirty="0"/>
              <a:t> reflect the difficulty and length of the actual final</a:t>
            </a:r>
          </a:p>
          <a:p>
            <a:pPr lvl="1"/>
            <a:r>
              <a:rPr lang="en-US" dirty="0"/>
              <a:t>Opportunity to practice exam-style problems on paper</a:t>
            </a:r>
          </a:p>
          <a:p>
            <a:r>
              <a:rPr lang="en-US" dirty="0"/>
              <a:t>3 problems</a:t>
            </a:r>
          </a:p>
          <a:p>
            <a:pPr marL="1085850" lvl="1" indent="-514350">
              <a:buFont typeface="+mj-lt"/>
              <a:buAutoNum type="arabicPeriod"/>
            </a:pPr>
            <a:r>
              <a:rPr lang="en-US" dirty="0"/>
              <a:t>Code Comprehension</a:t>
            </a:r>
          </a:p>
          <a:p>
            <a:pPr marL="1085850" lvl="1" indent="-514350">
              <a:buFont typeface="+mj-lt"/>
              <a:buAutoNum type="arabicPeriod"/>
            </a:pPr>
            <a:r>
              <a:rPr lang="en-US" dirty="0"/>
              <a:t>Debugging</a:t>
            </a:r>
          </a:p>
          <a:p>
            <a:pPr marL="1085850" lvl="1" indent="-514350">
              <a:buFont typeface="+mj-lt"/>
              <a:buAutoNum type="arabicPeriod"/>
            </a:pPr>
            <a:r>
              <a:rPr lang="en-US" dirty="0"/>
              <a:t>Programming</a:t>
            </a:r>
          </a:p>
          <a:p>
            <a:r>
              <a:rPr lang="en-US" dirty="0"/>
              <a:t>Task for today:</a:t>
            </a:r>
          </a:p>
          <a:p>
            <a:pPr marL="1085850" lvl="1" indent="-514350">
              <a:buFont typeface="+mj-lt"/>
              <a:buAutoNum type="arabicPeriod"/>
            </a:pPr>
            <a:r>
              <a:rPr lang="en-US" dirty="0"/>
              <a:t>Work through each problem (one at a time) independently or with peers</a:t>
            </a:r>
          </a:p>
          <a:p>
            <a:pPr marL="1085850" lvl="1" indent="-514350">
              <a:buFont typeface="+mj-lt"/>
              <a:buAutoNum type="arabicPeriod"/>
            </a:pPr>
            <a:r>
              <a:rPr lang="en-US" dirty="0"/>
              <a:t>Afterwards, we’ll walk through our solutions &amp; thought processes</a:t>
            </a:r>
          </a:p>
          <a:p>
            <a:pPr marL="1085850" lvl="1" indent="-514350">
              <a:buFont typeface="+mj-lt"/>
              <a:buAutoNum type="arabicPeriod"/>
            </a:pPr>
            <a:r>
              <a:rPr lang="en-US" dirty="0"/>
              <a:t>Problems &amp; key also on Ed (look </a:t>
            </a:r>
            <a:r>
              <a:rPr lang="en-US" i="1" dirty="0"/>
              <a:t>after</a:t>
            </a:r>
            <a:r>
              <a:rPr lang="en-US" dirty="0"/>
              <a:t> class!)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C931CF-1D69-6A20-92DF-AC1690DD8A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476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2_CSE 12X (adopted from CSE 373)">
  <a:themeElements>
    <a:clrScheme name="Custom 17">
      <a:dk1>
        <a:srgbClr val="222222"/>
      </a:dk1>
      <a:lt1>
        <a:srgbClr val="FFFFFF"/>
      </a:lt1>
      <a:dk2>
        <a:srgbClr val="A7A7A7"/>
      </a:dk2>
      <a:lt2>
        <a:srgbClr val="535353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057FF"/>
      </a:hlink>
      <a:folHlink>
        <a:srgbClr val="0057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SE 373 Summer 2020">
  <a:themeElements>
    <a:clrScheme name="CSE 373 Summer 2020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17441</TotalTime>
  <Words>657</Words>
  <Application>Microsoft Macintosh PowerPoint</Application>
  <PresentationFormat>Widescreen</PresentationFormat>
  <Paragraphs>120</Paragraphs>
  <Slides>9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Montserrat</vt:lpstr>
      <vt:lpstr>Montserrat SemiBold</vt:lpstr>
      <vt:lpstr>Consolas</vt:lpstr>
      <vt:lpstr>Calibri</vt:lpstr>
      <vt:lpstr>Montserrat ExtraBold</vt:lpstr>
      <vt:lpstr>Arial</vt:lpstr>
      <vt:lpstr>Wingdings</vt:lpstr>
      <vt:lpstr>2_CSE 12X (adopted from CSE 373)</vt:lpstr>
      <vt:lpstr>Victory Lap! (+ exam review)</vt:lpstr>
      <vt:lpstr>Announcements, Reminders</vt:lpstr>
      <vt:lpstr>Evaluations and Awards</vt:lpstr>
      <vt:lpstr>Thank your fabulous TAs!</vt:lpstr>
      <vt:lpstr>What is String[] args?</vt:lpstr>
      <vt:lpstr>Future Courses </vt:lpstr>
      <vt:lpstr>Summer Break Project: Tic Tac Toe</vt:lpstr>
      <vt:lpstr>Summer Break Project: Tic Tac Toe++</vt:lpstr>
      <vt:lpstr>In-Class Exam Review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Welcome!</dc:title>
  <cp:lastModifiedBy>Hayden Feeney</cp:lastModifiedBy>
  <cp:revision>647</cp:revision>
  <dcterms:modified xsi:type="dcterms:W3CDTF">2026-08-19T17:03:09Z</dcterms:modified>
</cp:coreProperties>
</file>