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21"/>
  </p:notesMasterIdLst>
  <p:handoutMasterIdLst>
    <p:handoutMasterId r:id="rId22"/>
  </p:handoutMasterIdLst>
  <p:sldIdLst>
    <p:sldId id="502" r:id="rId2"/>
    <p:sldId id="356" r:id="rId3"/>
    <p:sldId id="518" r:id="rId4"/>
    <p:sldId id="519" r:id="rId5"/>
    <p:sldId id="520" r:id="rId6"/>
    <p:sldId id="495" r:id="rId7"/>
    <p:sldId id="497" r:id="rId8"/>
    <p:sldId id="485" r:id="rId9"/>
    <p:sldId id="486" r:id="rId10"/>
    <p:sldId id="487" r:id="rId11"/>
    <p:sldId id="488" r:id="rId12"/>
    <p:sldId id="501" r:id="rId13"/>
    <p:sldId id="489" r:id="rId14"/>
    <p:sldId id="500" r:id="rId15"/>
    <p:sldId id="491" r:id="rId16"/>
    <p:sldId id="503" r:id="rId17"/>
    <p:sldId id="504" r:id="rId18"/>
    <p:sldId id="505" r:id="rId19"/>
    <p:sldId id="528" r:id="rId20"/>
  </p:sldIdLst>
  <p:sldSz cx="12192000" cy="6858000"/>
  <p:notesSz cx="6858000" cy="9144000"/>
  <p:embeddedFontLst>
    <p:embeddedFont>
      <p:font typeface="Consolas" panose="020B0609020204030204" pitchFamily="49" charset="0"/>
      <p:regular r:id="rId23"/>
      <p:bold r:id="rId24"/>
      <p:italic r:id="rId25"/>
      <p:boldItalic r:id="rId26"/>
    </p:embeddedFont>
    <p:embeddedFont>
      <p:font typeface="Montserrat" pitchFamily="2" charset="77"/>
      <p:regular r:id="rId27"/>
      <p:bold r:id="rId28"/>
      <p:italic r:id="rId29"/>
      <p:boldItalic r:id="rId30"/>
    </p:embeddedFont>
    <p:embeddedFont>
      <p:font typeface="Montserrat ExtraBold" panose="00000900000000000000" pitchFamily="2" charset="77"/>
      <p:bold r:id="rId31"/>
      <p:italic r:id="rId32"/>
      <p:boldItalic r:id="rId33"/>
    </p:embeddedFont>
    <p:embeddedFont>
      <p:font typeface="Montserrat SemiBold" panose="00000700000000000000" pitchFamily="2" charset="77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3" roundtripDataSignature="AMtx7mi8dWrwCSJhu53tQRppDdHoobhi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FFFD"/>
    <a:srgbClr val="0066FF"/>
    <a:srgbClr val="990033"/>
    <a:srgbClr val="C00000"/>
    <a:srgbClr val="F7D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34"/>
    <p:restoredTop sz="95205"/>
  </p:normalViewPr>
  <p:slideViewPr>
    <p:cSldViewPr snapToGrid="0">
      <p:cViewPr varScale="1">
        <p:scale>
          <a:sx n="113" d="100"/>
          <a:sy n="113" d="100"/>
        </p:scale>
        <p:origin x="192" y="3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2649" y="2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2.fntdata"/><Relationship Id="rId63" Type="http://customschemas.google.com/relationships/presentationmetadata" Target="meta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6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65BF56-4A4D-4DEA-BF4B-8ED38A61B5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DE3BD0-CCFC-4760-AAF3-CF9B94D18C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50203-2B6C-4376-BFEA-B4E212133564}" type="datetimeFigureOut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8/14/26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70846-9548-41CC-857D-BF91CA71D9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6BCD5-B21F-45B8-9F34-078703248D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82362-2E36-4DA0-BABD-FE59F686457C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14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8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E4DCE-D279-B85D-6768-E2A55494B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BE9E88-CA3A-92A8-235B-73106AA72B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941322-7839-69E3-AB40-1929FE9C1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088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preserve="1" userDrawn="1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9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29" descr="University of Washingt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9"/>
          <p:cNvSpPr txBox="1"/>
          <p:nvPr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18;p29"/>
          <p:cNvSpPr txBox="1"/>
          <p:nvPr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15: Array Patterns + Putting It All Together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1894816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121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22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127" y="1370208"/>
            <a:ext cx="878586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34951" y="951503"/>
            <a:ext cx="5250244" cy="5153776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025920" y="4053518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443" y="5439308"/>
            <a:ext cx="3730182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9"/>
          <p:cNvSpPr txBox="1"/>
          <p:nvPr/>
        </p:nvSpPr>
        <p:spPr>
          <a:xfrm>
            <a:off x="306805" y="5577374"/>
            <a:ext cx="2154864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  <a:tabLst/>
              <a:defRPr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Questions during Class?</a:t>
            </a:r>
            <a:endParaRPr lang="en-US" sz="1200"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lang="en-US"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1" i="0" u="none" strike="noStrike" cap="none" dirty="0" err="1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sli.do</a:t>
            </a:r>
            <a:r>
              <a:rPr lang="en-US" sz="20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    #cse121 </a:t>
            </a:r>
            <a:endParaRPr b="1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882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preserve="1">
  <p:cSld name="Title and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0"/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0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30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9" name="Google Shape;39;p30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BABC5B18-FB33-F6B8-4C29-4724707E45C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43E64A9D-13F4-4F7A-870E-E779341A833A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7B348795-E1CF-3F5B-49B0-B5721B2B8A69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15: Array Patterns + Putting It All Together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284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F2052282-8D29-4A38-1571-671D31224364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52;p32">
            <a:extLst>
              <a:ext uri="{FF2B5EF4-FFF2-40B4-BE49-F238E27FC236}">
                <a16:creationId xmlns:a16="http://schemas.microsoft.com/office/drawing/2014/main" id="{7CB162C5-D013-0E9F-304A-00EF111A719D}"/>
              </a:ext>
            </a:extLst>
          </p:cNvPr>
          <p:cNvSpPr txBox="1"/>
          <p:nvPr userDrawn="1"/>
        </p:nvSpPr>
        <p:spPr>
          <a:xfrm>
            <a:off x="1152635" y="300370"/>
            <a:ext cx="3506055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Think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oogle Shape;53;p32" descr="Graphic 12">
            <a:extLst>
              <a:ext uri="{FF2B5EF4-FFF2-40B4-BE49-F238E27FC236}">
                <a16:creationId xmlns:a16="http://schemas.microsoft.com/office/drawing/2014/main" id="{6639FEF2-EB20-D618-A4FD-015344F21E4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4038" y="300371"/>
            <a:ext cx="684161" cy="78189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2FC031D7-218C-A542-5981-C8B7A7D22385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15: Array Patterns + Putting It All Together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67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1_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8" name="Google Shape;68;p33"/>
          <p:cNvSpPr txBox="1"/>
          <p:nvPr/>
        </p:nvSpPr>
        <p:spPr>
          <a:xfrm>
            <a:off x="1152635" y="300370"/>
            <a:ext cx="5271611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Pair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9" name="Google Shape;69;p33" descr="Graphic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4038" y="300371"/>
            <a:ext cx="961803" cy="769442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F2052282-8D29-4A38-1571-671D31224364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D9ECA292-9E56-9058-15B8-486F2087231E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15: Array Patterns + Putting It All Together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13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preserve="1">
  <p:cSld name="Title 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4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19B8A0CF-1C66-FBB7-F209-B458097B217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C3A4268A-A3F9-0647-FFA6-0CD0547EA640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504AC80B-150B-FE0E-5B0A-EFB75B3B8DB0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15: Array Patterns + Putting It All Together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900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preserve="1">
  <p:cSld name="Blank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5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5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0E854BAB-9BC0-0566-D459-A9E2B29A12D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3E5BA8AB-DA7F-8D72-2336-81B0A628B7E3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5B549572-25AA-7E8B-7DAA-E1F7918F405C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15: Array Patterns + Putting It All Together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78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8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" name="Google Shape;6;p28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7;p28" descr="University of Washington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8"/>
          <p:cNvSpPr txBox="1"/>
          <p:nvPr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12;p28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28"/>
          <p:cNvSpPr txBox="1">
            <a:spLocks noGrp="1"/>
          </p:cNvSpPr>
          <p:nvPr>
            <p:ph type="sldNum" idx="12"/>
          </p:nvPr>
        </p:nvSpPr>
        <p:spPr>
          <a:xfrm>
            <a:off x="11793850" y="6296502"/>
            <a:ext cx="245751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14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Google Shape;18;p29">
            <a:extLst>
              <a:ext uri="{FF2B5EF4-FFF2-40B4-BE49-F238E27FC236}">
                <a16:creationId xmlns:a16="http://schemas.microsoft.com/office/drawing/2014/main" id="{5CDFAA03-D16F-B29E-97A5-A122B1AA189B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15: Array Patterns + Putting It All Together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29982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;p29">
            <a:extLst>
              <a:ext uri="{FF2B5EF4-FFF2-40B4-BE49-F238E27FC236}">
                <a16:creationId xmlns:a16="http://schemas.microsoft.com/office/drawing/2014/main" id="{C5E7BACA-EC1A-F75A-8907-C34CAD2EE0F4}"/>
              </a:ext>
            </a:extLst>
          </p:cNvPr>
          <p:cNvSpPr txBox="1"/>
          <p:nvPr/>
        </p:nvSpPr>
        <p:spPr>
          <a:xfrm>
            <a:off x="420095" y="1419273"/>
            <a:ext cx="87861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1" u="none" strike="noStrike" cap="none" dirty="0">
                <a:solidFill>
                  <a:srgbClr val="FFFFFF"/>
                </a:solidFill>
                <a:latin typeface="Montserrat ExtraBold" pitchFamily="2" charset="77"/>
                <a:ea typeface="Montserrat"/>
                <a:cs typeface="Montserrat"/>
                <a:sym typeface="Montserrat"/>
              </a:rPr>
              <a:t>LEC </a:t>
            </a:r>
            <a:r>
              <a:rPr lang="en-US" sz="1600" b="1" dirty="0">
                <a:solidFill>
                  <a:srgbClr val="FFFFFF"/>
                </a:solidFill>
                <a:latin typeface="Montserrat ExtraBold" pitchFamily="2" charset="77"/>
                <a:ea typeface="Montserrat"/>
                <a:cs typeface="Montserrat"/>
                <a:sym typeface="Montserrat"/>
              </a:rPr>
              <a:t>15</a:t>
            </a:r>
            <a:endParaRPr b="1" dirty="0">
              <a:latin typeface="Montserrat ExtraBold" pitchFamily="2" charset="77"/>
              <a:cs typeface="Calibri" panose="020F0502020204030204" pitchFamily="34" charset="0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title" idx="4294967295"/>
          </p:nvPr>
        </p:nvSpPr>
        <p:spPr>
          <a:xfrm>
            <a:off x="420095" y="3174888"/>
            <a:ext cx="6211888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</a:pPr>
            <a:r>
              <a:rPr lang="en-US" sz="6000" b="0" dirty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Array Patterns</a:t>
            </a:r>
            <a:endParaRPr dirty="0"/>
          </a:p>
        </p:txBody>
      </p:sp>
      <p:sp>
        <p:nvSpPr>
          <p:cNvPr id="94" name="Google Shape;94;p1"/>
          <p:cNvSpPr txBox="1"/>
          <p:nvPr/>
        </p:nvSpPr>
        <p:spPr>
          <a:xfrm>
            <a:off x="7009923" y="1112472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7087221" y="1451178"/>
            <a:ext cx="4385400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buClr>
                <a:srgbClr val="404040"/>
              </a:buClr>
              <a:buSzPts val="2200"/>
            </a:pPr>
            <a:endParaRPr lang="en-US" sz="2200" i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404040"/>
              </a:buClr>
              <a:buSzPts val="2200"/>
            </a:pPr>
            <a:r>
              <a:rPr lang="en-US" sz="2200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How was your long weekend?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Google Shape;96;p1">
            <a:extLst>
              <a:ext uri="{FF2B5EF4-FFF2-40B4-BE49-F238E27FC236}">
                <a16:creationId xmlns:a16="http://schemas.microsoft.com/office/drawing/2014/main" id="{C67439F6-5C45-4B54-B4BB-7A46CD419EAE}"/>
              </a:ext>
            </a:extLst>
          </p:cNvPr>
          <p:cNvSpPr txBox="1"/>
          <p:nvPr/>
        </p:nvSpPr>
        <p:spPr>
          <a:xfrm>
            <a:off x="6935347" y="4072895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Instructors: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5" name="Google Shape;97;p1">
            <a:extLst>
              <a:ext uri="{FF2B5EF4-FFF2-40B4-BE49-F238E27FC236}">
                <a16:creationId xmlns:a16="http://schemas.microsoft.com/office/drawing/2014/main" id="{10927D49-01A5-44FC-BB35-F0A3147F9D03}"/>
              </a:ext>
            </a:extLst>
          </p:cNvPr>
          <p:cNvSpPr txBox="1"/>
          <p:nvPr/>
        </p:nvSpPr>
        <p:spPr>
          <a:xfrm>
            <a:off x="6935347" y="4333507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3" name="Picture 2" descr="join at https://app.sli.do/event/gsVyotPRwGmydWDEccWvQ7">
            <a:extLst>
              <a:ext uri="{FF2B5EF4-FFF2-40B4-BE49-F238E27FC236}">
                <a16:creationId xmlns:a16="http://schemas.microsoft.com/office/drawing/2014/main" id="{201EEE52-F010-068A-EAA8-C8FAC4EAC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5584" y="5617408"/>
            <a:ext cx="1038225" cy="1038225"/>
          </a:xfrm>
          <a:prstGeom prst="rect">
            <a:avLst/>
          </a:prstGeom>
        </p:spPr>
      </p:pic>
      <p:sp>
        <p:nvSpPr>
          <p:cNvPr id="4" name="Google Shape;98;p1">
            <a:extLst>
              <a:ext uri="{FF2B5EF4-FFF2-40B4-BE49-F238E27FC236}">
                <a16:creationId xmlns:a16="http://schemas.microsoft.com/office/drawing/2014/main" id="{F47DCDA9-70E2-CF91-6364-EEC743C89845}"/>
              </a:ext>
            </a:extLst>
          </p:cNvPr>
          <p:cNvSpPr txBox="1"/>
          <p:nvPr/>
        </p:nvSpPr>
        <p:spPr>
          <a:xfrm>
            <a:off x="8088246" y="4072895"/>
            <a:ext cx="3556009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Hayden Feeney</a:t>
            </a:r>
            <a:endParaRPr sz="1200" dirty="0">
              <a:solidFill>
                <a:schemeClr val="lt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E1A141-E546-EF25-EC76-32C7A66A78FF}"/>
              </a:ext>
            </a:extLst>
          </p:cNvPr>
          <p:cNvSpPr txBox="1"/>
          <p:nvPr/>
        </p:nvSpPr>
        <p:spPr>
          <a:xfrm>
            <a:off x="8100278" y="4357971"/>
            <a:ext cx="3671627" cy="527965"/>
          </a:xfrm>
          <a:prstGeom prst="rect">
            <a:avLst/>
          </a:prstGeom>
          <a:noFill/>
        </p:spPr>
        <p:txBody>
          <a:bodyPr wrap="square" numCol="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Anisha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Cayden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Savannah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Tamsyn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William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783CC-FF89-AF35-C540-05218B2CD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C6755-D9E1-D923-838B-6CFDA38D5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solidFill>
                  <a:srgbClr val="3A7A7A"/>
                </a:solidFill>
              </a:rPr>
              <a:t>(PCM) </a:t>
            </a:r>
            <a:r>
              <a:rPr lang="en-US" b="1"/>
              <a:t>Shifting Elements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677BAA4-55DB-12A8-BD08-AAEF8697328A}"/>
              </a:ext>
            </a:extLst>
          </p:cNvPr>
          <p:cNvGraphicFramePr>
            <a:graphicFrameLocks noGrp="1"/>
          </p:cNvGraphicFramePr>
          <p:nvPr/>
        </p:nvGraphicFramePr>
        <p:xfrm>
          <a:off x="2516334" y="1406259"/>
          <a:ext cx="7159332" cy="5448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222">
                  <a:extLst>
                    <a:ext uri="{9D8B030D-6E8A-4147-A177-3AD203B41FA5}">
                      <a16:colId xmlns:a16="http://schemas.microsoft.com/office/drawing/2014/main" val="812760760"/>
                    </a:ext>
                  </a:extLst>
                </a:gridCol>
                <a:gridCol w="1193222">
                  <a:extLst>
                    <a:ext uri="{9D8B030D-6E8A-4147-A177-3AD203B41FA5}">
                      <a16:colId xmlns:a16="http://schemas.microsoft.com/office/drawing/2014/main" val="1323574719"/>
                    </a:ext>
                  </a:extLst>
                </a:gridCol>
                <a:gridCol w="1193222">
                  <a:extLst>
                    <a:ext uri="{9D8B030D-6E8A-4147-A177-3AD203B41FA5}">
                      <a16:colId xmlns:a16="http://schemas.microsoft.com/office/drawing/2014/main" val="1717061101"/>
                    </a:ext>
                  </a:extLst>
                </a:gridCol>
                <a:gridCol w="1193222">
                  <a:extLst>
                    <a:ext uri="{9D8B030D-6E8A-4147-A177-3AD203B41FA5}">
                      <a16:colId xmlns:a16="http://schemas.microsoft.com/office/drawing/2014/main" val="185499765"/>
                    </a:ext>
                  </a:extLst>
                </a:gridCol>
                <a:gridCol w="1193222">
                  <a:extLst>
                    <a:ext uri="{9D8B030D-6E8A-4147-A177-3AD203B41FA5}">
                      <a16:colId xmlns:a16="http://schemas.microsoft.com/office/drawing/2014/main" val="2534468076"/>
                    </a:ext>
                  </a:extLst>
                </a:gridCol>
                <a:gridCol w="1193222">
                  <a:extLst>
                    <a:ext uri="{9D8B030D-6E8A-4147-A177-3AD203B41FA5}">
                      <a16:colId xmlns:a16="http://schemas.microsoft.com/office/drawing/2014/main" val="327490141"/>
                    </a:ext>
                  </a:extLst>
                </a:gridCol>
              </a:tblGrid>
              <a:tr h="544852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Consolas" panose="020B0609020204030204" pitchFamily="49" charset="0"/>
                        </a:rPr>
                        <a:t>9.6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Consolas" panose="020B0609020204030204" pitchFamily="49" charset="0"/>
                        </a:rPr>
                        <a:t>-88.0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Consolas" panose="020B0609020204030204" pitchFamily="49" charset="0"/>
                        </a:rPr>
                        <a:t>4.815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Consolas" panose="020B0609020204030204" pitchFamily="49" charset="0"/>
                        </a:rPr>
                        <a:t>0.009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Consolas" panose="020B0609020204030204" pitchFamily="49" charset="0"/>
                        </a:rPr>
                        <a:t>7.0184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onsolas" panose="020B0609020204030204" pitchFamily="49" charset="0"/>
                        </a:rPr>
                        <a:t>42.9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383046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D22BB5-D7FF-3723-759D-C09BDE8B8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19022"/>
            <a:ext cx="10515600" cy="3957941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void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 err="1">
                <a:solidFill>
                  <a:srgbClr val="795E26"/>
                </a:solidFill>
                <a:latin typeface="Consolas"/>
              </a:rPr>
              <a:t>rotateRight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double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[] list)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double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lastElement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= list[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list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.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length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- </a:t>
            </a:r>
            <a:r>
              <a:rPr lang="en-US" sz="2000" dirty="0">
                <a:solidFill>
                  <a:srgbClr val="098658"/>
                </a:solidFill>
                <a:latin typeface="Consolas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];</a:t>
            </a:r>
          </a:p>
          <a:p>
            <a:pPr marL="114300" indent="0">
              <a:buNone/>
            </a:pPr>
            <a:br>
              <a:rPr lang="en-US" sz="2000" dirty="0">
                <a:latin typeface="Consolas" panose="020B0609020204030204" pitchFamily="49" charset="0"/>
              </a:rPr>
            </a:br>
            <a:r>
              <a:rPr lang="en-US" sz="2000" dirty="0">
                <a:solidFill>
                  <a:srgbClr val="000000"/>
                </a:solidFill>
                <a:latin typeface="Consolas"/>
              </a:rPr>
              <a:t>   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for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(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list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.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length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- </a:t>
            </a:r>
            <a:r>
              <a:rPr lang="en-US" sz="2000" dirty="0">
                <a:solidFill>
                  <a:srgbClr val="098658"/>
                </a:solidFill>
                <a:latin typeface="Consolas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;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&gt; </a:t>
            </a:r>
            <a:r>
              <a:rPr lang="en-US" sz="2000" dirty="0">
                <a:solidFill>
                  <a:srgbClr val="098658"/>
                </a:solidFill>
                <a:latin typeface="Consolas"/>
              </a:rPr>
              <a:t>0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;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--)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    list[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] = list[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- </a:t>
            </a:r>
            <a:r>
              <a:rPr lang="en-US" sz="2000" dirty="0">
                <a:solidFill>
                  <a:srgbClr val="098658"/>
                </a:solidFill>
                <a:latin typeface="Consolas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];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}</a:t>
            </a:r>
          </a:p>
          <a:p>
            <a:pPr marL="114300" indent="0">
              <a:buNone/>
            </a:pPr>
            <a:br>
              <a:rPr lang="en-US" sz="2000" dirty="0">
                <a:latin typeface="Consolas" panose="020B0609020204030204" pitchFamily="49" charset="0"/>
              </a:rPr>
            </a:br>
            <a:r>
              <a:rPr lang="en-US" sz="2000" dirty="0">
                <a:solidFill>
                  <a:srgbClr val="000000"/>
                </a:solidFill>
                <a:latin typeface="Consolas"/>
              </a:rPr>
              <a:t>                         ;  </a:t>
            </a:r>
            <a:br>
              <a:rPr lang="en-US" sz="2000" dirty="0">
                <a:latin typeface="Consolas" panose="020B0609020204030204" pitchFamily="49" charset="0"/>
              </a:rPr>
            </a:br>
            <a:r>
              <a:rPr lang="en-US" sz="2000" dirty="0">
                <a:solidFill>
                  <a:srgbClr val="000000"/>
                </a:solidFill>
                <a:latin typeface="Consolas"/>
              </a:rPr>
              <a:t>    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181614-B7A1-A875-9B34-F17B7F881AA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793850" y="6381141"/>
            <a:ext cx="245751" cy="26157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80489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A0B79-7DFF-5C18-65F6-2F445AAD5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099D8-8135-812B-6984-6D09FBF39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>
                <a:solidFill>
                  <a:srgbClr val="3A7A7A"/>
                </a:solidFill>
              </a:rPr>
              <a:t>(PCM) </a:t>
            </a:r>
            <a:r>
              <a:rPr lang="en-US" sz="2800" b="1" dirty="0"/>
              <a:t>Analyzing Multiple Elements in an Array (</a:t>
            </a:r>
            <a:r>
              <a:rPr lang="en-US" sz="2800" b="1" dirty="0" err="1"/>
              <a:t>isPalindrome</a:t>
            </a:r>
            <a:r>
              <a:rPr lang="en-US" sz="2800" b="1" dirty="0"/>
              <a:t>)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CFF7831-8C1B-914D-6120-BCF5FAB7652F}"/>
              </a:ext>
            </a:extLst>
          </p:cNvPr>
          <p:cNvGraphicFramePr>
            <a:graphicFrameLocks noGrp="1"/>
          </p:cNvGraphicFramePr>
          <p:nvPr/>
        </p:nvGraphicFramePr>
        <p:xfrm>
          <a:off x="3006210" y="1412671"/>
          <a:ext cx="5966110" cy="5448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222">
                  <a:extLst>
                    <a:ext uri="{9D8B030D-6E8A-4147-A177-3AD203B41FA5}">
                      <a16:colId xmlns:a16="http://schemas.microsoft.com/office/drawing/2014/main" val="1824094876"/>
                    </a:ext>
                  </a:extLst>
                </a:gridCol>
                <a:gridCol w="1193222">
                  <a:extLst>
                    <a:ext uri="{9D8B030D-6E8A-4147-A177-3AD203B41FA5}">
                      <a16:colId xmlns:a16="http://schemas.microsoft.com/office/drawing/2014/main" val="419686714"/>
                    </a:ext>
                  </a:extLst>
                </a:gridCol>
                <a:gridCol w="1193222">
                  <a:extLst>
                    <a:ext uri="{9D8B030D-6E8A-4147-A177-3AD203B41FA5}">
                      <a16:colId xmlns:a16="http://schemas.microsoft.com/office/drawing/2014/main" val="2070499219"/>
                    </a:ext>
                  </a:extLst>
                </a:gridCol>
                <a:gridCol w="1193222">
                  <a:extLst>
                    <a:ext uri="{9D8B030D-6E8A-4147-A177-3AD203B41FA5}">
                      <a16:colId xmlns:a16="http://schemas.microsoft.com/office/drawing/2014/main" val="3780614060"/>
                    </a:ext>
                  </a:extLst>
                </a:gridCol>
                <a:gridCol w="1193222">
                  <a:extLst>
                    <a:ext uri="{9D8B030D-6E8A-4147-A177-3AD203B41FA5}">
                      <a16:colId xmlns:a16="http://schemas.microsoft.com/office/drawing/2014/main" val="465155531"/>
                    </a:ext>
                  </a:extLst>
                </a:gridCol>
              </a:tblGrid>
              <a:tr h="544852"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Consolas" panose="020B0609020204030204" pitchFamily="49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141123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B8F1B1-A02C-7562-30C3-193E5D7E2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19022"/>
            <a:ext cx="10515600" cy="3957941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 err="1">
                <a:solidFill>
                  <a:srgbClr val="267F99"/>
                </a:solidFill>
                <a:latin typeface="Consolas"/>
              </a:rPr>
              <a:t>boolean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 err="1">
                <a:solidFill>
                  <a:srgbClr val="795E26"/>
                </a:solidFill>
                <a:latin typeface="Consolas"/>
              </a:rPr>
              <a:t>isPalindrome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[] list)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for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(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sz="2000" dirty="0">
                <a:solidFill>
                  <a:srgbClr val="098658"/>
                </a:solidFill>
                <a:latin typeface="Consolas"/>
              </a:rPr>
              <a:t>0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;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&lt; 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list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.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length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/ </a:t>
            </a:r>
            <a:r>
              <a:rPr lang="en-US" sz="2000" dirty="0">
                <a:solidFill>
                  <a:srgbClr val="098658"/>
                </a:solidFill>
                <a:latin typeface="Consolas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;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++)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   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if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(list[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] != list[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list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.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length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- </a:t>
            </a:r>
            <a:r>
              <a:rPr lang="en-US" sz="2000" dirty="0">
                <a:solidFill>
                  <a:srgbClr val="098658"/>
                </a:solidFill>
                <a:latin typeface="Consolas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-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])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       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     ;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    }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}</a:t>
            </a:r>
          </a:p>
          <a:p>
            <a:pPr marL="114300" indent="0">
              <a:buNone/>
            </a:pPr>
            <a:br>
              <a:rPr lang="en-US" sz="2000" dirty="0">
                <a:latin typeface="Consolas" panose="020B0609020204030204" pitchFamily="49" charset="0"/>
              </a:rPr>
            </a:br>
            <a:r>
              <a:rPr lang="en-US" sz="2000" dirty="0">
                <a:solidFill>
                  <a:srgbClr val="000000"/>
                </a:solidFill>
                <a:latin typeface="Consolas"/>
              </a:rPr>
              <a:t>   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    ;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28E08-9E76-D2ED-B27C-C2FC83F9AD0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793850" y="6381141"/>
            <a:ext cx="245751" cy="26157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974102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A0B79-7DFF-5C18-65F6-2F445AAD5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099D8-8135-812B-6984-6D09FBF39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solidFill>
                  <a:srgbClr val="3A7A7A"/>
                </a:solidFill>
              </a:rPr>
              <a:t>(PCM) </a:t>
            </a:r>
            <a:r>
              <a:rPr lang="en-US" sz="3200" b="1" dirty="0"/>
              <a:t>Analyzing Multiple Elements in an Array (</a:t>
            </a:r>
            <a:r>
              <a:rPr lang="en-US" sz="3200" b="1" dirty="0" err="1"/>
              <a:t>isMirrored</a:t>
            </a:r>
            <a:r>
              <a:rPr lang="en-US" sz="3200" b="1" dirty="0"/>
              <a:t>)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CFF7831-8C1B-914D-6120-BCF5FAB765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22900"/>
              </p:ext>
            </p:extLst>
          </p:nvPr>
        </p:nvGraphicFramePr>
        <p:xfrm>
          <a:off x="7989027" y="1591576"/>
          <a:ext cx="3579666" cy="10897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222">
                  <a:extLst>
                    <a:ext uri="{9D8B030D-6E8A-4147-A177-3AD203B41FA5}">
                      <a16:colId xmlns:a16="http://schemas.microsoft.com/office/drawing/2014/main" val="1824094876"/>
                    </a:ext>
                  </a:extLst>
                </a:gridCol>
                <a:gridCol w="1193222">
                  <a:extLst>
                    <a:ext uri="{9D8B030D-6E8A-4147-A177-3AD203B41FA5}">
                      <a16:colId xmlns:a16="http://schemas.microsoft.com/office/drawing/2014/main" val="419686714"/>
                    </a:ext>
                  </a:extLst>
                </a:gridCol>
                <a:gridCol w="1193222">
                  <a:extLst>
                    <a:ext uri="{9D8B030D-6E8A-4147-A177-3AD203B41FA5}">
                      <a16:colId xmlns:a16="http://schemas.microsoft.com/office/drawing/2014/main" val="2070499219"/>
                    </a:ext>
                  </a:extLst>
                </a:gridCol>
              </a:tblGrid>
              <a:tr h="54485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</a:rPr>
                        <a:t>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</a:rPr>
                        <a:t>5.5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</a:rPr>
                        <a:t>4.1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141123"/>
                  </a:ext>
                </a:extLst>
              </a:tr>
              <a:tr h="54485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</a:rPr>
                        <a:t>6.0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</a:rPr>
                        <a:t>-1.1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</a:rPr>
                        <a:t>6.0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2755545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B8F1B1-A02C-7562-30C3-193E5D7E2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19022"/>
            <a:ext cx="10515600" cy="3957941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public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static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boolean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isMirrored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18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double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[][] 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arr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114300" indent="0">
              <a:buNone/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8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18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8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&lt; </a:t>
            </a:r>
            <a:r>
              <a:rPr lang="en-US" sz="18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arr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18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length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++) {</a:t>
            </a:r>
          </a:p>
          <a:p>
            <a:pPr marL="114300" indent="0">
              <a:buNone/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US" sz="18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rowLength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800" dirty="0">
                <a:solidFill>
                  <a:srgbClr val="AF00DB"/>
                </a:solidFill>
                <a:latin typeface="Consolas" panose="020B0609020204030204" pitchFamily="49" charset="0"/>
              </a:rPr>
              <a:t>                   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114300" indent="0">
              <a:buNone/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en-US" sz="18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18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j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en-US" sz="18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j &lt; </a:t>
            </a:r>
            <a:r>
              <a:rPr lang="en-US" sz="1800" dirty="0">
                <a:solidFill>
                  <a:srgbClr val="AF00DB"/>
                </a:solidFill>
                <a:latin typeface="Consolas" panose="020B0609020204030204" pitchFamily="49" charset="0"/>
              </a:rPr>
              <a:t>                 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j++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pPr marL="114300" indent="0">
              <a:buNone/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en-US" sz="18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arr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][j] != 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arr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][</a:t>
            </a:r>
            <a:r>
              <a:rPr lang="en-US" sz="1800" b="0" dirty="0" err="1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rowLength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- </a:t>
            </a:r>
            <a:r>
              <a:rPr lang="en-US" sz="18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- j]) {</a:t>
            </a:r>
          </a:p>
          <a:p>
            <a:pPr marL="114300" indent="0">
              <a:buNone/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        </a:t>
            </a:r>
            <a:r>
              <a:rPr lang="en-US" sz="18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AF00DB"/>
                </a:solidFill>
                <a:latin typeface="Consolas" panose="020B0609020204030204" pitchFamily="49" charset="0"/>
              </a:rPr>
              <a:t>            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114300" indent="0">
              <a:buNone/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    }</a:t>
            </a:r>
          </a:p>
          <a:p>
            <a:pPr marL="114300" indent="0">
              <a:buNone/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}</a:t>
            </a:r>
          </a:p>
          <a:p>
            <a:pPr marL="114300" indent="0">
              <a:buNone/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pPr marL="114300" indent="0">
              <a:buNone/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18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1800" dirty="0">
                <a:solidFill>
                  <a:srgbClr val="AF00DB"/>
                </a:solidFill>
                <a:latin typeface="Consolas" panose="020B0609020204030204" pitchFamily="49" charset="0"/>
              </a:rPr>
              <a:t>                  </a:t>
            </a: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pPr marL="114300" indent="0">
              <a:buNone/>
            </a:pPr>
            <a:r>
              <a:rPr lang="en-US" sz="18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28E08-9E76-D2ED-B27C-C2FC83F9AD0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793850" y="6381141"/>
            <a:ext cx="245751" cy="26157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786850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BEFBD-4CAF-4CD3-1DB5-9C29BB34B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51371-F6DD-3781-2624-4C0B0D6DB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solidFill>
                  <a:srgbClr val="3A7A7A"/>
                </a:solidFill>
              </a:rPr>
              <a:t>(PCM) </a:t>
            </a:r>
            <a:r>
              <a:rPr lang="en-US" b="1"/>
              <a:t>Array of Counters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D007BA4-6631-0A96-4C7F-FD70A5AC7A18}"/>
              </a:ext>
            </a:extLst>
          </p:cNvPr>
          <p:cNvGraphicFramePr>
            <a:graphicFrameLocks noGrp="1"/>
          </p:cNvGraphicFramePr>
          <p:nvPr/>
        </p:nvGraphicFramePr>
        <p:xfrm>
          <a:off x="2780966" y="1428604"/>
          <a:ext cx="6654245" cy="5448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54245">
                  <a:extLst>
                    <a:ext uri="{9D8B030D-6E8A-4147-A177-3AD203B41FA5}">
                      <a16:colId xmlns:a16="http://schemas.microsoft.com/office/drawing/2014/main" val="812760760"/>
                    </a:ext>
                  </a:extLst>
                </a:gridCol>
              </a:tblGrid>
              <a:tr h="54485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/>
                        </a:rPr>
                        <a:t>0 1 2 2 0 2</a:t>
                      </a:r>
                    </a:p>
                  </a:txBody>
                  <a:tcP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383046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FE3A7E-E1D7-DC05-05F9-8E33C1C9E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2211166"/>
            <a:ext cx="8826632" cy="3957941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[] </a:t>
            </a:r>
            <a:r>
              <a:rPr lang="en-US" sz="2000" dirty="0" err="1">
                <a:solidFill>
                  <a:srgbClr val="795E26"/>
                </a:solidFill>
                <a:latin typeface="Consolas"/>
              </a:rPr>
              <a:t>numCount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Scanner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input, 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numPrompts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[] </a:t>
            </a:r>
            <a:r>
              <a:rPr lang="en-US" sz="2000" dirty="0">
                <a:solidFill>
                  <a:srgbClr val="001080"/>
                </a:solidFill>
                <a:latin typeface="Consolas"/>
              </a:rPr>
              <a:t>counts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=           ;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for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(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sz="2000" dirty="0">
                <a:solidFill>
                  <a:srgbClr val="098658"/>
                </a:solidFill>
                <a:latin typeface="Consolas"/>
              </a:rPr>
              <a:t>0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;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&lt; 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numPrompts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;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++)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    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001080"/>
                </a:solidFill>
                <a:latin typeface="Consolas"/>
              </a:rPr>
              <a:t>num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input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.</a:t>
            </a:r>
            <a:r>
              <a:rPr lang="en-US" sz="2000" dirty="0" err="1">
                <a:solidFill>
                  <a:srgbClr val="795E26"/>
                </a:solidFill>
                <a:latin typeface="Consolas"/>
              </a:rPr>
              <a:t>nextInt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();</a:t>
            </a:r>
          </a:p>
          <a:p>
            <a:pPr marL="114300" indent="0">
              <a:buNone/>
            </a:pPr>
            <a:br>
              <a:rPr lang="en-US" sz="2000" dirty="0">
                <a:latin typeface="Consolas" panose="020B0609020204030204" pitchFamily="49" charset="0"/>
              </a:rPr>
            </a:br>
            <a:r>
              <a:rPr lang="en-US" sz="2000" dirty="0">
                <a:latin typeface="Consolas"/>
              </a:rPr>
              <a:t>                     ;</a:t>
            </a:r>
            <a:br>
              <a:rPr lang="en-US" sz="2000" dirty="0">
                <a:latin typeface="Consolas" panose="020B0609020204030204" pitchFamily="49" charset="0"/>
              </a:rPr>
            </a:br>
            <a:br>
              <a:rPr lang="en-US" sz="2000" dirty="0">
                <a:latin typeface="Consolas" panose="020B0609020204030204" pitchFamily="49" charset="0"/>
              </a:rPr>
            </a:br>
            <a:r>
              <a:rPr lang="en-US" sz="2000" dirty="0">
                <a:solidFill>
                  <a:srgbClr val="000000"/>
                </a:solidFill>
                <a:latin typeface="Consolas"/>
              </a:rPr>
              <a:t>    }</a:t>
            </a:r>
          </a:p>
          <a:p>
            <a:pPr marL="114300" indent="0">
              <a:buNone/>
            </a:pPr>
            <a:br>
              <a:rPr lang="en-US" sz="2000" dirty="0">
                <a:latin typeface="Consolas" panose="020B0609020204030204" pitchFamily="49" charset="0"/>
              </a:rPr>
            </a:br>
            <a:r>
              <a:rPr lang="en-US" sz="2000" dirty="0">
                <a:solidFill>
                  <a:srgbClr val="000000"/>
                </a:solidFill>
                <a:latin typeface="Consolas"/>
              </a:rPr>
              <a:t>   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counts;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EB1EBE-9ABD-7A30-8FCD-77EB4EF0592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793850" y="6381141"/>
            <a:ext cx="245751" cy="26157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38739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04BBB-69BC-60B5-AC2F-736E515EF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87A9C-5255-C962-C437-76E907420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3A7A7A"/>
                </a:solidFill>
              </a:rPr>
              <a:t>(PCM) </a:t>
            </a:r>
            <a:r>
              <a:rPr lang="en-US" b="1" dirty="0"/>
              <a:t>Your Turn!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022D6C8-CA76-A2C4-BFD0-9D981AA58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5268596"/>
          </a:xfrm>
        </p:spPr>
        <p:txBody>
          <a:bodyPr>
            <a:normAutofit/>
          </a:bodyPr>
          <a:lstStyle/>
          <a:p>
            <a:r>
              <a:rPr lang="en-US" dirty="0"/>
              <a:t>Review the problems in the Array Patterns PCM</a:t>
            </a:r>
          </a:p>
          <a:p>
            <a:pPr lvl="1"/>
            <a:r>
              <a:rPr lang="en-US" dirty="0"/>
              <a:t>On </a:t>
            </a:r>
            <a:r>
              <a:rPr lang="en-US" dirty="0" err="1"/>
              <a:t>Slido</a:t>
            </a:r>
            <a:r>
              <a:rPr lang="en-US" dirty="0"/>
              <a:t>, vote for any problems you would like to go over together! </a:t>
            </a:r>
          </a:p>
          <a:p>
            <a:r>
              <a:rPr lang="en-US" dirty="0"/>
              <a:t>If you have time, try some new problems! </a:t>
            </a:r>
          </a:p>
          <a:p>
            <a:pPr lvl="1"/>
            <a:r>
              <a:rPr lang="en-US" dirty="0"/>
              <a:t>[NEW] </a:t>
            </a:r>
            <a:r>
              <a:rPr lang="en-US" dirty="0" err="1"/>
              <a:t>rotateLeft</a:t>
            </a:r>
            <a:r>
              <a:rPr lang="en-US" dirty="0"/>
              <a:t>: Shifting Elements problem</a:t>
            </a:r>
          </a:p>
          <a:p>
            <a:pPr lvl="1"/>
            <a:r>
              <a:rPr lang="en-US" dirty="0"/>
              <a:t>[NEW] </a:t>
            </a:r>
            <a:r>
              <a:rPr lang="en-US" dirty="0" err="1"/>
              <a:t>isAllPairs</a:t>
            </a:r>
            <a:r>
              <a:rPr lang="en-US" dirty="0"/>
              <a:t>: Analyzing Multiple Elements problem </a:t>
            </a:r>
          </a:p>
          <a:p>
            <a:pPr lvl="1"/>
            <a:r>
              <a:rPr lang="en-US" dirty="0"/>
              <a:t>[NEW] transpose: 2D Analyzing Multiple Elements/Shifting Elements problem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667558-A19F-6EE9-4F75-1EC8AE5DB1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801706" y="6387767"/>
            <a:ext cx="245751" cy="26157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10</a:t>
            </a:r>
          </a:p>
        </p:txBody>
      </p:sp>
      <p:pic>
        <p:nvPicPr>
          <p:cNvPr id="5" name="Picture 4" descr="join at https://app.sli.do/event/gsVyotPRwGmydWDEccWvQ7">
            <a:extLst>
              <a:ext uri="{FF2B5EF4-FFF2-40B4-BE49-F238E27FC236}">
                <a16:creationId xmlns:a16="http://schemas.microsoft.com/office/drawing/2014/main" id="{660ABD7A-0223-E274-57D7-F4C789062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548" y="456565"/>
            <a:ext cx="1417205" cy="141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3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6392D-ADB2-7EC2-3AC3-8DCD44F1A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94476-899E-8DCF-B7A1-7A3C2FA14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solidFill>
                  <a:srgbClr val="3A7A7A"/>
                </a:solidFill>
              </a:rPr>
              <a:t>(PCM) </a:t>
            </a:r>
            <a:r>
              <a:rPr lang="en-US" b="1">
                <a:solidFill>
                  <a:srgbClr val="000000"/>
                </a:solidFill>
              </a:rPr>
              <a:t>Questions to Ask Ourselves</a:t>
            </a:r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719DF3A-B3DA-0F21-9CE2-DC66100F1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5268596"/>
          </a:xfrm>
        </p:spPr>
        <p:txBody>
          <a:bodyPr>
            <a:normAutofit/>
          </a:bodyPr>
          <a:lstStyle/>
          <a:p>
            <a:r>
              <a:rPr lang="en-US"/>
              <a:t>“Are we looking at each element in the array, one at a time?”</a:t>
            </a:r>
          </a:p>
          <a:p>
            <a:pPr lvl="1">
              <a:buFont typeface="Wingdings"/>
              <a:buChar char="Ø"/>
            </a:pPr>
            <a:r>
              <a:rPr lang="en-US"/>
              <a:t>Loop traversal</a:t>
            </a:r>
            <a:br>
              <a:rPr lang="en-US"/>
            </a:br>
            <a:br>
              <a:rPr lang="en-US"/>
            </a:br>
            <a:endParaRPr lang="en-US"/>
          </a:p>
          <a:p>
            <a:r>
              <a:rPr lang="en-US"/>
              <a:t>“Are we changing elements in the array?”</a:t>
            </a:r>
          </a:p>
          <a:p>
            <a:pPr lvl="1">
              <a:buFont typeface="Wingdings"/>
              <a:buChar char="Ø"/>
            </a:pPr>
            <a:r>
              <a:rPr lang="en-US"/>
              <a:t>Update the array at a specific index</a:t>
            </a:r>
            <a:br>
              <a:rPr lang="en-US"/>
            </a:br>
            <a:br>
              <a:rPr lang="en-US"/>
            </a:br>
            <a:endParaRPr lang="en-US"/>
          </a:p>
          <a:p>
            <a:r>
              <a:rPr lang="en-US"/>
              <a:t>“Do we only want to do a task if a certain condition is true?”</a:t>
            </a:r>
          </a:p>
          <a:p>
            <a:pPr lvl="1">
              <a:buFont typeface="Wingdings"/>
              <a:buChar char="Ø"/>
            </a:pPr>
            <a:r>
              <a:rPr lang="en-US"/>
              <a:t>Conditional(s)</a:t>
            </a:r>
          </a:p>
          <a:p>
            <a:pPr lvl="1">
              <a:buFont typeface="Wingdings"/>
              <a:buChar char="Ø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C54FAA-E196-79CD-5B46-A1A7B3A4544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801706" y="6381141"/>
            <a:ext cx="245751" cy="26157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49833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D0AB0-A190-4EA1-9435-09B9B7F27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rotateLeft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7EA80-04D0-4D0B-AB5B-23C62F68D1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16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8F4422C-1C4B-4DAE-9AF6-7AA57D15EA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699437"/>
              </p:ext>
            </p:extLst>
          </p:nvPr>
        </p:nvGraphicFramePr>
        <p:xfrm>
          <a:off x="1863271" y="1922538"/>
          <a:ext cx="812800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537562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4409333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80784207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2398374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9447643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0.1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0.2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0.3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0.4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0.5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0755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270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D0AB0-A190-4EA1-9435-09B9B7F27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isAllPairs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7EA80-04D0-4D0B-AB5B-23C62F68D1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17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8F4422C-1C4B-4DAE-9AF6-7AA57D15EA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542320"/>
              </p:ext>
            </p:extLst>
          </p:nvPr>
        </p:nvGraphicFramePr>
        <p:xfrm>
          <a:off x="1852385" y="1693938"/>
          <a:ext cx="812800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53756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4409333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80784207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2398374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476437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75952429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8250598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14824250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3663718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208730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075548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401DA00-729B-4133-8F84-86E2664396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062669"/>
              </p:ext>
            </p:extLst>
          </p:nvPr>
        </p:nvGraphicFramePr>
        <p:xfrm>
          <a:off x="1852385" y="4358520"/>
          <a:ext cx="812800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53756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4409333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80784207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2398374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476437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75952429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8250598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14824250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3663718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2087308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0755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5605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D0AB0-A190-4EA1-9435-09B9B7F27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transpose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7EA80-04D0-4D0B-AB5B-23C62F68D1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8F4422C-1C4B-4DAE-9AF6-7AA57D15EA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450147"/>
              </p:ext>
            </p:extLst>
          </p:nvPr>
        </p:nvGraphicFramePr>
        <p:xfrm>
          <a:off x="3657600" y="2286000"/>
          <a:ext cx="4876800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537562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4409333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8078420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0755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0738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latin typeface="Consolas" panose="020B0609020204030204" pitchFamily="49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5908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7392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750E3-134E-72C5-761E-7250349A9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A6814-F03C-A37D-6E1B-8B15FE6E8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readData</a:t>
            </a:r>
            <a:r>
              <a:rPr lang="en-US" dirty="0"/>
              <a:t>: 2, Bothell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AE9A8-4FCB-25A8-6141-11A3CAC956D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11955DB-6B82-50C4-64C4-22B6105F2F25}"/>
              </a:ext>
            </a:extLst>
          </p:cNvPr>
          <p:cNvSpPr txBox="1">
            <a:spLocks/>
          </p:cNvSpPr>
          <p:nvPr/>
        </p:nvSpPr>
        <p:spPr>
          <a:xfrm>
            <a:off x="980389" y="1496502"/>
            <a:ext cx="6098893" cy="48635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How many days' data would you like to input?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42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40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44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Next day's data: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Seattle?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42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Tacoma? </a:t>
            </a:r>
            <a:r>
              <a:rPr lang="en-US" sz="1800" b="1" u="sng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41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Temperature in Bothell? </a:t>
            </a:r>
            <a:r>
              <a:rPr lang="en-US" sz="1800" b="1" u="sng" dirty="0">
                <a:solidFill>
                  <a:srgbClr val="222222"/>
                </a:solidFill>
                <a:highlight>
                  <a:srgbClr val="CFFFFD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43</a:t>
            </a: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22222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...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530022BF-EC06-7414-ECAA-56EB5AF86876}"/>
              </a:ext>
            </a:extLst>
          </p:cNvPr>
          <p:cNvGraphicFramePr>
            <a:graphicFrameLocks noGrp="1"/>
          </p:cNvGraphicFramePr>
          <p:nvPr/>
        </p:nvGraphicFramePr>
        <p:xfrm>
          <a:off x="7376183" y="2023415"/>
          <a:ext cx="4405444" cy="31997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2380">
                  <a:extLst>
                    <a:ext uri="{9D8B030D-6E8A-4147-A177-3AD203B41FA5}">
                      <a16:colId xmlns:a16="http://schemas.microsoft.com/office/drawing/2014/main" val="1169177794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110584352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503910576"/>
                    </a:ext>
                  </a:extLst>
                </a:gridCol>
                <a:gridCol w="1297688">
                  <a:extLst>
                    <a:ext uri="{9D8B030D-6E8A-4147-A177-3AD203B41FA5}">
                      <a16:colId xmlns:a16="http://schemas.microsoft.com/office/drawing/2014/main" val="2395055176"/>
                    </a:ext>
                  </a:extLst>
                </a:gridCol>
              </a:tblGrid>
              <a:tr h="390128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Seattle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Tacoma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Bothell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173186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4271749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5088731"/>
                  </a:ext>
                </a:extLst>
              </a:tr>
              <a:tr h="93448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43</a:t>
                      </a:r>
                    </a:p>
                  </a:txBody>
                  <a:tcPr anchor="ctr">
                    <a:solidFill>
                      <a:srgbClr val="CFFF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352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5601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A61FA-EEB3-422B-7DB0-3E80089AA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Announcements, Reminders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B5108-D326-A3E1-1010-648875F9D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214" y="1371600"/>
            <a:ext cx="10955650" cy="5268596"/>
          </a:xfrm>
        </p:spPr>
        <p:txBody>
          <a:bodyPr>
            <a:normAutofit/>
          </a:bodyPr>
          <a:lstStyle/>
          <a:p>
            <a:r>
              <a:rPr lang="en-US" dirty="0"/>
              <a:t>Quiz 2 grades released before final exam</a:t>
            </a:r>
          </a:p>
          <a:p>
            <a:r>
              <a:rPr lang="en-US" dirty="0"/>
              <a:t>P3 will be released tonight &amp; due </a:t>
            </a:r>
            <a:r>
              <a:rPr lang="en-US" b="1" dirty="0"/>
              <a:t>Friday, August 21</a:t>
            </a:r>
            <a:r>
              <a:rPr lang="en-US" b="1" baseline="30000" dirty="0"/>
              <a:t>st</a:t>
            </a:r>
            <a:r>
              <a:rPr lang="en-US" b="1" dirty="0"/>
              <a:t> </a:t>
            </a:r>
          </a:p>
          <a:p>
            <a:r>
              <a:rPr lang="en-US" dirty="0"/>
              <a:t>R5 due </a:t>
            </a:r>
            <a:r>
              <a:rPr lang="en-US" b="1" dirty="0"/>
              <a:t>Thursday, August 20</a:t>
            </a:r>
            <a:r>
              <a:rPr lang="en-US" b="1" baseline="30000" dirty="0"/>
              <a:t>th</a:t>
            </a:r>
            <a:r>
              <a:rPr lang="en-US" b="1" dirty="0"/>
              <a:t> </a:t>
            </a:r>
            <a:r>
              <a:rPr lang="en-US" dirty="0"/>
              <a:t>(eligible: </a:t>
            </a:r>
            <a:r>
              <a:rPr lang="en-US" b="1" u="sng" dirty="0">
                <a:solidFill>
                  <a:srgbClr val="980A8E"/>
                </a:solidFill>
              </a:rPr>
              <a:t>P1</a:t>
            </a:r>
            <a:r>
              <a:rPr lang="en-US" dirty="0"/>
              <a:t>, C2, P2, C3)</a:t>
            </a:r>
          </a:p>
          <a:p>
            <a:pPr lvl="1"/>
            <a:r>
              <a:rPr lang="en-US" dirty="0"/>
              <a:t>P1 cycling out of eligibility after R5</a:t>
            </a:r>
          </a:p>
          <a:p>
            <a:r>
              <a:rPr lang="en-US" dirty="0"/>
              <a:t>R6 and R-extra released today:</a:t>
            </a:r>
          </a:p>
          <a:p>
            <a:pPr lvl="1"/>
            <a:r>
              <a:rPr lang="en-US" dirty="0"/>
              <a:t>Due </a:t>
            </a:r>
            <a:r>
              <a:rPr lang="en-US" b="1" dirty="0"/>
              <a:t>Saturday, August 22</a:t>
            </a:r>
            <a:r>
              <a:rPr lang="en-US" b="1" baseline="30000" dirty="0"/>
              <a:t>nd</a:t>
            </a:r>
            <a:r>
              <a:rPr lang="en-US" b="1" dirty="0"/>
              <a:t> </a:t>
            </a:r>
            <a:r>
              <a:rPr lang="en-US" dirty="0"/>
              <a:t>– you can do this after the final!</a:t>
            </a:r>
          </a:p>
          <a:p>
            <a:pPr lvl="1"/>
            <a:r>
              <a:rPr lang="en-US" dirty="0"/>
              <a:t>Only submit R-extra if you have &gt;= 9 section credit (on </a:t>
            </a:r>
            <a:r>
              <a:rPr lang="en-US" dirty="0" err="1"/>
              <a:t>Gradescope</a:t>
            </a:r>
            <a:r>
              <a:rPr lang="en-US" dirty="0"/>
              <a:t>)</a:t>
            </a:r>
          </a:p>
          <a:p>
            <a:r>
              <a:rPr lang="en-US" dirty="0"/>
              <a:t>Final Exam on </a:t>
            </a:r>
            <a:r>
              <a:rPr lang="en-US" b="1" dirty="0"/>
              <a:t>Friday, August 21</a:t>
            </a:r>
            <a:r>
              <a:rPr lang="en-US" b="1" baseline="30000" dirty="0"/>
              <a:t>st</a:t>
            </a:r>
            <a:r>
              <a:rPr lang="en-US" b="1" dirty="0"/>
              <a:t> from 12:00 – 1:00 PM </a:t>
            </a:r>
            <a:r>
              <a:rPr lang="en-US" dirty="0"/>
              <a:t>(in this room!)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586EBE-4008-0E4A-A533-90A58C2BAA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EDFFA-B992-6EEF-F075-7D6B053D1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“Core” of the Final Exam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A5334-94F5-F193-5446-6268CC5177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In-person</a:t>
            </a:r>
            <a:endParaRPr lang="en-US" dirty="0"/>
          </a:p>
          <a:p>
            <a:r>
              <a:rPr lang="en-US" dirty="0"/>
              <a:t>Same general logistics as quizzes: </a:t>
            </a:r>
          </a:p>
          <a:p>
            <a:pPr lvl="1"/>
            <a:r>
              <a:rPr lang="en-US" dirty="0"/>
              <a:t>on paper</a:t>
            </a:r>
          </a:p>
          <a:p>
            <a:pPr lvl="1"/>
            <a:r>
              <a:rPr lang="en-US" dirty="0"/>
              <a:t>we will provide you with one </a:t>
            </a:r>
            <a:r>
              <a:rPr lang="en-US" b="1" dirty="0"/>
              <a:t>reference sheet</a:t>
            </a:r>
            <a:r>
              <a:rPr lang="en-US" dirty="0"/>
              <a:t>, and</a:t>
            </a:r>
          </a:p>
          <a:p>
            <a:pPr lvl="1"/>
            <a:r>
              <a:rPr lang="en-US" dirty="0"/>
              <a:t>you may bring </a:t>
            </a:r>
            <a:r>
              <a:rPr lang="en-US" b="1" dirty="0"/>
              <a:t>one double-sided 8.5 x 11-inch page of notes </a:t>
            </a:r>
          </a:p>
          <a:p>
            <a:r>
              <a:rPr lang="en-US" dirty="0"/>
              <a:t>Will have 6 problems, all similar in style to the quizzes</a:t>
            </a:r>
          </a:p>
          <a:p>
            <a:r>
              <a:rPr lang="en-US" dirty="0"/>
              <a:t>These will be </a:t>
            </a:r>
            <a:r>
              <a:rPr lang="en-US" i="1" dirty="0"/>
              <a:t>much</a:t>
            </a:r>
            <a:r>
              <a:rPr lang="en-US" dirty="0"/>
              <a:t> shorter</a:t>
            </a:r>
          </a:p>
          <a:p>
            <a:r>
              <a:rPr lang="en-US" dirty="0"/>
              <a:t>Focus is on behavior (not code style); minor syntax errors allowed (when unambiguous)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723AF6-CFD0-BC72-09C1-52CD7F9330F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31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F1A04-D044-071B-3A29-AD9E2F16D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CSE 121 “Exam Review Systems”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27070A-6249-A43F-318C-63DDB5841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5268596"/>
          </a:xfrm>
        </p:spPr>
        <p:txBody>
          <a:bodyPr>
            <a:noAutofit/>
          </a:bodyPr>
          <a:lstStyle/>
          <a:p>
            <a:r>
              <a:rPr lang="en-US" sz="2400" dirty="0"/>
              <a:t>Entire last week is focused on final exam review and prep</a:t>
            </a:r>
          </a:p>
          <a:p>
            <a:pPr lvl="1"/>
            <a:r>
              <a:rPr lang="en-US" sz="2400" dirty="0"/>
              <a:t>Lecture 16: some strategies &amp; live practice</a:t>
            </a:r>
            <a:endParaRPr lang="en-US" sz="2400" dirty="0">
              <a:highlight>
                <a:srgbClr val="F7D57E"/>
              </a:highlight>
            </a:endParaRPr>
          </a:p>
          <a:p>
            <a:pPr lvl="1"/>
            <a:r>
              <a:rPr lang="en-US" sz="2400" dirty="0"/>
              <a:t>Section 15 and 16: </a:t>
            </a:r>
            <a:r>
              <a:rPr lang="en-US" sz="2400" i="1" dirty="0"/>
              <a:t>even more</a:t>
            </a:r>
            <a:r>
              <a:rPr lang="en-US" sz="2400" dirty="0"/>
              <a:t> practice</a:t>
            </a:r>
          </a:p>
          <a:p>
            <a:r>
              <a:rPr lang="en-US" sz="2400" b="1" dirty="0">
                <a:solidFill>
                  <a:schemeClr val="accent2"/>
                </a:solidFill>
              </a:rPr>
              <a:t>IPL will close Thursday EOD</a:t>
            </a:r>
            <a:endParaRPr lang="en-US" sz="2400" dirty="0"/>
          </a:p>
          <a:p>
            <a:r>
              <a:rPr lang="en-US" sz="2400" dirty="0"/>
              <a:t>Several asynchronous resources, including:</a:t>
            </a:r>
          </a:p>
          <a:p>
            <a:pPr lvl="1"/>
            <a:r>
              <a:rPr lang="en-US" sz="2400" dirty="0"/>
              <a:t>multiple previous </a:t>
            </a:r>
            <a:r>
              <a:rPr lang="en-US" sz="2400" u="sng" dirty="0"/>
              <a:t>actual</a:t>
            </a:r>
            <a:r>
              <a:rPr lang="en-US" sz="2400" dirty="0"/>
              <a:t> finals</a:t>
            </a:r>
          </a:p>
          <a:p>
            <a:pPr lvl="1"/>
            <a:r>
              <a:rPr lang="en-US" sz="2400" dirty="0"/>
              <a:t>many existing programming problems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8FD8A7-F723-0158-7809-796ECED50F1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39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8F512-EB6F-7025-D10A-2DFE915BA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Miscellaneous Exam Thoughts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F313BA-7054-CE53-E2F5-02BE373068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</a:t>
            </a:r>
            <a:r>
              <a:rPr lang="en-US" u="sng" dirty="0"/>
              <a:t>very</a:t>
            </a:r>
            <a:r>
              <a:rPr lang="en-US" dirty="0"/>
              <a:t> careful about how you use the previous actual finals</a:t>
            </a:r>
          </a:p>
          <a:p>
            <a:pPr lvl="1"/>
            <a:r>
              <a:rPr lang="en-US" dirty="0"/>
              <a:t>Great study resource (and matched difficulty), but…</a:t>
            </a:r>
          </a:p>
          <a:p>
            <a:pPr lvl="1"/>
            <a:r>
              <a:rPr lang="en-US" dirty="0"/>
              <a:t>Hard to “unsee” solutions after looking &amp; too easy to “overfit” </a:t>
            </a:r>
          </a:p>
          <a:p>
            <a:pPr lvl="1"/>
            <a:r>
              <a:rPr lang="en-US" dirty="0"/>
              <a:t>Use for targeted study, mimic the actual test-taking environment</a:t>
            </a:r>
          </a:p>
          <a:p>
            <a:r>
              <a:rPr lang="en-US" b="1" dirty="0">
                <a:solidFill>
                  <a:schemeClr val="accent6"/>
                </a:solidFill>
              </a:rPr>
              <a:t>Make your own </a:t>
            </a:r>
            <a:r>
              <a:rPr lang="en-US" b="1" dirty="0" err="1">
                <a:solidFill>
                  <a:schemeClr val="accent6"/>
                </a:solidFill>
              </a:rPr>
              <a:t>cheatsheet</a:t>
            </a:r>
            <a:r>
              <a:rPr lang="en-US" dirty="0"/>
              <a:t>, don’t use someone else’s!</a:t>
            </a:r>
          </a:p>
          <a:p>
            <a:pPr lvl="1"/>
            <a:r>
              <a:rPr lang="en-US" dirty="0"/>
              <a:t>Making the </a:t>
            </a:r>
            <a:r>
              <a:rPr lang="en-US" dirty="0" err="1"/>
              <a:t>cheatsheet</a:t>
            </a:r>
            <a:r>
              <a:rPr lang="en-US" dirty="0"/>
              <a:t> </a:t>
            </a:r>
            <a:r>
              <a:rPr lang="en-US" i="1" dirty="0"/>
              <a:t>is</a:t>
            </a:r>
            <a:r>
              <a:rPr lang="en-US" dirty="0"/>
              <a:t> studying</a:t>
            </a:r>
          </a:p>
          <a:p>
            <a:r>
              <a:rPr lang="en-US" dirty="0"/>
              <a:t>It is </a:t>
            </a:r>
            <a:r>
              <a:rPr lang="en-US" u="sng" dirty="0"/>
              <a:t>your</a:t>
            </a:r>
            <a:r>
              <a:rPr lang="en-US" dirty="0"/>
              <a:t> responsibility to know the policies &amp; procedures</a:t>
            </a:r>
          </a:p>
          <a:p>
            <a:pPr lvl="1"/>
            <a:r>
              <a:rPr lang="en-US" dirty="0"/>
              <a:t>Let’s take a quick spin of the website page right now :)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5F751-39AE-5919-3739-B89B7DDDA8E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98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1906E-BFB3-A374-19C0-FCD2F1117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9A189-7B90-888D-26A8-DB7D10A39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A7A7A"/>
                </a:solidFill>
              </a:rPr>
              <a:t>(PCM) </a:t>
            </a:r>
            <a:r>
              <a:rPr lang="en-US" b="1" dirty="0"/>
              <a:t>Why Discuss Array Patterns?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3158A-5A51-73E4-87CD-574EB0DF1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214" y="1371600"/>
            <a:ext cx="10955650" cy="5268596"/>
          </a:xfrm>
        </p:spPr>
        <p:txBody>
          <a:bodyPr>
            <a:normAutofit/>
          </a:bodyPr>
          <a:lstStyle/>
          <a:p>
            <a:r>
              <a:rPr lang="en-US" dirty="0"/>
              <a:t>Arrays are important! This is our fourth lecture covering arrays</a:t>
            </a:r>
          </a:p>
          <a:p>
            <a:r>
              <a:rPr lang="en-US" dirty="0"/>
              <a:t>Analogy: tools in toolbox </a:t>
            </a:r>
            <a:r>
              <a:rPr lang="en-US" b="1" dirty="0"/>
              <a:t> </a:t>
            </a:r>
          </a:p>
          <a:p>
            <a:r>
              <a:rPr lang="en-US" dirty="0"/>
              <a:t>Helpful for your future programming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25FD8F-DED1-7814-4B5E-CDE07BB647E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6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6B423-DE3D-FE42-1A8D-9FA11DFF2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5692B-F742-1FFF-EF6E-B0B1D8612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>
                <a:solidFill>
                  <a:srgbClr val="3A7A7A"/>
                </a:solidFill>
              </a:rPr>
              <a:t>(PCM) </a:t>
            </a:r>
            <a:r>
              <a:rPr lang="en-US" b="1"/>
              <a:t>Counting Elements that Meet a Condition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02739E-8FEF-59E8-8E50-483F5169B9D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8955675-AF13-C452-E3AF-76998EA5ED63}"/>
              </a:ext>
            </a:extLst>
          </p:cNvPr>
          <p:cNvGraphicFramePr>
            <a:graphicFrameLocks noGrp="1"/>
          </p:cNvGraphicFramePr>
          <p:nvPr/>
        </p:nvGraphicFramePr>
        <p:xfrm>
          <a:off x="2031998" y="1365485"/>
          <a:ext cx="8128001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81276076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32357471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71706110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8549976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534468076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2749014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5012448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</a:rPr>
                        <a:t>"one"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Consolas" panose="020B0609020204030204" pitchFamily="49" charset="0"/>
                        </a:rPr>
                        <a:t>"two"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</a:rPr>
                        <a:t>"three"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Consolas" panose="020B0609020204030204" pitchFamily="49" charset="0"/>
                        </a:rPr>
                        <a:t>"six"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Consolas" panose="020B0609020204030204" pitchFamily="49" charset="0"/>
                        </a:rPr>
                        <a:t>"seven"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Consolas" panose="020B0609020204030204" pitchFamily="49" charset="0"/>
                        </a:rPr>
                        <a:t>"eight"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</a:rPr>
                        <a:t>"ten"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383046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1B1A6F-C3FD-8242-0AF2-A2D7C49E4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8952"/>
            <a:ext cx="10515600" cy="4228011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 err="1">
                <a:solidFill>
                  <a:srgbClr val="795E26"/>
                </a:solidFill>
                <a:latin typeface="Consolas"/>
              </a:rPr>
              <a:t>evenLength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String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[] list)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countEven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sz="2000" dirty="0">
                <a:solidFill>
                  <a:srgbClr val="098658"/>
                </a:solidFill>
                <a:latin typeface="Consolas"/>
              </a:rPr>
              <a:t>0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;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for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(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sz="2000" dirty="0">
                <a:solidFill>
                  <a:srgbClr val="098658"/>
                </a:solidFill>
                <a:latin typeface="Consolas"/>
              </a:rPr>
              <a:t>0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;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&lt; 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list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.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length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;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++)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   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if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(                          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       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countEven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++;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    }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}</a:t>
            </a:r>
          </a:p>
          <a:p>
            <a:pPr marL="114300" indent="0">
              <a:buNone/>
            </a:pPr>
            <a:br>
              <a:rPr lang="en-US" sz="2000" dirty="0">
                <a:latin typeface="Consolas" panose="020B0609020204030204" pitchFamily="49" charset="0"/>
              </a:rPr>
            </a:br>
            <a:r>
              <a:rPr lang="en-US" sz="2000" dirty="0">
                <a:solidFill>
                  <a:srgbClr val="000000"/>
                </a:solidFill>
                <a:latin typeface="Consolas"/>
              </a:rPr>
              <a:t>   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countEven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;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}</a:t>
            </a:r>
          </a:p>
          <a:p>
            <a:pPr marL="1143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62266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5B2C4-2A4D-EA64-3820-5B96739A2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F9402-A845-D0C6-320E-20616280A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solidFill>
                  <a:srgbClr val="3A7A7A"/>
                </a:solidFill>
              </a:rPr>
              <a:t>(PCM) </a:t>
            </a:r>
            <a:r>
              <a:rPr lang="en-US" b="1"/>
              <a:t>Modifying Elements of an Array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3F7C088-B278-9A08-2A01-12D8DAFD0CC1}"/>
              </a:ext>
            </a:extLst>
          </p:cNvPr>
          <p:cNvGraphicFramePr>
            <a:graphicFrameLocks noGrp="1"/>
          </p:cNvGraphicFramePr>
          <p:nvPr/>
        </p:nvGraphicFramePr>
        <p:xfrm>
          <a:off x="2224193" y="1400429"/>
          <a:ext cx="7741014" cy="6322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0169">
                  <a:extLst>
                    <a:ext uri="{9D8B030D-6E8A-4147-A177-3AD203B41FA5}">
                      <a16:colId xmlns:a16="http://schemas.microsoft.com/office/drawing/2014/main" val="812760760"/>
                    </a:ext>
                  </a:extLst>
                </a:gridCol>
                <a:gridCol w="1290169">
                  <a:extLst>
                    <a:ext uri="{9D8B030D-6E8A-4147-A177-3AD203B41FA5}">
                      <a16:colId xmlns:a16="http://schemas.microsoft.com/office/drawing/2014/main" val="1323574719"/>
                    </a:ext>
                  </a:extLst>
                </a:gridCol>
                <a:gridCol w="1290169">
                  <a:extLst>
                    <a:ext uri="{9D8B030D-6E8A-4147-A177-3AD203B41FA5}">
                      <a16:colId xmlns:a16="http://schemas.microsoft.com/office/drawing/2014/main" val="1717061101"/>
                    </a:ext>
                  </a:extLst>
                </a:gridCol>
                <a:gridCol w="1290169">
                  <a:extLst>
                    <a:ext uri="{9D8B030D-6E8A-4147-A177-3AD203B41FA5}">
                      <a16:colId xmlns:a16="http://schemas.microsoft.com/office/drawing/2014/main" val="185499765"/>
                    </a:ext>
                  </a:extLst>
                </a:gridCol>
                <a:gridCol w="1290169">
                  <a:extLst>
                    <a:ext uri="{9D8B030D-6E8A-4147-A177-3AD203B41FA5}">
                      <a16:colId xmlns:a16="http://schemas.microsoft.com/office/drawing/2014/main" val="2534468076"/>
                    </a:ext>
                  </a:extLst>
                </a:gridCol>
                <a:gridCol w="1290169">
                  <a:extLst>
                    <a:ext uri="{9D8B030D-6E8A-4147-A177-3AD203B41FA5}">
                      <a16:colId xmlns:a16="http://schemas.microsoft.com/office/drawing/2014/main" val="327490141"/>
                    </a:ext>
                  </a:extLst>
                </a:gridCol>
              </a:tblGrid>
              <a:tr h="632216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latin typeface="Consolas" panose="020B0609020204030204" pitchFamily="49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latin typeface="Consolas" panose="020B0609020204030204" pitchFamily="49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latin typeface="Consolas" panose="020B0609020204030204" pitchFamily="49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latin typeface="Consolas" panose="020B0609020204030204" pitchFamily="49" charset="0"/>
                        </a:rPr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Consolas" panose="020B0609020204030204" pitchFamily="49" charset="0"/>
                        </a:rPr>
                        <a:t>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383046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797DB3-9F59-52F1-DD0E-8985FE23B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19022"/>
            <a:ext cx="10515600" cy="3957941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void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795E26"/>
                </a:solidFill>
                <a:latin typeface="Consolas"/>
              </a:rPr>
              <a:t>clamp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min, 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max, 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[] list)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for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(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sz="2000" dirty="0">
                <a:solidFill>
                  <a:srgbClr val="098658"/>
                </a:solidFill>
                <a:latin typeface="Consolas"/>
              </a:rPr>
              <a:t>0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;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&lt; 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list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.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length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;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++)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   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if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(        &gt; max)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                = max;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    }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else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if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(        &lt; min)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                = min;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    }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}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0C1081-F040-D4E3-6D9E-7139A785BC3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793850" y="6381141"/>
            <a:ext cx="245751" cy="26157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858333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D7425-8721-E587-E59E-3D66BED7D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BC265-6747-A0EF-1875-E40BC1AAE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solidFill>
                  <a:srgbClr val="3A7A7A"/>
                </a:solidFill>
              </a:rPr>
              <a:t>(PCM) </a:t>
            </a:r>
            <a:r>
              <a:rPr lang="en-US" b="1"/>
              <a:t>Searching for an Element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8177CB8-5C67-1A3B-A948-BC23491C1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263465"/>
              </p:ext>
            </p:extLst>
          </p:nvPr>
        </p:nvGraphicFramePr>
        <p:xfrm>
          <a:off x="2031998" y="1365485"/>
          <a:ext cx="8128001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81276076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32357471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71706110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8549976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534468076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2749014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5012448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</a:rPr>
                        <a:t>"one"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Consolas" panose="020B0609020204030204" pitchFamily="49" charset="0"/>
                        </a:rPr>
                        <a:t>"two"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Consolas" panose="020B0609020204030204" pitchFamily="49" charset="0"/>
                        </a:rPr>
                        <a:t>"three"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Consolas" panose="020B0609020204030204" pitchFamily="49" charset="0"/>
                        </a:rPr>
                        <a:t>"six"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Consolas" panose="020B0609020204030204" pitchFamily="49" charset="0"/>
                        </a:rPr>
                        <a:t>"seven"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Consolas" panose="020B0609020204030204" pitchFamily="49" charset="0"/>
                        </a:rPr>
                        <a:t>"eight"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</a:rPr>
                        <a:t>"ten"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383046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77D341-9508-98A5-61E5-00389E470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19022"/>
            <a:ext cx="10515600" cy="3957941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2000" dirty="0">
                <a:solidFill>
                  <a:srgbClr val="0000FF"/>
                </a:solidFill>
                <a:latin typeface="Consolas"/>
              </a:rPr>
              <a:t>public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nsolas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 err="1">
                <a:solidFill>
                  <a:srgbClr val="795E26"/>
                </a:solidFill>
                <a:latin typeface="Consolas"/>
              </a:rPr>
              <a:t>indexOfIgnoreCase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String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phrase, 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String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[] list)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for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(</a:t>
            </a:r>
            <a:r>
              <a:rPr lang="en-US" sz="2000" dirty="0">
                <a:solidFill>
                  <a:srgbClr val="267F99"/>
                </a:solidFill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sz="2000" dirty="0">
                <a:solidFill>
                  <a:srgbClr val="098658"/>
                </a:solidFill>
                <a:latin typeface="Consolas"/>
              </a:rPr>
              <a:t>0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;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&lt; 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list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.</a:t>
            </a:r>
            <a:r>
              <a:rPr lang="en-US" sz="2000" dirty="0" err="1">
                <a:solidFill>
                  <a:srgbClr val="001080"/>
                </a:solidFill>
                <a:latin typeface="Consolas"/>
              </a:rPr>
              <a:t>length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; </a:t>
            </a:r>
            <a:r>
              <a:rPr lang="en-US" sz="2000" dirty="0" err="1">
                <a:solidFill>
                  <a:srgbClr val="000000"/>
                </a:solidFill>
                <a:latin typeface="Consolas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++)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   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if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(                                 ) {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       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 ;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    }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    }</a:t>
            </a:r>
          </a:p>
          <a:p>
            <a:pPr marL="114300" indent="0">
              <a:buNone/>
            </a:pPr>
            <a:br>
              <a:rPr lang="en-US" sz="2000" dirty="0">
                <a:latin typeface="Consolas" panose="020B0609020204030204" pitchFamily="49" charset="0"/>
              </a:rPr>
            </a:br>
            <a:r>
              <a:rPr lang="en-US" sz="2000" dirty="0">
                <a:solidFill>
                  <a:srgbClr val="000000"/>
                </a:solidFill>
                <a:latin typeface="Consolas"/>
              </a:rPr>
              <a:t>   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sz="2000" dirty="0">
                <a:solidFill>
                  <a:srgbClr val="AF00DB"/>
                </a:solidFill>
                <a:latin typeface="Consolas"/>
              </a:rPr>
              <a:t>  </a:t>
            </a:r>
            <a:r>
              <a:rPr lang="en-US" sz="2000" dirty="0">
                <a:solidFill>
                  <a:srgbClr val="000000"/>
                </a:solidFill>
                <a:latin typeface="Consolas"/>
              </a:rPr>
              <a:t>;</a:t>
            </a:r>
          </a:p>
          <a:p>
            <a:pPr marL="114300" indent="0">
              <a:buNone/>
            </a:pPr>
            <a:r>
              <a:rPr lang="en-US" sz="2000" dirty="0">
                <a:solidFill>
                  <a:srgbClr val="000000"/>
                </a:solidFill>
                <a:latin typeface="Consolas"/>
              </a:rPr>
              <a:t>}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45495F-8580-9A0A-18C1-1D79596CD81B}"/>
              </a:ext>
            </a:extLst>
          </p:cNvPr>
          <p:cNvSpPr txBox="1"/>
          <p:nvPr/>
        </p:nvSpPr>
        <p:spPr>
          <a:xfrm>
            <a:off x="3557047" y="3506297"/>
            <a:ext cx="38650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 err="1">
                <a:latin typeface="Consolas"/>
              </a:rPr>
              <a:t>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B19576-1BE8-C3EC-4575-6D348921BCEC}"/>
              </a:ext>
            </a:extLst>
          </p:cNvPr>
          <p:cNvSpPr txBox="1"/>
          <p:nvPr/>
        </p:nvSpPr>
        <p:spPr>
          <a:xfrm>
            <a:off x="2410119" y="5025270"/>
            <a:ext cx="51219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339966"/>
                </a:solidFill>
                <a:latin typeface="Consolas"/>
              </a:rPr>
              <a:t>-1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C52C35-5CB8-71D8-FD0B-98B6C75FAC4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793850" y="6381141"/>
            <a:ext cx="245751" cy="26157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37972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theme/theme1.xml><?xml version="1.0" encoding="utf-8"?>
<a:theme xmlns:a="http://schemas.openxmlformats.org/drawingml/2006/main" name="2_CSE 12X (adopted from CSE 373)">
  <a:themeElements>
    <a:clrScheme name="Custom 14">
      <a:dk1>
        <a:srgbClr val="222222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57FF"/>
      </a:hlink>
      <a:folHlink>
        <a:srgbClr val="0057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SE 373 Summer 2020">
  <a:themeElements>
    <a:clrScheme name="CSE 373 Summer 2020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14207</TotalTime>
  <Words>1208</Words>
  <Application>Microsoft Macintosh PowerPoint</Application>
  <PresentationFormat>Widescreen</PresentationFormat>
  <Paragraphs>258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Montserrat</vt:lpstr>
      <vt:lpstr>Consolas</vt:lpstr>
      <vt:lpstr>Calibri</vt:lpstr>
      <vt:lpstr>Wingdings</vt:lpstr>
      <vt:lpstr>Montserrat SemiBold</vt:lpstr>
      <vt:lpstr>Montserrat ExtraBold</vt:lpstr>
      <vt:lpstr>Arial</vt:lpstr>
      <vt:lpstr>2_CSE 12X (adopted from CSE 373)</vt:lpstr>
      <vt:lpstr>Array Patterns</vt:lpstr>
      <vt:lpstr>Announcements, Reminders</vt:lpstr>
      <vt:lpstr>The “Core” of the Final Exam</vt:lpstr>
      <vt:lpstr>CSE 121 “Exam Review Systems”</vt:lpstr>
      <vt:lpstr>Some Miscellaneous Exam Thoughts</vt:lpstr>
      <vt:lpstr>(PCM) Why Discuss Array Patterns? </vt:lpstr>
      <vt:lpstr>(PCM) Counting Elements that Meet a Condition</vt:lpstr>
      <vt:lpstr>(PCM) Modifying Elements of an Array</vt:lpstr>
      <vt:lpstr>(PCM) Searching for an Element</vt:lpstr>
      <vt:lpstr>(PCM) Shifting Elements</vt:lpstr>
      <vt:lpstr>(PCM) Analyzing Multiple Elements in an Array (isPalindrome)</vt:lpstr>
      <vt:lpstr>(PCM) Analyzing Multiple Elements in an Array (isMirrored)</vt:lpstr>
      <vt:lpstr>(PCM) Array of Counters</vt:lpstr>
      <vt:lpstr>(PCM) Your Turn!</vt:lpstr>
      <vt:lpstr>(PCM) Questions to Ask Ourselves</vt:lpstr>
      <vt:lpstr>rotateLeft</vt:lpstr>
      <vt:lpstr>isAllPairs</vt:lpstr>
      <vt:lpstr>transpose</vt:lpstr>
      <vt:lpstr>readData: 2, Bothell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dc:creator>mnats</dc:creator>
  <cp:lastModifiedBy>Hayden Feeney</cp:lastModifiedBy>
  <cp:revision>559</cp:revision>
  <dcterms:modified xsi:type="dcterms:W3CDTF">2026-08-14T17:18:58Z</dcterms:modified>
</cp:coreProperties>
</file>