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6"/>
  </p:notesMasterIdLst>
  <p:handoutMasterIdLst>
    <p:handoutMasterId r:id="rId17"/>
  </p:handoutMasterIdLst>
  <p:sldIdLst>
    <p:sldId id="509" r:id="rId2"/>
    <p:sldId id="356" r:id="rId3"/>
    <p:sldId id="505" r:id="rId4"/>
    <p:sldId id="510" r:id="rId5"/>
    <p:sldId id="507" r:id="rId6"/>
    <p:sldId id="496" r:id="rId7"/>
    <p:sldId id="508" r:id="rId8"/>
    <p:sldId id="511" r:id="rId9"/>
    <p:sldId id="497" r:id="rId10"/>
    <p:sldId id="512" r:id="rId11"/>
    <p:sldId id="503" r:id="rId12"/>
    <p:sldId id="504" r:id="rId13"/>
    <p:sldId id="499" r:id="rId14"/>
    <p:sldId id="501" r:id="rId15"/>
  </p:sldIdLst>
  <p:sldSz cx="12192000" cy="6858000"/>
  <p:notesSz cx="6858000" cy="9144000"/>
  <p:embeddedFontLst>
    <p:embeddedFont>
      <p:font typeface="Consolas" panose="020B0609020204030204" pitchFamily="49" charset="0"/>
      <p:regular r:id="rId18"/>
      <p:bold r:id="rId19"/>
      <p:italic r:id="rId20"/>
      <p:boldItalic r:id="rId21"/>
    </p:embeddedFont>
    <p:embeddedFont>
      <p:font typeface="Montserrat" pitchFamily="2" charset="77"/>
      <p:regular r:id="rId22"/>
      <p:bold r:id="rId23"/>
      <p:italic r:id="rId24"/>
      <p:boldItalic r:id="rId25"/>
    </p:embeddedFont>
    <p:embeddedFont>
      <p:font typeface="Montserrat ExtraBold" panose="00000900000000000000" pitchFamily="2" charset="77"/>
      <p:bold r:id="rId26"/>
      <p:italic r:id="rId27"/>
      <p:boldItalic r:id="rId28"/>
    </p:embeddedFont>
    <p:embeddedFont>
      <p:font typeface="Montserrat SemiBold" panose="00000700000000000000" pitchFamily="2" charset="77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0033"/>
    <a:srgbClr val="C00000"/>
    <a:srgbClr val="CFFFFD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130" autoAdjust="0"/>
    <p:restoredTop sz="94993" autoAdjust="0"/>
  </p:normalViewPr>
  <p:slideViewPr>
    <p:cSldViewPr snapToGrid="0">
      <p:cViewPr varScale="1">
        <p:scale>
          <a:sx n="96" d="100"/>
          <a:sy n="96" d="100"/>
        </p:scale>
        <p:origin x="176" y="768"/>
      </p:cViewPr>
      <p:guideLst/>
    </p:cSldViewPr>
  </p:slideViewPr>
  <p:outlineViewPr>
    <p:cViewPr>
      <p:scale>
        <a:sx n="33" d="100"/>
        <a:sy n="33" d="100"/>
      </p:scale>
      <p:origin x="0" y="-12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8/6/26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173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038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635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850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9A529998-0421-8926-0CA3-3FB95440E25E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012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C491B2E4-7276-17CB-738A-7A55F0E6780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6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2E120771-5300-20E3-44C0-A8FF3940810F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47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D3C356E7-7108-E65F-C91F-A087CC208EB9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58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D8422DCA-4110-B579-131A-9AC38F953E67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7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6D8E5056-A2DE-FCCC-20A8-88606EB13F2B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13: Reference Semantics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5422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121/26su/exam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14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218536" y="3034670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Reference Semantics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What’s your favorite sport or competition to watch?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96;p1">
            <a:extLst>
              <a:ext uri="{FF2B5EF4-FFF2-40B4-BE49-F238E27FC236}">
                <a16:creationId xmlns:a16="http://schemas.microsoft.com/office/drawing/2014/main" id="{CA4F0A2D-C829-434F-A78D-8949FBB3044A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0F7F94B6-E717-415B-BDA1-311E526B52F8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" name="Google Shape;98;p1">
            <a:extLst>
              <a:ext uri="{FF2B5EF4-FFF2-40B4-BE49-F238E27FC236}">
                <a16:creationId xmlns:a16="http://schemas.microsoft.com/office/drawing/2014/main" id="{D04B1759-F006-091F-385E-8214FA5F9571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83656D-E575-3618-4708-3DC0313AF84F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  <p:pic>
        <p:nvPicPr>
          <p:cNvPr id="6" name="Picture 5" descr="join at https://app.sli.do/event/h5tJNohka87d75osVMMxxr">
            <a:extLst>
              <a:ext uri="{FF2B5EF4-FFF2-40B4-BE49-F238E27FC236}">
                <a16:creationId xmlns:a16="http://schemas.microsoft.com/office/drawing/2014/main" id="{57FA6C4B-F517-F1B2-1D25-D3F15B641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549" y="5533871"/>
            <a:ext cx="1156296" cy="11562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EF541-BE8E-DF88-F16C-58BDA2BB7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42981-90ED-C528-614F-255E32F1C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dirty="0"/>
              <a:t>: Reference Semantics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E2C38-B1C3-F6F1-EB67-1F18D8D2F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5257800" cy="2569779"/>
          </a:xfrm>
        </p:spPr>
        <p:txBody>
          <a:bodyPr>
            <a:normAutofit/>
          </a:bodyPr>
          <a:lstStyle/>
          <a:p>
            <a:r>
              <a:rPr lang="en-US" dirty="0"/>
              <a:t>Applies when working with objects </a:t>
            </a:r>
          </a:p>
          <a:p>
            <a:pPr lvl="1"/>
            <a:r>
              <a:rPr lang="en-US" dirty="0"/>
              <a:t>Including arrays! </a:t>
            </a:r>
          </a:p>
          <a:p>
            <a:r>
              <a:rPr lang="en-US" dirty="0"/>
              <a:t>Variables/parameters hold a </a:t>
            </a:r>
            <a:r>
              <a:rPr lang="en-US" i="1" dirty="0"/>
              <a:t>reference </a:t>
            </a:r>
            <a:r>
              <a:rPr lang="en-US" dirty="0"/>
              <a:t>to the object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5CCE-1650-4A6B-8E1C-A43D059C9B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8645796-B8D6-98BB-EE07-9BA61AF7E61C}"/>
              </a:ext>
            </a:extLst>
          </p:cNvPr>
          <p:cNvSpPr txBox="1">
            <a:spLocks/>
          </p:cNvSpPr>
          <p:nvPr/>
        </p:nvSpPr>
        <p:spPr>
          <a:xfrm>
            <a:off x="838199" y="4095915"/>
            <a:ext cx="5157652" cy="2081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[]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list1</a:t>
            </a:r>
            <a:r>
              <a:rPr lang="en-US" dirty="0">
                <a:latin typeface="Consolas" panose="020B0609020204030204" pitchFamily="49" charset="0"/>
              </a:rPr>
              <a:t> = {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4</a:t>
            </a:r>
            <a:r>
              <a:rPr lang="en-US" dirty="0"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8</a:t>
            </a:r>
            <a:r>
              <a:rPr lang="en-US" dirty="0"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15</a:t>
            </a:r>
            <a:r>
              <a:rPr lang="en-US" dirty="0">
                <a:latin typeface="Consolas" panose="020B0609020204030204" pitchFamily="49" charset="0"/>
              </a:rPr>
              <a:t>};</a:t>
            </a:r>
          </a:p>
          <a:p>
            <a:pPr marL="114300" indent="0"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[]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list2</a:t>
            </a:r>
            <a:r>
              <a:rPr lang="en-US" dirty="0">
                <a:latin typeface="Consolas" panose="020B0609020204030204" pitchFamily="49" charset="0"/>
              </a:rPr>
              <a:t> = list1;</a:t>
            </a: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list1[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en-US" dirty="0">
                <a:latin typeface="Consolas" panose="020B0609020204030204" pitchFamily="49" charset="0"/>
              </a:rPr>
              <a:t>] =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99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endParaRPr lang="en-US" dirty="0"/>
          </a:p>
        </p:txBody>
      </p:sp>
      <p:grpSp>
        <p:nvGrpSpPr>
          <p:cNvPr id="15" name="Group 14" descr="A small purple box (labelled “int[] list 1”) with an arrow that points to three boxes, aligned in a row, with the values 4, 8, and 15. Notably, the content of the small purple box (which models the variable) contains a reference (arrow) to the underlying array.">
            <a:extLst>
              <a:ext uri="{FF2B5EF4-FFF2-40B4-BE49-F238E27FC236}">
                <a16:creationId xmlns:a16="http://schemas.microsoft.com/office/drawing/2014/main" id="{BBAAACBC-AA05-C437-AA75-0CC767037581}"/>
              </a:ext>
            </a:extLst>
          </p:cNvPr>
          <p:cNvGrpSpPr/>
          <p:nvPr/>
        </p:nvGrpSpPr>
        <p:grpSpPr>
          <a:xfrm>
            <a:off x="5094153" y="1972870"/>
            <a:ext cx="6699697" cy="1743875"/>
            <a:chOff x="5094153" y="1540538"/>
            <a:chExt cx="6699697" cy="17438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8DBC88-C4E3-3D02-34C4-CD4F4647078C}"/>
                </a:ext>
              </a:extLst>
            </p:cNvPr>
            <p:cNvSpPr/>
            <p:nvPr/>
          </p:nvSpPr>
          <p:spPr>
            <a:xfrm>
              <a:off x="104222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15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20E40D-C285-CF6E-863E-3C8DEEF0863A}"/>
                </a:ext>
              </a:extLst>
            </p:cNvPr>
            <p:cNvSpPr/>
            <p:nvPr/>
          </p:nvSpPr>
          <p:spPr>
            <a:xfrm>
              <a:off x="76790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4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4A0856-20E0-B126-F61B-11AFE939F7F7}"/>
                </a:ext>
              </a:extLst>
            </p:cNvPr>
            <p:cNvSpPr/>
            <p:nvPr/>
          </p:nvSpPr>
          <p:spPr>
            <a:xfrm>
              <a:off x="9050650" y="1906301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8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1EFD80-E4C7-09CA-2962-7A421FC9AEB0}"/>
                </a:ext>
              </a:extLst>
            </p:cNvPr>
            <p:cNvSpPr/>
            <p:nvPr/>
          </p:nvSpPr>
          <p:spPr>
            <a:xfrm>
              <a:off x="6181566" y="2143396"/>
              <a:ext cx="910434" cy="910434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5DBBCEE-152E-15D3-A9C0-A7B101B9C363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6636783" y="2598613"/>
              <a:ext cx="1042267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A8B240-4CE0-6BBE-F2D2-616FFE906DCD}"/>
                </a:ext>
              </a:extLst>
            </p:cNvPr>
            <p:cNvSpPr txBox="1"/>
            <p:nvPr/>
          </p:nvSpPr>
          <p:spPr>
            <a:xfrm>
              <a:off x="5094153" y="1540538"/>
              <a:ext cx="26709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200" dirty="0">
                  <a:latin typeface="Consolas" panose="020B0609020204030204" pitchFamily="49" charset="0"/>
                </a:rPr>
                <a:t>[] </a:t>
              </a:r>
              <a:r>
                <a:rPr lang="en-US" sz="32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list1</a:t>
              </a:r>
              <a:endParaRPr lang="en-US" sz="32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20" name="Group 19" descr="A small purple box (labelled “int[] list 2”) with an arrow that points to the prior array: three boxes, aligned in a row, with the values 4, 8, and 15. Note that the creation of list2 did not create a *new* array - it created a new reference to the same array.">
            <a:extLst>
              <a:ext uri="{FF2B5EF4-FFF2-40B4-BE49-F238E27FC236}">
                <a16:creationId xmlns:a16="http://schemas.microsoft.com/office/drawing/2014/main" id="{34332219-99BD-306F-584E-A920F9CD86A8}"/>
              </a:ext>
            </a:extLst>
          </p:cNvPr>
          <p:cNvGrpSpPr/>
          <p:nvPr/>
        </p:nvGrpSpPr>
        <p:grpSpPr>
          <a:xfrm>
            <a:off x="6122764" y="3086026"/>
            <a:ext cx="2794040" cy="2600413"/>
            <a:chOff x="6181566" y="3030945"/>
            <a:chExt cx="2794040" cy="260041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2A8D1D-77D3-F193-0648-D474A51D629D}"/>
                </a:ext>
              </a:extLst>
            </p:cNvPr>
            <p:cNvSpPr/>
            <p:nvPr/>
          </p:nvSpPr>
          <p:spPr>
            <a:xfrm>
              <a:off x="6181566" y="4217161"/>
              <a:ext cx="910434" cy="910434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3526DF0-3874-D9C0-2424-DDBE9C97B5A6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flipV="1">
              <a:off x="6636783" y="3030945"/>
              <a:ext cx="1042267" cy="157334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F44623-69C4-DDAD-C951-82FE0ECBCB12}"/>
                </a:ext>
              </a:extLst>
            </p:cNvPr>
            <p:cNvSpPr txBox="1"/>
            <p:nvPr/>
          </p:nvSpPr>
          <p:spPr>
            <a:xfrm>
              <a:off x="6304682" y="5046583"/>
              <a:ext cx="26709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200" dirty="0">
                  <a:latin typeface="Consolas" panose="020B0609020204030204" pitchFamily="49" charset="0"/>
                </a:rPr>
                <a:t>[] </a:t>
              </a:r>
              <a:r>
                <a:rPr lang="en-US" sz="32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list2</a:t>
              </a:r>
              <a:endParaRPr lang="en-US" sz="32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1" name="Rectangle 20" descr="A box containing a 99, modelling the updated first element of the array after running list[1] = 99. Note that, as there’s only one array, this affects both list1 and list2!">
            <a:extLst>
              <a:ext uri="{FF2B5EF4-FFF2-40B4-BE49-F238E27FC236}">
                <a16:creationId xmlns:a16="http://schemas.microsoft.com/office/drawing/2014/main" id="{E42C9003-AE0C-1CFE-84DE-CC59172633A4}"/>
              </a:ext>
            </a:extLst>
          </p:cNvPr>
          <p:cNvSpPr/>
          <p:nvPr/>
        </p:nvSpPr>
        <p:spPr>
          <a:xfrm>
            <a:off x="7545204" y="1652833"/>
            <a:ext cx="1371600" cy="13716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onsolas" panose="020B0609020204030204" pitchFamily="49" charset="0"/>
                <a:cs typeface="Consolas" panose="020B0609020204030204" pitchFamily="49" charset="0"/>
              </a:rPr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103115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6DCF2-43D0-C5A2-3289-50F6B6BB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Semantics &amp; Methods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3BE2B9C-472B-99F0-56EE-267F6009F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6883"/>
            <a:ext cx="5510349" cy="266423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1800" b="0" dirty="0" err="1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test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r>
              <a:rPr lang="en-US" sz="18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flipValue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(test);</a:t>
            </a:r>
          </a:p>
          <a:p>
            <a:pPr marL="114300" indent="0">
              <a:buNone/>
            </a:pPr>
            <a:endParaRPr lang="en-US" sz="1800" b="0" dirty="0">
              <a:solidFill>
                <a:srgbClr val="24292E"/>
              </a:solidFill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flipValue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b="0" dirty="0" err="1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b)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b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b;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6DCF2-0F11-BE56-8A27-37D24FB69F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816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7DB81-66F0-8140-4C31-52A1F6237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5DB5B-DE16-6942-4FA3-1D2A3F4CB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Semantics &amp; Methods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999962B-932E-70F7-65E8-908767CD9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12322"/>
            <a:ext cx="6124303" cy="343335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1800" b="0" dirty="0" err="1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tests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</a:p>
          <a:p>
            <a:pPr marL="114300" indent="0">
              <a:buNone/>
            </a:pPr>
            <a:r>
              <a:rPr lang="en-US" sz="18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flipValues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(tests);</a:t>
            </a:r>
          </a:p>
          <a:p>
            <a:pPr marL="114300" indent="0">
              <a:buNone/>
            </a:pPr>
            <a:endParaRPr lang="en-US" sz="1800" b="0" dirty="0">
              <a:solidFill>
                <a:srgbClr val="24292E"/>
              </a:solidFill>
              <a:effectLst/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114300" indent="0">
              <a:buNone/>
            </a:pP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flipValues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800" b="0" dirty="0" err="1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boolean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b)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&lt;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b.length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b[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b[</a:t>
            </a:r>
            <a:r>
              <a:rPr lang="en-US" sz="18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];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38CA6-51DA-E25F-43AA-E80627DFCD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42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97B4-4F28-9C8F-623B-FF1D976C5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dirty="0"/>
              <a:t>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null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D6E99-EE2D-53E2-D642-3273F8752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null</a:t>
            </a:r>
            <a:r>
              <a:rPr lang="en-US" dirty="0"/>
              <a:t> is the absence of a reference!</a:t>
            </a:r>
          </a:p>
          <a:p>
            <a:r>
              <a:rPr lang="en-US" dirty="0"/>
              <a:t>sort of the “zero” for references</a:t>
            </a:r>
          </a:p>
          <a:p>
            <a:r>
              <a:rPr lang="en-US" dirty="0"/>
              <a:t>default value for object types (e.g.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Random</a:t>
            </a:r>
            <a:r>
              <a:rPr lang="en-US" dirty="0"/>
              <a:t>,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Scanner</a:t>
            </a:r>
            <a:r>
              <a:rPr lang="en-US" dirty="0"/>
              <a:t>, and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dirty="0"/>
              <a:t>)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dirty="0"/>
              <a:t>A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NullPointerException</a:t>
            </a:r>
            <a:r>
              <a:rPr lang="en-US" dirty="0"/>
              <a:t> is an error that happens</a:t>
            </a:r>
            <a:br>
              <a:rPr lang="en-US" dirty="0"/>
            </a:br>
            <a:r>
              <a:rPr lang="en-US" dirty="0"/>
              <a:t>when you ask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null</a:t>
            </a:r>
            <a:r>
              <a:rPr lang="en-US" dirty="0"/>
              <a:t> to “do something”, which includes:</a:t>
            </a:r>
          </a:p>
          <a:p>
            <a:r>
              <a:rPr lang="en-US" dirty="0"/>
              <a:t>calling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toUpperCase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dirty="0"/>
              <a:t>on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null</a:t>
            </a:r>
            <a:r>
              <a:rPr lang="en-US" dirty="0"/>
              <a:t>?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NullPointerException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</a:p>
          <a:p>
            <a:r>
              <a:rPr lang="en-US" dirty="0"/>
              <a:t>calling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nextInt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n-US" dirty="0"/>
              <a:t>on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null</a:t>
            </a:r>
            <a:r>
              <a:rPr lang="en-US" dirty="0"/>
              <a:t>?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NullPointerException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endParaRPr lang="en-US" dirty="0"/>
          </a:p>
          <a:p>
            <a:r>
              <a:rPr lang="en-US" dirty="0"/>
              <a:t>many, many more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DF6A3-22F4-F646-F783-D38C54A963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0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D5C15-3C81-677B-EB6E-5DD74894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dirty="0"/>
              <a:t>: avoiding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NullPointerException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8C707-1AA9-E70A-82B7-70852593FE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D97D25-8FA7-962B-1D50-36DA8278E0B6}"/>
              </a:ext>
            </a:extLst>
          </p:cNvPr>
          <p:cNvSpPr txBox="1"/>
          <p:nvPr/>
        </p:nvSpPr>
        <p:spPr>
          <a:xfrm>
            <a:off x="873369" y="2090172"/>
            <a:ext cx="10323366" cy="3254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0" dirty="0">
                <a:solidFill>
                  <a:srgbClr val="D73A49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(strs[</a:t>
            </a:r>
            <a:r>
              <a:rPr lang="en-US" sz="2800" b="0" dirty="0" err="1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800" b="0" dirty="0">
                <a:solidFill>
                  <a:srgbClr val="D73A49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!=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0" dirty="0">
                <a:solidFill>
                  <a:srgbClr val="005CC5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null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pPr>
              <a:lnSpc>
                <a:spcPct val="150000"/>
              </a:lnSpc>
            </a:pP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b="0" dirty="0" err="1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2800" b="0" dirty="0" err="1">
                <a:solidFill>
                  <a:srgbClr val="6F42C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(strs[</a:t>
            </a:r>
            <a:r>
              <a:rPr lang="en-US" sz="2800" b="0" dirty="0" err="1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].</a:t>
            </a:r>
            <a:r>
              <a:rPr lang="en-US" sz="2800" b="0" dirty="0" err="1">
                <a:solidFill>
                  <a:srgbClr val="6F42C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toUpperCase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());</a:t>
            </a:r>
          </a:p>
          <a:p>
            <a:pPr>
              <a:lnSpc>
                <a:spcPct val="150000"/>
              </a:lnSpc>
            </a:pP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  <a:r>
              <a:rPr lang="en-US" sz="2800" b="0" dirty="0">
                <a:solidFill>
                  <a:srgbClr val="D73A49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>
              <a:lnSpc>
                <a:spcPct val="150000"/>
              </a:lnSpc>
            </a:pP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b="0" dirty="0" err="1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2800" b="0" dirty="0" err="1">
                <a:solidFill>
                  <a:srgbClr val="6F42C1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println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b="0" dirty="0">
                <a:solidFill>
                  <a:srgbClr val="032F62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"element "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0" dirty="0">
                <a:solidFill>
                  <a:srgbClr val="D73A49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0" dirty="0" err="1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0" dirty="0">
                <a:solidFill>
                  <a:srgbClr val="D73A49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0" dirty="0">
                <a:solidFill>
                  <a:srgbClr val="032F62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" is null."</a:t>
            </a: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pPr>
              <a:lnSpc>
                <a:spcPct val="150000"/>
              </a:lnSpc>
            </a:pPr>
            <a:r>
              <a:rPr lang="en-US" sz="2800" b="0" dirty="0">
                <a:solidFill>
                  <a:srgbClr val="24292E"/>
                </a:solidFill>
                <a:effectLst/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4061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C3 releases today, due </a:t>
            </a:r>
            <a:r>
              <a:rPr lang="en-US" b="1" dirty="0"/>
              <a:t>Thursday, August 13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r>
              <a:rPr lang="en-US" dirty="0"/>
              <a:t>R4 due next </a:t>
            </a:r>
            <a:r>
              <a:rPr lang="en-US" b="1" dirty="0"/>
              <a:t>Thursday, August 13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r>
              <a:rPr lang="en-US" dirty="0"/>
              <a:t>(eligible: </a:t>
            </a:r>
            <a:r>
              <a:rPr lang="en-US" b="1" u="sng" dirty="0">
                <a:solidFill>
                  <a:schemeClr val="accent2">
                    <a:lumMod val="75000"/>
                  </a:schemeClr>
                </a:solidFill>
              </a:rPr>
              <a:t>C1</a:t>
            </a:r>
            <a:r>
              <a:rPr lang="en-US" dirty="0"/>
              <a:t>, P1, C2, P2)</a:t>
            </a:r>
          </a:p>
          <a:p>
            <a:pPr lvl="1"/>
            <a:r>
              <a:rPr lang="en-US" sz="2400" dirty="0"/>
              <a:t>C1 cycling out of eligibility after R4</a:t>
            </a:r>
          </a:p>
          <a:p>
            <a:r>
              <a:rPr lang="en-US" dirty="0"/>
              <a:t>Quiz 2 on </a:t>
            </a:r>
            <a:r>
              <a:rPr lang="en-US" b="1" dirty="0"/>
              <a:t>Thursday, August 13</a:t>
            </a:r>
            <a:r>
              <a:rPr lang="en-US" b="1" baseline="30000" dirty="0"/>
              <a:t>th</a:t>
            </a:r>
            <a:r>
              <a:rPr lang="en-US" b="1" dirty="0"/>
              <a:t>  </a:t>
            </a:r>
          </a:p>
          <a:p>
            <a:pPr lvl="1"/>
            <a:r>
              <a:rPr lang="en-US" sz="2400" dirty="0"/>
              <a:t>Conditionals, while loops, User Input (Scanner), Arrays</a:t>
            </a:r>
          </a:p>
          <a:p>
            <a:pPr lvl="1"/>
            <a:r>
              <a:rPr lang="en-US" sz="2400" dirty="0"/>
              <a:t>can’t make it? </a:t>
            </a:r>
            <a:r>
              <a:rPr lang="en-US" sz="2400" u="sng" dirty="0"/>
              <a:t>email Hayden</a:t>
            </a:r>
            <a:r>
              <a:rPr lang="en-US" sz="2400" dirty="0"/>
              <a:t> before your quiz!</a:t>
            </a:r>
          </a:p>
          <a:p>
            <a:r>
              <a:rPr lang="en-US" dirty="0"/>
              <a:t>Final exam on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r>
              <a:rPr lang="en-US" b="1" dirty="0"/>
              <a:t> in class!</a:t>
            </a:r>
          </a:p>
          <a:p>
            <a:pPr lvl="1"/>
            <a:r>
              <a:rPr lang="en-US" sz="2400" dirty="0"/>
              <a:t>Details on </a:t>
            </a:r>
            <a:r>
              <a:rPr lang="en-US" sz="2400" dirty="0">
                <a:hlinkClick r:id="rId3"/>
              </a:rPr>
              <a:t>final exam page</a:t>
            </a:r>
            <a:endParaRPr lang="en-US" sz="2400" dirty="0"/>
          </a:p>
          <a:p>
            <a:pPr lvl="1"/>
            <a:r>
              <a:rPr lang="en-US" sz="2400" dirty="0"/>
              <a:t>More details to come!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FA18D-0DFE-E951-EDC4-1C737B8E9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7F85DDA-5D56-4C5D-AA53-BBB1847D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762636"/>
            <a:ext cx="10515601" cy="762636"/>
          </a:xfrm>
        </p:spPr>
        <p:txBody>
          <a:bodyPr spcFirstLastPara="1" wrap="square" lIns="45700" tIns="45700" rIns="45700" bIns="45700" anchor="b" anchorCtr="0">
            <a:normAutofit/>
          </a:bodyPr>
          <a:lstStyle/>
          <a:p>
            <a:r>
              <a:rPr lang="en-US" dirty="0"/>
              <a:t>Think Pair Share: </a:t>
            </a:r>
            <a:r>
              <a:rPr lang="en-US" dirty="0" err="1"/>
              <a:t>arrayMystery</a:t>
            </a:r>
            <a:r>
              <a:rPr lang="en-US" dirty="0"/>
              <a:t> (think)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476FC4A-48C4-407D-4083-C00C45E770F0}"/>
              </a:ext>
            </a:extLst>
          </p:cNvPr>
          <p:cNvSpPr txBox="1">
            <a:spLocks/>
          </p:cNvSpPr>
          <p:nvPr/>
        </p:nvSpPr>
        <p:spPr>
          <a:xfrm>
            <a:off x="792091" y="1443301"/>
            <a:ext cx="10801195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What would the array </a:t>
            </a:r>
            <a:r>
              <a:rPr lang="en-US" sz="2800" b="0" dirty="0" err="1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arr</a:t>
            </a: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store at the end of this </a:t>
            </a:r>
            <a:r>
              <a:rPr lang="en-US" sz="2800" b="0" dirty="0" err="1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arrayMystery</a:t>
            </a: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method if </a:t>
            </a:r>
            <a:r>
              <a:rPr lang="en-US" sz="2800" b="0" dirty="0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{-20, 20, 26, 32, 50, 3} </a:t>
            </a: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was passed in?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EA86E7-6854-CF36-342A-7F5B12FD6D18}"/>
              </a:ext>
            </a:extLst>
          </p:cNvPr>
          <p:cNvSpPr txBox="1"/>
          <p:nvPr/>
        </p:nvSpPr>
        <p:spPr>
          <a:xfrm>
            <a:off x="730049" y="3136493"/>
            <a:ext cx="65231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arrayMystery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arr.length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&gt;=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i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if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C1C0E-B963-C7B6-543E-ACC18F207300}"/>
              </a:ext>
            </a:extLst>
          </p:cNvPr>
          <p:cNvSpPr txBox="1"/>
          <p:nvPr/>
        </p:nvSpPr>
        <p:spPr>
          <a:xfrm>
            <a:off x="7253157" y="3136493"/>
            <a:ext cx="4793320" cy="2031325"/>
          </a:xfrm>
          <a:prstGeom prst="rect">
            <a:avLst/>
          </a:prstGeom>
          <a:noFill/>
          <a:ln w="12700">
            <a:solidFill>
              <a:srgbClr val="993366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{-20, 20, 26, 32, 50, 3}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Font typeface="Arial"/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{-15, 25, 31, 37, 55, 8}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Font typeface="Arial"/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{-15, 25, 31, 37, 50, 3}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Font typeface="Arial"/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{-15, 20, 26, 37, 50, 3}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848A9C-6055-4985-E43D-848DB1C43F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pic>
        <p:nvPicPr>
          <p:cNvPr id="8" name="Picture 7" descr="join at https://app.sli.do/event/h5tJNohka87d75osVMMxxr">
            <a:extLst>
              <a:ext uri="{FF2B5EF4-FFF2-40B4-BE49-F238E27FC236}">
                <a16:creationId xmlns:a16="http://schemas.microsoft.com/office/drawing/2014/main" id="{82A6602C-8628-E682-26D9-6A8F613D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88" y="193931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3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38839-FE58-0652-31E0-B8EAEE0BD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96E1CDE-17BF-4CFE-B7F7-C4C1EA69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762636"/>
            <a:ext cx="10515601" cy="762636"/>
          </a:xfrm>
        </p:spPr>
        <p:txBody>
          <a:bodyPr spcFirstLastPara="1" wrap="square" lIns="45700" tIns="45700" rIns="45700" bIns="45700" anchor="b" anchorCtr="0">
            <a:normAutofit/>
          </a:bodyPr>
          <a:lstStyle/>
          <a:p>
            <a:r>
              <a:rPr lang="en-US" dirty="0"/>
              <a:t>Think Pair Share: </a:t>
            </a:r>
            <a:r>
              <a:rPr lang="en-US" dirty="0" err="1"/>
              <a:t>arrayMystery</a:t>
            </a:r>
            <a:r>
              <a:rPr lang="en-US" dirty="0"/>
              <a:t> (Pair)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4C909666-AEA5-983F-CA09-B350CE1920CB}"/>
              </a:ext>
            </a:extLst>
          </p:cNvPr>
          <p:cNvSpPr txBox="1">
            <a:spLocks/>
          </p:cNvSpPr>
          <p:nvPr/>
        </p:nvSpPr>
        <p:spPr>
          <a:xfrm>
            <a:off x="792092" y="1443301"/>
            <a:ext cx="10801194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What would the array </a:t>
            </a:r>
            <a:r>
              <a:rPr lang="en-US" sz="2800" b="0" dirty="0" err="1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arr</a:t>
            </a: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store at the end of this </a:t>
            </a:r>
            <a:r>
              <a:rPr lang="en-US" sz="2800" b="0" dirty="0" err="1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arrayMystery</a:t>
            </a: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method if </a:t>
            </a:r>
            <a:r>
              <a:rPr lang="en-US" sz="2800" b="0" dirty="0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{-20, 20, 26, 32, 50, 3} </a:t>
            </a: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was passed in?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B71F8-90B7-48F7-146D-B51CD55643BA}"/>
              </a:ext>
            </a:extLst>
          </p:cNvPr>
          <p:cNvSpPr txBox="1"/>
          <p:nvPr/>
        </p:nvSpPr>
        <p:spPr>
          <a:xfrm>
            <a:off x="7253157" y="3136493"/>
            <a:ext cx="4793320" cy="2031325"/>
          </a:xfrm>
          <a:prstGeom prst="rect">
            <a:avLst/>
          </a:prstGeom>
          <a:noFill/>
          <a:ln w="12700">
            <a:solidFill>
              <a:srgbClr val="993366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Clr>
                <a:srgbClr val="7030A0"/>
              </a:buClr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{-20, 20, 26, 32, 50, 3}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Font typeface="Arial"/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{-15, 25, 31, 37, 55, 8}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Font typeface="Arial"/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{-15, 25, 31, 37, 50, 3}</a:t>
            </a:r>
          </a:p>
          <a:p>
            <a:pPr marL="342900" indent="-342900">
              <a:spcBef>
                <a:spcPts val="1200"/>
              </a:spcBef>
              <a:buClr>
                <a:srgbClr val="7030A0"/>
              </a:buClr>
              <a:buFont typeface="Arial"/>
              <a:buAutoNum type="alphaUcPeriod"/>
            </a:pPr>
            <a:r>
              <a:rPr lang="en-US" sz="2400" dirty="0">
                <a:latin typeface="Consolas" panose="020B0609020204030204" pitchFamily="49" charset="0"/>
                <a:cs typeface="Calibri" panose="020F0502020204030204" pitchFamily="34" charset="0"/>
              </a:rPr>
              <a:t>{-15, 20, 26, 37, 50, 3}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B5743E-D284-5B0B-0F72-2411E17C6B82}"/>
              </a:ext>
            </a:extLst>
          </p:cNvPr>
          <p:cNvSpPr txBox="1"/>
          <p:nvPr/>
        </p:nvSpPr>
        <p:spPr>
          <a:xfrm>
            <a:off x="730049" y="3136493"/>
            <a:ext cx="65231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arrayMystery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arr.length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&gt;=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i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if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[i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8E3EFD-DB21-1F7E-E401-90FC751784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 descr="join at https://app.sli.do/event/h5tJNohka87d75osVMMxxr">
            <a:extLst>
              <a:ext uri="{FF2B5EF4-FFF2-40B4-BE49-F238E27FC236}">
                <a16:creationId xmlns:a16="http://schemas.microsoft.com/office/drawing/2014/main" id="{C85C1668-8911-206D-7CBE-B68F0EF30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88" y="193931"/>
            <a:ext cx="762636" cy="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33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1DD53-EAB1-7162-61D6-138A14EB8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Tracing through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arrayMystery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F97914-61E9-ADCF-D56B-B76A383CEFB0}"/>
              </a:ext>
            </a:extLst>
          </p:cNvPr>
          <p:cNvSpPr txBox="1"/>
          <p:nvPr/>
        </p:nvSpPr>
        <p:spPr>
          <a:xfrm>
            <a:off x="792092" y="1618939"/>
            <a:ext cx="62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dirty="0">
                <a:latin typeface="Consolas" panose="020B0609020204030204" pitchFamily="49" charset="0"/>
                <a:ea typeface="Arial"/>
                <a:cs typeface="Calibri" panose="020F0502020204030204" pitchFamily="34" charset="0"/>
                <a:sym typeface="Arial"/>
              </a:rPr>
              <a:t>{-20, 20, 26, 32, 50, 3}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487551-25D9-0E4D-CD3B-71BCD32B3B1A}"/>
              </a:ext>
            </a:extLst>
          </p:cNvPr>
          <p:cNvSpPr txBox="1"/>
          <p:nvPr/>
        </p:nvSpPr>
        <p:spPr>
          <a:xfrm>
            <a:off x="838200" y="2510251"/>
            <a:ext cx="622935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arrayMystery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a) {</a:t>
            </a:r>
          </a:p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a.length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&gt;=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if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(a[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a[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  a[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a[</a:t>
            </a:r>
            <a:r>
              <a:rPr lang="en-US" sz="20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] </a:t>
            </a:r>
            <a:r>
              <a:rPr lang="en-US" sz="20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0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grpSp>
        <p:nvGrpSpPr>
          <p:cNvPr id="22" name="Group 21" descr="An empty box with the label “i”. This represents one single variable and its associated value; in this case, the loop counter variable in the for loop.&#10;">
            <a:extLst>
              <a:ext uri="{FF2B5EF4-FFF2-40B4-BE49-F238E27FC236}">
                <a16:creationId xmlns:a16="http://schemas.microsoft.com/office/drawing/2014/main" id="{8C340F0C-E8FB-7880-C283-42C235E25C47}"/>
              </a:ext>
            </a:extLst>
          </p:cNvPr>
          <p:cNvGrpSpPr/>
          <p:nvPr/>
        </p:nvGrpSpPr>
        <p:grpSpPr>
          <a:xfrm>
            <a:off x="10028308" y="894488"/>
            <a:ext cx="1371600" cy="2056582"/>
            <a:chOff x="10028308" y="894488"/>
            <a:chExt cx="1371600" cy="205658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7469AE-294C-8BF7-1D5A-4F06AE361626}"/>
                </a:ext>
              </a:extLst>
            </p:cNvPr>
            <p:cNvSpPr/>
            <p:nvPr/>
          </p:nvSpPr>
          <p:spPr>
            <a:xfrm>
              <a:off x="10028308" y="1579470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99C3A3-8F26-DA7A-9BE5-FCD8E5479626}"/>
                </a:ext>
              </a:extLst>
            </p:cNvPr>
            <p:cNvSpPr txBox="1"/>
            <p:nvPr/>
          </p:nvSpPr>
          <p:spPr>
            <a:xfrm>
              <a:off x="10495138" y="894488"/>
              <a:ext cx="4379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i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21" name="Group 20" descr="A small purple box (labelled “a”) with an arrow that points to six boxes, aligned in a row. This models a variable, a, that has an array type - the arrow that points to the boxes models the “reference” this variable has to the underlying array, which has six elements in it.">
            <a:extLst>
              <a:ext uri="{FF2B5EF4-FFF2-40B4-BE49-F238E27FC236}">
                <a16:creationId xmlns:a16="http://schemas.microsoft.com/office/drawing/2014/main" id="{B05D8ED0-87FA-A454-C279-55EBB4DC4E91}"/>
              </a:ext>
            </a:extLst>
          </p:cNvPr>
          <p:cNvGrpSpPr/>
          <p:nvPr/>
        </p:nvGrpSpPr>
        <p:grpSpPr>
          <a:xfrm>
            <a:off x="1672824" y="4691370"/>
            <a:ext cx="9727084" cy="1912813"/>
            <a:chOff x="1672824" y="4691370"/>
            <a:chExt cx="9727084" cy="191281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A988F2E-8FC6-4D71-853C-384677F03CF8}"/>
                </a:ext>
              </a:extLst>
            </p:cNvPr>
            <p:cNvSpPr/>
            <p:nvPr/>
          </p:nvSpPr>
          <p:spPr>
            <a:xfrm>
              <a:off x="5913508" y="523258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8BABDA-316A-FA21-00E5-609069E2E42B}"/>
                </a:ext>
              </a:extLst>
            </p:cNvPr>
            <p:cNvSpPr/>
            <p:nvPr/>
          </p:nvSpPr>
          <p:spPr>
            <a:xfrm>
              <a:off x="7285108" y="523258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BF84565-14D5-1882-F56E-B0C2529DC9EE}"/>
                </a:ext>
              </a:extLst>
            </p:cNvPr>
            <p:cNvSpPr/>
            <p:nvPr/>
          </p:nvSpPr>
          <p:spPr>
            <a:xfrm>
              <a:off x="8656708" y="523258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F40D08-A141-70B7-1DDF-3985C6A92EBE}"/>
                </a:ext>
              </a:extLst>
            </p:cNvPr>
            <p:cNvSpPr/>
            <p:nvPr/>
          </p:nvSpPr>
          <p:spPr>
            <a:xfrm>
              <a:off x="10028308" y="523258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8CA455-AC14-BF23-383D-349B0769E3AB}"/>
                </a:ext>
              </a:extLst>
            </p:cNvPr>
            <p:cNvSpPr/>
            <p:nvPr/>
          </p:nvSpPr>
          <p:spPr>
            <a:xfrm>
              <a:off x="3170308" y="523258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C91BFE-EC55-109A-9705-C19231B9508A}"/>
                </a:ext>
              </a:extLst>
            </p:cNvPr>
            <p:cNvSpPr/>
            <p:nvPr/>
          </p:nvSpPr>
          <p:spPr>
            <a:xfrm>
              <a:off x="4541908" y="523258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7F9D4C-A25A-2ED7-9AC9-5ABD96095DFD}"/>
                </a:ext>
              </a:extLst>
            </p:cNvPr>
            <p:cNvSpPr/>
            <p:nvPr/>
          </p:nvSpPr>
          <p:spPr>
            <a:xfrm>
              <a:off x="1672824" y="5463166"/>
              <a:ext cx="910434" cy="910434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108D037-2B2F-2151-049D-A7DCE09878AD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>
              <a:off x="2128041" y="5918383"/>
              <a:ext cx="1042267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E9CE3B-F24F-8DDD-1C4B-67CD82B5DEE5}"/>
                </a:ext>
              </a:extLst>
            </p:cNvPr>
            <p:cNvSpPr txBox="1"/>
            <p:nvPr/>
          </p:nvSpPr>
          <p:spPr>
            <a:xfrm>
              <a:off x="1909071" y="4691370"/>
              <a:ext cx="4379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>
                  <a:latin typeface="Consolas" panose="020B0609020204030204" pitchFamily="49" charset="0"/>
                  <a:cs typeface="Consolas" panose="020B0609020204030204" pitchFamily="49" charset="0"/>
                </a:rPr>
                <a:t>a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94429-2587-5C82-55A8-FF2C0CDFDC4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51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C802-2D86-05AF-93FE-804B796A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sz="3600" dirty="0"/>
              <a:t>: Value Semantics vs. Reference Semantics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1F2D44-D666-4514-8F9D-63981F8AD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4826479" cy="4805363"/>
          </a:xfrm>
        </p:spPr>
        <p:txBody>
          <a:bodyPr/>
          <a:lstStyle/>
          <a:p>
            <a:pPr marL="114300" indent="0">
              <a:buNone/>
            </a:pPr>
            <a:r>
              <a:rPr lang="en-US" u="sng" dirty="0"/>
              <a:t>Value Semantics</a:t>
            </a:r>
          </a:p>
          <a:p>
            <a:r>
              <a:rPr lang="en-US" dirty="0"/>
              <a:t>Applies when working with primitive types</a:t>
            </a:r>
          </a:p>
          <a:p>
            <a:r>
              <a:rPr lang="en-US" dirty="0"/>
              <a:t>Variables/parameters hold a </a:t>
            </a:r>
            <a:r>
              <a:rPr lang="en-US" i="1" dirty="0"/>
              <a:t>copy </a:t>
            </a:r>
            <a:r>
              <a:rPr lang="en-US" dirty="0"/>
              <a:t>of the actual value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F4D69C-99C7-48D5-A37F-D58B3C561FF8}"/>
              </a:ext>
            </a:extLst>
          </p:cNvPr>
          <p:cNvSpPr txBox="1"/>
          <p:nvPr/>
        </p:nvSpPr>
        <p:spPr>
          <a:xfrm>
            <a:off x="1722234" y="4308629"/>
            <a:ext cx="2076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Font typeface="Arial"/>
              <a:buNone/>
            </a:pP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1080"/>
                </a:solidFill>
                <a:latin typeface="Consolas" panose="020B0609020204030204" pitchFamily="49" charset="0"/>
              </a:rPr>
              <a:t>a</a:t>
            </a:r>
            <a:r>
              <a:rPr lang="en-US" sz="2400" dirty="0"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098658"/>
                </a:solidFill>
                <a:latin typeface="Consolas" panose="020B0609020204030204" pitchFamily="49" charset="0"/>
              </a:rPr>
              <a:t>3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</a:p>
        </p:txBody>
      </p:sp>
      <p:grpSp>
        <p:nvGrpSpPr>
          <p:cNvPr id="17" name="Group 16" descr="A box with a 3 inside, with the label “int a”. This models the variable “a” and its initial value.">
            <a:extLst>
              <a:ext uri="{FF2B5EF4-FFF2-40B4-BE49-F238E27FC236}">
                <a16:creationId xmlns:a16="http://schemas.microsoft.com/office/drawing/2014/main" id="{617944B4-A408-4407-9BC0-B7CE3D677CA0}"/>
              </a:ext>
            </a:extLst>
          </p:cNvPr>
          <p:cNvGrpSpPr/>
          <p:nvPr/>
        </p:nvGrpSpPr>
        <p:grpSpPr>
          <a:xfrm>
            <a:off x="1979896" y="5348681"/>
            <a:ext cx="1401659" cy="1291515"/>
            <a:chOff x="9755173" y="1579470"/>
            <a:chExt cx="1917868" cy="188700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AFE98B4-DB2C-41E9-9D36-40D35B5BFC72}"/>
                </a:ext>
              </a:extLst>
            </p:cNvPr>
            <p:cNvSpPr/>
            <p:nvPr/>
          </p:nvSpPr>
          <p:spPr>
            <a:xfrm>
              <a:off x="10028308" y="1579470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7C0B8-9AD9-4B9B-AA9D-E3E7CD74913C}"/>
                </a:ext>
              </a:extLst>
            </p:cNvPr>
            <p:cNvSpPr txBox="1"/>
            <p:nvPr/>
          </p:nvSpPr>
          <p:spPr>
            <a:xfrm>
              <a:off x="9755173" y="2855723"/>
              <a:ext cx="1917868" cy="610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2400" dirty="0">
                  <a:latin typeface="Consolas" panose="020B0609020204030204" pitchFamily="49" charset="0"/>
                </a:rPr>
                <a:t> </a:t>
              </a:r>
              <a:r>
                <a:rPr lang="en-US" sz="24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a</a:t>
              </a:r>
              <a:endParaRPr lang="en-US" sz="24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DE92C85-5BB1-49D5-84DD-D4B445F394C0}"/>
              </a:ext>
            </a:extLst>
          </p:cNvPr>
          <p:cNvSpPr txBox="1">
            <a:spLocks/>
          </p:cNvSpPr>
          <p:nvPr/>
        </p:nvSpPr>
        <p:spPr>
          <a:xfrm>
            <a:off x="6527323" y="1355785"/>
            <a:ext cx="4826479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en-US" u="sng" dirty="0"/>
              <a:t>Reference Semantics</a:t>
            </a:r>
          </a:p>
          <a:p>
            <a:r>
              <a:rPr lang="en-US" dirty="0"/>
              <a:t>Applies when working with objects </a:t>
            </a:r>
          </a:p>
          <a:p>
            <a:r>
              <a:rPr lang="en-US" dirty="0"/>
              <a:t>Variables/parameters hold a </a:t>
            </a:r>
            <a:r>
              <a:rPr lang="en-US" i="1" dirty="0"/>
              <a:t>reference </a:t>
            </a:r>
            <a:r>
              <a:rPr lang="en-US" dirty="0"/>
              <a:t>to the object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81FB13-6AF7-4ED9-ADDD-5858D90918EF}"/>
              </a:ext>
            </a:extLst>
          </p:cNvPr>
          <p:cNvSpPr txBox="1"/>
          <p:nvPr/>
        </p:nvSpPr>
        <p:spPr>
          <a:xfrm>
            <a:off x="6850743" y="4308630"/>
            <a:ext cx="4739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Font typeface="Arial"/>
              <a:buNone/>
            </a:pPr>
            <a:r>
              <a:rPr lang="en-US" sz="2400" dirty="0">
                <a:solidFill>
                  <a:srgbClr val="267F99"/>
                </a:solidFill>
                <a:latin typeface="Consolas" panose="020B0609020204030204" pitchFamily="49" charset="0"/>
              </a:rPr>
              <a:t>int[] list1</a:t>
            </a:r>
            <a:r>
              <a:rPr lang="en-US" sz="2400" dirty="0">
                <a:latin typeface="Consolas" panose="020B0609020204030204" pitchFamily="49" charset="0"/>
              </a:rPr>
              <a:t> = </a:t>
            </a:r>
            <a:r>
              <a:rPr lang="en-US" sz="2400" dirty="0">
                <a:solidFill>
                  <a:srgbClr val="098658"/>
                </a:solidFill>
                <a:latin typeface="Consolas" panose="020B0609020204030204" pitchFamily="49" charset="0"/>
              </a:rPr>
              <a:t>{4, 8, 15}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</a:p>
        </p:txBody>
      </p:sp>
      <p:grpSp>
        <p:nvGrpSpPr>
          <p:cNvPr id="23" name="Group 22" descr="A small purple box (labelled “int[] list 1”) with an arrow that points to three boxes, aligned in a row, with the values 4, 8, and 15. Notably, the content of the small purple box (which models the variable) contains a reference (arrow) to the underlying array.">
            <a:extLst>
              <a:ext uri="{FF2B5EF4-FFF2-40B4-BE49-F238E27FC236}">
                <a16:creationId xmlns:a16="http://schemas.microsoft.com/office/drawing/2014/main" id="{5934F728-3264-406C-9BDD-5280C4033389}"/>
              </a:ext>
            </a:extLst>
          </p:cNvPr>
          <p:cNvGrpSpPr/>
          <p:nvPr/>
        </p:nvGrpSpPr>
        <p:grpSpPr>
          <a:xfrm>
            <a:off x="6412960" y="5465414"/>
            <a:ext cx="4958221" cy="1337029"/>
            <a:chOff x="4874376" y="1912813"/>
            <a:chExt cx="6919474" cy="174278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E4CEF6-0341-4751-83F7-5912D96A527D}"/>
                </a:ext>
              </a:extLst>
            </p:cNvPr>
            <p:cNvSpPr/>
            <p:nvPr/>
          </p:nvSpPr>
          <p:spPr>
            <a:xfrm>
              <a:off x="104222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Consolas" panose="020B0609020204030204" pitchFamily="49" charset="0"/>
                  <a:cs typeface="Consolas" panose="020B0609020204030204" pitchFamily="49" charset="0"/>
                </a:rPr>
                <a:t>15</a:t>
              </a:r>
              <a:endParaRPr lang="en-US" sz="4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2961509-CC5A-4469-B589-ED617BE210F4}"/>
                </a:ext>
              </a:extLst>
            </p:cNvPr>
            <p:cNvSpPr/>
            <p:nvPr/>
          </p:nvSpPr>
          <p:spPr>
            <a:xfrm>
              <a:off x="76790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Consolas" panose="020B0609020204030204" pitchFamily="49" charset="0"/>
                  <a:cs typeface="Consolas" panose="020B0609020204030204" pitchFamily="49" charset="0"/>
                </a:rPr>
                <a:t>4</a:t>
              </a:r>
              <a:endParaRPr lang="en-US" sz="4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1DF249D-6622-4B3B-B798-652D27D53F18}"/>
                </a:ext>
              </a:extLst>
            </p:cNvPr>
            <p:cNvSpPr/>
            <p:nvPr/>
          </p:nvSpPr>
          <p:spPr>
            <a:xfrm>
              <a:off x="90506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Consolas" panose="020B0609020204030204" pitchFamily="49" charset="0"/>
                  <a:cs typeface="Consolas" panose="020B0609020204030204" pitchFamily="49" charset="0"/>
                </a:rPr>
                <a:t>8</a:t>
              </a:r>
              <a:endParaRPr lang="en-US" sz="4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FE2CD64-9F9B-4E5E-A3D3-5C920E19859F}"/>
                </a:ext>
              </a:extLst>
            </p:cNvPr>
            <p:cNvSpPr/>
            <p:nvPr/>
          </p:nvSpPr>
          <p:spPr>
            <a:xfrm>
              <a:off x="5726347" y="2087287"/>
              <a:ext cx="910434" cy="910435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7B57837-1A59-4453-A34C-7A6C237732C1}"/>
                </a:ext>
              </a:extLst>
            </p:cNvPr>
            <p:cNvCxnSpPr>
              <a:cxnSpLocks/>
              <a:endCxn id="25" idx="1"/>
            </p:cNvCxnSpPr>
            <p:nvPr/>
          </p:nvCxnSpPr>
          <p:spPr>
            <a:xfrm>
              <a:off x="6181564" y="2598613"/>
              <a:ext cx="1497486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438D02-BEC6-4B4D-9AFF-4BE7BE475D25}"/>
                </a:ext>
              </a:extLst>
            </p:cNvPr>
            <p:cNvSpPr txBox="1"/>
            <p:nvPr/>
          </p:nvSpPr>
          <p:spPr>
            <a:xfrm>
              <a:off x="4874376" y="3053830"/>
              <a:ext cx="2866146" cy="6017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2400" dirty="0">
                  <a:latin typeface="Consolas" panose="020B0609020204030204" pitchFamily="49" charset="0"/>
                </a:rPr>
                <a:t>[] </a:t>
              </a:r>
              <a:r>
                <a:rPr lang="en-US" sz="24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list1</a:t>
              </a:r>
              <a:endParaRPr lang="en-US" sz="24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434B7-7C44-CAFA-DF90-7A549B9E1C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67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C802-2D86-05AF-93FE-804B796A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dirty="0"/>
              <a:t>: Value Semantics (setup)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A3F90-B9DB-2533-1580-41EDB35E5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5257800" cy="2569779"/>
          </a:xfrm>
        </p:spPr>
        <p:txBody>
          <a:bodyPr>
            <a:normAutofit/>
          </a:bodyPr>
          <a:lstStyle/>
          <a:p>
            <a:r>
              <a:rPr lang="en-US" dirty="0"/>
              <a:t>Applies when working with primitive types</a:t>
            </a:r>
          </a:p>
          <a:p>
            <a:r>
              <a:rPr lang="en-US" dirty="0"/>
              <a:t>Variables/parameters hold a </a:t>
            </a:r>
            <a:r>
              <a:rPr lang="en-US" i="1" dirty="0"/>
              <a:t>copy </a:t>
            </a:r>
            <a:r>
              <a:rPr lang="en-US" dirty="0"/>
              <a:t>of the actual value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AE26727-7FD5-52E4-09FD-925BF463D2AB}"/>
              </a:ext>
            </a:extLst>
          </p:cNvPr>
          <p:cNvSpPr txBox="1">
            <a:spLocks/>
          </p:cNvSpPr>
          <p:nvPr/>
        </p:nvSpPr>
        <p:spPr>
          <a:xfrm>
            <a:off x="838200" y="4095915"/>
            <a:ext cx="2871952" cy="2081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a</a:t>
            </a:r>
            <a:r>
              <a:rPr lang="en-US" dirty="0">
                <a:latin typeface="Consolas" panose="020B0609020204030204" pitchFamily="49" charset="0"/>
              </a:rPr>
              <a:t> =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3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114300" indent="0">
              <a:buFont typeface="Arial"/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b</a:t>
            </a:r>
            <a:r>
              <a:rPr lang="en-US" dirty="0">
                <a:latin typeface="Consolas" panose="020B0609020204030204" pitchFamily="49" charset="0"/>
              </a:rPr>
              <a:t> = a;</a:t>
            </a:r>
          </a:p>
          <a:p>
            <a:pPr marL="114300" indent="0">
              <a:buFont typeface="Arial"/>
              <a:buNone/>
            </a:pPr>
            <a:r>
              <a:rPr lang="en-US" dirty="0">
                <a:latin typeface="Consolas" panose="020B0609020204030204" pitchFamily="49" charset="0"/>
              </a:rPr>
              <a:t>a =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99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</p:txBody>
      </p:sp>
      <p:grpSp>
        <p:nvGrpSpPr>
          <p:cNvPr id="13" name="Group 12" descr="A box with a 3 inside, with the label “int a”. This models the variable “a” and its initial value.">
            <a:extLst>
              <a:ext uri="{FF2B5EF4-FFF2-40B4-BE49-F238E27FC236}">
                <a16:creationId xmlns:a16="http://schemas.microsoft.com/office/drawing/2014/main" id="{2215FA8B-05A7-2F88-5F6E-009C036B2310}"/>
              </a:ext>
            </a:extLst>
          </p:cNvPr>
          <p:cNvGrpSpPr/>
          <p:nvPr/>
        </p:nvGrpSpPr>
        <p:grpSpPr>
          <a:xfrm>
            <a:off x="9755174" y="896034"/>
            <a:ext cx="1917868" cy="2055036"/>
            <a:chOff x="9755174" y="896034"/>
            <a:chExt cx="1917868" cy="205503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EA6A76-27C3-F4D7-F340-18FC676B0BF0}"/>
                </a:ext>
              </a:extLst>
            </p:cNvPr>
            <p:cNvSpPr/>
            <p:nvPr/>
          </p:nvSpPr>
          <p:spPr>
            <a:xfrm>
              <a:off x="10028308" y="1579470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CE946A-C73C-0FD5-1FD2-C7671F1CB119}"/>
                </a:ext>
              </a:extLst>
            </p:cNvPr>
            <p:cNvSpPr txBox="1"/>
            <p:nvPr/>
          </p:nvSpPr>
          <p:spPr>
            <a:xfrm>
              <a:off x="9755174" y="896034"/>
              <a:ext cx="19178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600" dirty="0">
                  <a:latin typeface="Consolas" panose="020B0609020204030204" pitchFamily="49" charset="0"/>
                </a:rPr>
                <a:t> </a:t>
              </a:r>
              <a:r>
                <a:rPr lang="en-US" sz="36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a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14" name="Group 13" descr="A box with a 3 inside, with the label “int b”. This models the variable “b” and its initial value. Observe that there are two different boxes - one for a, and one for b.">
            <a:extLst>
              <a:ext uri="{FF2B5EF4-FFF2-40B4-BE49-F238E27FC236}">
                <a16:creationId xmlns:a16="http://schemas.microsoft.com/office/drawing/2014/main" id="{EEDADC38-8E05-AD3D-37ED-BD71324A8B72}"/>
              </a:ext>
            </a:extLst>
          </p:cNvPr>
          <p:cNvGrpSpPr/>
          <p:nvPr/>
        </p:nvGrpSpPr>
        <p:grpSpPr>
          <a:xfrm>
            <a:off x="9755174" y="3223494"/>
            <a:ext cx="1917868" cy="2055036"/>
            <a:chOff x="9755174" y="3223494"/>
            <a:chExt cx="1917868" cy="205503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C825E7-8D88-CB49-27F0-82B1ED585994}"/>
                </a:ext>
              </a:extLst>
            </p:cNvPr>
            <p:cNvSpPr/>
            <p:nvPr/>
          </p:nvSpPr>
          <p:spPr>
            <a:xfrm>
              <a:off x="10028308" y="3906930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355CDD-D232-66B7-82CA-716B2CD07A88}"/>
                </a:ext>
              </a:extLst>
            </p:cNvPr>
            <p:cNvSpPr txBox="1"/>
            <p:nvPr/>
          </p:nvSpPr>
          <p:spPr>
            <a:xfrm>
              <a:off x="9755174" y="3223494"/>
              <a:ext cx="19178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600" dirty="0">
                  <a:latin typeface="Consolas" panose="020B0609020204030204" pitchFamily="49" charset="0"/>
                </a:rPr>
                <a:t> </a:t>
              </a:r>
              <a:r>
                <a:rPr lang="en-US" sz="36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b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15" name="Rectangle 14" descr="A box with a 99 in it. This models the updated value of the int variable a, after the assignment a = 99.">
            <a:extLst>
              <a:ext uri="{FF2B5EF4-FFF2-40B4-BE49-F238E27FC236}">
                <a16:creationId xmlns:a16="http://schemas.microsoft.com/office/drawing/2014/main" id="{C6ED9CBF-5F19-8FCD-A8C7-5C378A575FED}"/>
              </a:ext>
            </a:extLst>
          </p:cNvPr>
          <p:cNvSpPr/>
          <p:nvPr/>
        </p:nvSpPr>
        <p:spPr>
          <a:xfrm>
            <a:off x="10028308" y="1579470"/>
            <a:ext cx="1371600" cy="13716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434B7-7C44-CAFA-DF90-7A549B9E1C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676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C802-2D86-05AF-93FE-804B796A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dirty="0"/>
              <a:t>: Value Semantics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A3F90-B9DB-2533-1580-41EDB35E5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5257800" cy="2569779"/>
          </a:xfrm>
        </p:spPr>
        <p:txBody>
          <a:bodyPr>
            <a:normAutofit/>
          </a:bodyPr>
          <a:lstStyle/>
          <a:p>
            <a:r>
              <a:rPr lang="en-US" dirty="0"/>
              <a:t>Applies when working with primitive types</a:t>
            </a:r>
          </a:p>
          <a:p>
            <a:r>
              <a:rPr lang="en-US" dirty="0"/>
              <a:t>Variables/parameters hold a </a:t>
            </a:r>
            <a:r>
              <a:rPr lang="en-US" i="1" dirty="0"/>
              <a:t>copy </a:t>
            </a:r>
            <a:r>
              <a:rPr lang="en-US" dirty="0"/>
              <a:t>of the actual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434B7-7C44-CAFA-DF90-7A549B9E1C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AE26727-7FD5-52E4-09FD-925BF463D2AB}"/>
              </a:ext>
            </a:extLst>
          </p:cNvPr>
          <p:cNvSpPr txBox="1">
            <a:spLocks/>
          </p:cNvSpPr>
          <p:nvPr/>
        </p:nvSpPr>
        <p:spPr>
          <a:xfrm>
            <a:off x="838200" y="4095915"/>
            <a:ext cx="2871952" cy="2081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a</a:t>
            </a:r>
            <a:r>
              <a:rPr lang="en-US" dirty="0">
                <a:latin typeface="Consolas" panose="020B0609020204030204" pitchFamily="49" charset="0"/>
              </a:rPr>
              <a:t> =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3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114300" indent="0">
              <a:buFont typeface="Arial"/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b</a:t>
            </a:r>
            <a:r>
              <a:rPr lang="en-US" dirty="0">
                <a:latin typeface="Consolas" panose="020B0609020204030204" pitchFamily="49" charset="0"/>
              </a:rPr>
              <a:t> = a;</a:t>
            </a:r>
          </a:p>
          <a:p>
            <a:pPr marL="114300" indent="0">
              <a:buFont typeface="Arial"/>
              <a:buNone/>
            </a:pPr>
            <a:r>
              <a:rPr lang="en-US" dirty="0">
                <a:latin typeface="Consolas" panose="020B0609020204030204" pitchFamily="49" charset="0"/>
              </a:rPr>
              <a:t>a =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99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</p:txBody>
      </p:sp>
      <p:grpSp>
        <p:nvGrpSpPr>
          <p:cNvPr id="13" name="Group 12" descr="A box with a 3 inside, with the label “int a”. This models the variable “a” and its initial value.">
            <a:extLst>
              <a:ext uri="{FF2B5EF4-FFF2-40B4-BE49-F238E27FC236}">
                <a16:creationId xmlns:a16="http://schemas.microsoft.com/office/drawing/2014/main" id="{2215FA8B-05A7-2F88-5F6E-009C036B2310}"/>
              </a:ext>
            </a:extLst>
          </p:cNvPr>
          <p:cNvGrpSpPr/>
          <p:nvPr/>
        </p:nvGrpSpPr>
        <p:grpSpPr>
          <a:xfrm>
            <a:off x="9755174" y="896034"/>
            <a:ext cx="1917868" cy="2055036"/>
            <a:chOff x="9755174" y="896034"/>
            <a:chExt cx="1917868" cy="205503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6EA6A76-27C3-F4D7-F340-18FC676B0BF0}"/>
                </a:ext>
              </a:extLst>
            </p:cNvPr>
            <p:cNvSpPr/>
            <p:nvPr/>
          </p:nvSpPr>
          <p:spPr>
            <a:xfrm>
              <a:off x="10028308" y="1579470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CE946A-C73C-0FD5-1FD2-C7671F1CB119}"/>
                </a:ext>
              </a:extLst>
            </p:cNvPr>
            <p:cNvSpPr txBox="1"/>
            <p:nvPr/>
          </p:nvSpPr>
          <p:spPr>
            <a:xfrm>
              <a:off x="9755174" y="896034"/>
              <a:ext cx="19178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600" dirty="0">
                  <a:latin typeface="Consolas" panose="020B0609020204030204" pitchFamily="49" charset="0"/>
                </a:rPr>
                <a:t> </a:t>
              </a:r>
              <a:r>
                <a:rPr lang="en-US" sz="36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a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14" name="Group 13" descr="A box with a 3 inside, with the label “int b”. This models the variable “b” and its initial value. Observe that there are two different boxes - one for a, and one for b.">
            <a:extLst>
              <a:ext uri="{FF2B5EF4-FFF2-40B4-BE49-F238E27FC236}">
                <a16:creationId xmlns:a16="http://schemas.microsoft.com/office/drawing/2014/main" id="{EEDADC38-8E05-AD3D-37ED-BD71324A8B72}"/>
              </a:ext>
            </a:extLst>
          </p:cNvPr>
          <p:cNvGrpSpPr/>
          <p:nvPr/>
        </p:nvGrpSpPr>
        <p:grpSpPr>
          <a:xfrm>
            <a:off x="9755174" y="3223494"/>
            <a:ext cx="1917868" cy="2055036"/>
            <a:chOff x="9755174" y="3223494"/>
            <a:chExt cx="1917868" cy="205503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C825E7-8D88-CB49-27F0-82B1ED585994}"/>
                </a:ext>
              </a:extLst>
            </p:cNvPr>
            <p:cNvSpPr/>
            <p:nvPr/>
          </p:nvSpPr>
          <p:spPr>
            <a:xfrm>
              <a:off x="10028308" y="3906930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3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355CDD-D232-66B7-82CA-716B2CD07A88}"/>
                </a:ext>
              </a:extLst>
            </p:cNvPr>
            <p:cNvSpPr txBox="1"/>
            <p:nvPr/>
          </p:nvSpPr>
          <p:spPr>
            <a:xfrm>
              <a:off x="9755174" y="3223494"/>
              <a:ext cx="19178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600" dirty="0">
                  <a:latin typeface="Consolas" panose="020B0609020204030204" pitchFamily="49" charset="0"/>
                </a:rPr>
                <a:t> </a:t>
              </a:r>
              <a:r>
                <a:rPr lang="en-US" sz="36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b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15" name="Rectangle 14" descr="A box with a 99 in it. This models the updated value of the int variable a, after the assignment a = 99.">
            <a:extLst>
              <a:ext uri="{FF2B5EF4-FFF2-40B4-BE49-F238E27FC236}">
                <a16:creationId xmlns:a16="http://schemas.microsoft.com/office/drawing/2014/main" id="{C6ED9CBF-5F19-8FCD-A8C7-5C378A575FED}"/>
              </a:ext>
            </a:extLst>
          </p:cNvPr>
          <p:cNvSpPr/>
          <p:nvPr/>
        </p:nvSpPr>
        <p:spPr>
          <a:xfrm>
            <a:off x="10028308" y="1579470"/>
            <a:ext cx="1371600" cy="13716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Consolas" panose="020B0609020204030204" pitchFamily="49" charset="0"/>
                <a:cs typeface="Consolas" panose="020B0609020204030204" pitchFamily="49" charset="0"/>
              </a:rPr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404251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49EF541-BE8E-DF88-F16C-58BDA2BB7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42981-90ED-C528-614F-255E32F1C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PCM Review</a:t>
            </a:r>
            <a:r>
              <a:rPr lang="en-US" dirty="0"/>
              <a:t>: Reference Semantics (setup)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E2C38-B1C3-F6F1-EB67-1F18D8D2F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5257800" cy="2569779"/>
          </a:xfrm>
        </p:spPr>
        <p:txBody>
          <a:bodyPr>
            <a:normAutofit/>
          </a:bodyPr>
          <a:lstStyle/>
          <a:p>
            <a:r>
              <a:rPr lang="en-US" dirty="0"/>
              <a:t>Applies when working with objects </a:t>
            </a:r>
          </a:p>
          <a:p>
            <a:pPr lvl="1"/>
            <a:r>
              <a:rPr lang="en-US" dirty="0"/>
              <a:t>Including arrays! </a:t>
            </a:r>
          </a:p>
          <a:p>
            <a:r>
              <a:rPr lang="en-US" dirty="0"/>
              <a:t>Variables/parameters hold a </a:t>
            </a:r>
            <a:r>
              <a:rPr lang="en-US" i="1" dirty="0"/>
              <a:t>reference </a:t>
            </a:r>
            <a:r>
              <a:rPr lang="en-US" dirty="0"/>
              <a:t>to the object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8645796-B8D6-98BB-EE07-9BA61AF7E61C}"/>
              </a:ext>
            </a:extLst>
          </p:cNvPr>
          <p:cNvSpPr txBox="1">
            <a:spLocks/>
          </p:cNvSpPr>
          <p:nvPr/>
        </p:nvSpPr>
        <p:spPr>
          <a:xfrm>
            <a:off x="838199" y="4095915"/>
            <a:ext cx="5157652" cy="20810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45700" tIns="45700" rIns="45700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[]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list1</a:t>
            </a:r>
            <a:r>
              <a:rPr lang="en-US" dirty="0">
                <a:latin typeface="Consolas" panose="020B0609020204030204" pitchFamily="49" charset="0"/>
              </a:rPr>
              <a:t> = {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4</a:t>
            </a:r>
            <a:r>
              <a:rPr lang="en-US" dirty="0"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8</a:t>
            </a:r>
            <a:r>
              <a:rPr lang="en-US" dirty="0"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15</a:t>
            </a:r>
            <a:r>
              <a:rPr lang="en-US" dirty="0">
                <a:latin typeface="Consolas" panose="020B0609020204030204" pitchFamily="49" charset="0"/>
              </a:rPr>
              <a:t>};</a:t>
            </a:r>
          </a:p>
          <a:p>
            <a:pPr marL="114300" indent="0">
              <a:buNone/>
            </a:pPr>
            <a:r>
              <a:rPr lang="en-US" dirty="0">
                <a:solidFill>
                  <a:srgbClr val="267F99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[] </a:t>
            </a:r>
            <a:r>
              <a:rPr lang="en-US" dirty="0">
                <a:solidFill>
                  <a:srgbClr val="001080"/>
                </a:solidFill>
                <a:latin typeface="Consolas" panose="020B0609020204030204" pitchFamily="49" charset="0"/>
              </a:rPr>
              <a:t>list2</a:t>
            </a:r>
            <a:r>
              <a:rPr lang="en-US" dirty="0">
                <a:latin typeface="Consolas" panose="020B0609020204030204" pitchFamily="49" charset="0"/>
              </a:rPr>
              <a:t> = list1;</a:t>
            </a:r>
          </a:p>
          <a:p>
            <a:pPr marL="114300" indent="0">
              <a:buNone/>
            </a:pPr>
            <a:r>
              <a:rPr lang="en-US" dirty="0">
                <a:latin typeface="Consolas" panose="020B0609020204030204" pitchFamily="49" charset="0"/>
              </a:rPr>
              <a:t>list1[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0</a:t>
            </a:r>
            <a:r>
              <a:rPr lang="en-US" dirty="0">
                <a:latin typeface="Consolas" panose="020B0609020204030204" pitchFamily="49" charset="0"/>
              </a:rPr>
              <a:t>] = </a:t>
            </a:r>
            <a:r>
              <a:rPr lang="en-US" dirty="0">
                <a:solidFill>
                  <a:srgbClr val="098658"/>
                </a:solidFill>
                <a:latin typeface="Consolas" panose="020B0609020204030204" pitchFamily="49" charset="0"/>
              </a:rPr>
              <a:t>99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endParaRPr lang="en-US" dirty="0"/>
          </a:p>
        </p:txBody>
      </p:sp>
      <p:grpSp>
        <p:nvGrpSpPr>
          <p:cNvPr id="15" name="Group 14" descr="A small purple box (labelled “int[] list 1”) with an arrow that points to three boxes, aligned in a row, with the values 4, 8, and 15. Notably, the content of the small purple box (which models the variable) contains a reference (arrow) to the underlying array.">
            <a:extLst>
              <a:ext uri="{FF2B5EF4-FFF2-40B4-BE49-F238E27FC236}">
                <a16:creationId xmlns:a16="http://schemas.microsoft.com/office/drawing/2014/main" id="{BBAAACBC-AA05-C437-AA75-0CC767037581}"/>
              </a:ext>
            </a:extLst>
          </p:cNvPr>
          <p:cNvGrpSpPr/>
          <p:nvPr/>
        </p:nvGrpSpPr>
        <p:grpSpPr>
          <a:xfrm>
            <a:off x="5151440" y="1138072"/>
            <a:ext cx="6642410" cy="2146341"/>
            <a:chOff x="5151440" y="1138072"/>
            <a:chExt cx="6642410" cy="214634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8DBC88-C4E3-3D02-34C4-CD4F4647078C}"/>
                </a:ext>
              </a:extLst>
            </p:cNvPr>
            <p:cNvSpPr/>
            <p:nvPr/>
          </p:nvSpPr>
          <p:spPr>
            <a:xfrm>
              <a:off x="104222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20E40D-C285-CF6E-863E-3C8DEEF0863A}"/>
                </a:ext>
              </a:extLst>
            </p:cNvPr>
            <p:cNvSpPr/>
            <p:nvPr/>
          </p:nvSpPr>
          <p:spPr>
            <a:xfrm>
              <a:off x="76790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Consolas" panose="020B0609020204030204" pitchFamily="49" charset="0"/>
                  <a:cs typeface="Consolas" panose="020B0609020204030204" pitchFamily="49" charset="0"/>
                </a:rPr>
                <a:t>4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14A0856-20E0-B126-F61B-11AFE939F7F7}"/>
                </a:ext>
              </a:extLst>
            </p:cNvPr>
            <p:cNvSpPr/>
            <p:nvPr/>
          </p:nvSpPr>
          <p:spPr>
            <a:xfrm>
              <a:off x="9050650" y="1912813"/>
              <a:ext cx="1371600" cy="137160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8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1EFD80-E4C7-09CA-2962-7A421FC9AEB0}"/>
                </a:ext>
              </a:extLst>
            </p:cNvPr>
            <p:cNvSpPr/>
            <p:nvPr/>
          </p:nvSpPr>
          <p:spPr>
            <a:xfrm>
              <a:off x="6181566" y="2143396"/>
              <a:ext cx="910434" cy="910434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5DBBCEE-152E-15D3-A9C0-A7B101B9C363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6636783" y="2598613"/>
              <a:ext cx="1042267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A8B240-4CE0-6BBE-F2D2-616FFE906DCD}"/>
                </a:ext>
              </a:extLst>
            </p:cNvPr>
            <p:cNvSpPr txBox="1"/>
            <p:nvPr/>
          </p:nvSpPr>
          <p:spPr>
            <a:xfrm>
              <a:off x="5151440" y="1138072"/>
              <a:ext cx="29706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600" dirty="0">
                  <a:latin typeface="Consolas" panose="020B0609020204030204" pitchFamily="49" charset="0"/>
                </a:rPr>
                <a:t>[] </a:t>
              </a:r>
              <a:r>
                <a:rPr lang="en-US" sz="36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list1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20" name="Group 19" descr="A small purple box (labelled “int[] list 2”) with an arrow that points to the prior array: three boxes, aligned in a row, with the values 4, 8, and 15. Note that the creation of list2 did not create a *new* array - it created a new reference to the same array.">
            <a:extLst>
              <a:ext uri="{FF2B5EF4-FFF2-40B4-BE49-F238E27FC236}">
                <a16:creationId xmlns:a16="http://schemas.microsoft.com/office/drawing/2014/main" id="{34332219-99BD-306F-584E-A920F9CD86A8}"/>
              </a:ext>
            </a:extLst>
          </p:cNvPr>
          <p:cNvGrpSpPr/>
          <p:nvPr/>
        </p:nvGrpSpPr>
        <p:grpSpPr>
          <a:xfrm>
            <a:off x="6181566" y="2598613"/>
            <a:ext cx="2970686" cy="2860991"/>
            <a:chOff x="6181566" y="2598613"/>
            <a:chExt cx="2970686" cy="286099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2A8D1D-77D3-F193-0648-D474A51D629D}"/>
                </a:ext>
              </a:extLst>
            </p:cNvPr>
            <p:cNvSpPr/>
            <p:nvPr/>
          </p:nvSpPr>
          <p:spPr>
            <a:xfrm>
              <a:off x="6181566" y="3716745"/>
              <a:ext cx="910434" cy="910434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3526DF0-3874-D9C0-2424-DDBE9C97B5A6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flipV="1">
              <a:off x="6636783" y="2598613"/>
              <a:ext cx="1042267" cy="157334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F44623-69C4-DDAD-C951-82FE0ECBCB12}"/>
                </a:ext>
              </a:extLst>
            </p:cNvPr>
            <p:cNvSpPr txBox="1"/>
            <p:nvPr/>
          </p:nvSpPr>
          <p:spPr>
            <a:xfrm>
              <a:off x="6181567" y="4813273"/>
              <a:ext cx="29706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267F99"/>
                  </a:solidFill>
                  <a:latin typeface="Consolas" panose="020B0609020204030204" pitchFamily="49" charset="0"/>
                </a:rPr>
                <a:t>int</a:t>
              </a:r>
              <a:r>
                <a:rPr lang="en-US" sz="3600" dirty="0">
                  <a:latin typeface="Consolas" panose="020B0609020204030204" pitchFamily="49" charset="0"/>
                </a:rPr>
                <a:t>[] </a:t>
              </a:r>
              <a:r>
                <a:rPr lang="en-US" sz="3600" dirty="0">
                  <a:solidFill>
                    <a:srgbClr val="001080"/>
                  </a:solidFill>
                  <a:latin typeface="Consolas" panose="020B0609020204030204" pitchFamily="49" charset="0"/>
                </a:rPr>
                <a:t>list2</a:t>
              </a:r>
              <a:endParaRPr lang="en-US" sz="36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1" name="Rectangle 20" descr="A box containing a 99, modelling the updated first element of the array after running list[1] = 99. Note that, as there’s only one array, this affects both list1 and list2!">
            <a:extLst>
              <a:ext uri="{FF2B5EF4-FFF2-40B4-BE49-F238E27FC236}">
                <a16:creationId xmlns:a16="http://schemas.microsoft.com/office/drawing/2014/main" id="{E42C9003-AE0C-1CFE-84DE-CC59172633A4}"/>
              </a:ext>
            </a:extLst>
          </p:cNvPr>
          <p:cNvSpPr/>
          <p:nvPr/>
        </p:nvSpPr>
        <p:spPr>
          <a:xfrm>
            <a:off x="7679050" y="1909557"/>
            <a:ext cx="1371600" cy="137160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5CCE-1650-4A6B-8E1C-A43D059C9B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502623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12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11503</TotalTime>
  <Words>1016</Words>
  <Application>Microsoft Macintosh PowerPoint</Application>
  <PresentationFormat>Widescreen</PresentationFormat>
  <Paragraphs>164</Paragraphs>
  <Slides>14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Consolas</vt:lpstr>
      <vt:lpstr>Montserrat</vt:lpstr>
      <vt:lpstr>Montserrat SemiBold</vt:lpstr>
      <vt:lpstr>Montserrat ExtraBold</vt:lpstr>
      <vt:lpstr>Arial</vt:lpstr>
      <vt:lpstr>2_CSE 12X (adopted from CSE 373)</vt:lpstr>
      <vt:lpstr>Reference Semantics</vt:lpstr>
      <vt:lpstr>Announcements, Reminders</vt:lpstr>
      <vt:lpstr>Think Pair Share: arrayMystery (think)</vt:lpstr>
      <vt:lpstr>Think Pair Share: arrayMystery (Pair)</vt:lpstr>
      <vt:lpstr>Tracing through arrayMystery</vt:lpstr>
      <vt:lpstr>PCM Review: Value Semantics vs. Reference Semantics</vt:lpstr>
      <vt:lpstr>PCM Review: Value Semantics (setup)</vt:lpstr>
      <vt:lpstr>PCM Review: Value Semantics</vt:lpstr>
      <vt:lpstr>PCM Review: Reference Semantics (setup)</vt:lpstr>
      <vt:lpstr>PCM Review: Reference Semantics</vt:lpstr>
      <vt:lpstr>Value Semantics &amp; Methods</vt:lpstr>
      <vt:lpstr>Reference Semantics &amp; Methods</vt:lpstr>
      <vt:lpstr>PCM Review: null</vt:lpstr>
      <vt:lpstr>PCM Review: avoiding NullPointerException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530</cp:revision>
  <dcterms:modified xsi:type="dcterms:W3CDTF">2026-08-06T21:48:21Z</dcterms:modified>
</cp:coreProperties>
</file>