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4" r:id="rId1"/>
  </p:sldMasterIdLst>
  <p:notesMasterIdLst>
    <p:notesMasterId r:id="rId13"/>
  </p:notesMasterIdLst>
  <p:handoutMasterIdLst>
    <p:handoutMasterId r:id="rId14"/>
  </p:handoutMasterIdLst>
  <p:sldIdLst>
    <p:sldId id="495" r:id="rId2"/>
    <p:sldId id="356" r:id="rId3"/>
    <p:sldId id="500" r:id="rId4"/>
    <p:sldId id="501" r:id="rId5"/>
    <p:sldId id="497" r:id="rId6"/>
    <p:sldId id="492" r:id="rId7"/>
    <p:sldId id="498" r:id="rId8"/>
    <p:sldId id="499" r:id="rId9"/>
    <p:sldId id="493" r:id="rId10"/>
    <p:sldId id="480" r:id="rId11"/>
    <p:sldId id="496" r:id="rId12"/>
  </p:sldIdLst>
  <p:sldSz cx="12192000" cy="6858000"/>
  <p:notesSz cx="6858000" cy="9144000"/>
  <p:embeddedFontLst>
    <p:embeddedFont>
      <p:font typeface="Consolas" panose="020B0609020204030204" pitchFamily="49" charset="0"/>
      <p:regular r:id="rId15"/>
      <p:bold r:id="rId16"/>
      <p:italic r:id="rId17"/>
      <p:boldItalic r:id="rId18"/>
    </p:embeddedFont>
    <p:embeddedFont>
      <p:font typeface="Montserrat" pitchFamily="2" charset="77"/>
      <p:regular r:id="rId19"/>
      <p:bold r:id="rId20"/>
      <p:italic r:id="rId21"/>
      <p:boldItalic r:id="rId22"/>
    </p:embeddedFont>
    <p:embeddedFont>
      <p:font typeface="Montserrat ExtraBold" panose="00000900000000000000" pitchFamily="2" charset="77"/>
      <p:bold r:id="rId23"/>
      <p:italic r:id="rId24"/>
      <p:boldItalic r:id="rId25"/>
    </p:embeddedFont>
    <p:embeddedFont>
      <p:font typeface="Montserrat SemiBold" panose="00000700000000000000" pitchFamily="2" charset="77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7" roundtripDataSignature="AMtx7mi8dWrwCSJhu53tQRppDdHoobhiM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A98A"/>
    <a:srgbClr val="0066FF"/>
    <a:srgbClr val="990033"/>
    <a:srgbClr val="C00000"/>
    <a:srgbClr val="CFFFFD"/>
    <a:srgbClr val="F7D5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33"/>
    <p:restoredTop sz="95127"/>
  </p:normalViewPr>
  <p:slideViewPr>
    <p:cSldViewPr snapToGrid="0">
      <p:cViewPr>
        <p:scale>
          <a:sx n="101" d="100"/>
          <a:sy n="101" d="100"/>
        </p:scale>
        <p:origin x="1040" y="68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5" d="100"/>
          <a:sy n="75" d="100"/>
        </p:scale>
        <p:origin x="2649" y="2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notesMaster" Target="notesMasters/notesMaster1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59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57" Type="http://customschemas.google.com/relationships/presentationmetadata" Target="metadata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F65BF56-4A4D-4DEA-BF4B-8ED38A61B52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DE3BD0-CCFC-4760-AAF3-CF9B94D18CA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50203-2B6C-4376-BFEA-B4E212133564}" type="datetimeFigureOut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t>8/5/26</a:t>
            </a:fld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C70846-9548-41CC-857D-BF91CA71D9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66BCD5-B21F-45B8-9F34-078703248D6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182362-2E36-4DA0-BABD-FE59F686457C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t>‹#›</a:t>
            </a:fld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6141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8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preserve="1" userDrawn="1">
  <p:cSld name="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9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" name="Google Shape;16;p29" descr="University of Washingt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9"/>
          <p:cNvSpPr txBox="1"/>
          <p:nvPr/>
        </p:nvSpPr>
        <p:spPr>
          <a:xfrm>
            <a:off x="10631251" y="-31782"/>
            <a:ext cx="1530987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</a:p>
        </p:txBody>
      </p:sp>
      <p:sp>
        <p:nvSpPr>
          <p:cNvPr id="18" name="Google Shape;18;p29"/>
          <p:cNvSpPr txBox="1"/>
          <p:nvPr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12: Arrays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Google Shape;20;p29"/>
          <p:cNvSpPr txBox="1"/>
          <p:nvPr/>
        </p:nvSpPr>
        <p:spPr>
          <a:xfrm>
            <a:off x="338697" y="1894816"/>
            <a:ext cx="3062976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3600"/>
              <a:buFont typeface="Montserrat ExtraBold"/>
              <a:buNone/>
            </a:pPr>
            <a:r>
              <a:rPr lang="en-US" sz="3600" b="1" i="0" u="none" strike="noStrike" cap="none" dirty="0">
                <a:solidFill>
                  <a:srgbClr val="F0F0F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CSE 121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22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0127" y="1370208"/>
            <a:ext cx="878586" cy="420132"/>
          </a:xfrm>
          <a:prstGeom prst="roundRect">
            <a:avLst>
              <a:gd name="adj" fmla="val 16667"/>
            </a:avLst>
          </a:prstGeom>
          <a:solidFill>
            <a:srgbClr val="FA823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1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34951" y="951503"/>
            <a:ext cx="5250244" cy="5153776"/>
          </a:xfrm>
          <a:prstGeom prst="roundRect">
            <a:avLst>
              <a:gd name="adj" fmla="val 1114"/>
            </a:avLst>
          </a:prstGeom>
          <a:solidFill>
            <a:srgbClr val="FAFAFA"/>
          </a:solidFill>
          <a:ln w="12700" cap="flat" cmpd="sng">
            <a:solidFill>
              <a:srgbClr val="221A4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" name="Google Shape;25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7025920" y="4053518"/>
            <a:ext cx="4468306" cy="1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26" name="Google Shape;26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6443" y="5439308"/>
            <a:ext cx="3730182" cy="1340914"/>
          </a:xfrm>
          <a:prstGeom prst="roundRect">
            <a:avLst>
              <a:gd name="adj" fmla="val 9433"/>
            </a:avLst>
          </a:prstGeom>
          <a:solidFill>
            <a:srgbClr val="FAFAFA"/>
          </a:solidFill>
          <a:ln w="12700" cap="flat" cmpd="sng">
            <a:solidFill>
              <a:srgbClr val="221A4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29"/>
          <p:cNvSpPr txBox="1"/>
          <p:nvPr/>
        </p:nvSpPr>
        <p:spPr>
          <a:xfrm>
            <a:off x="306805" y="5577374"/>
            <a:ext cx="2154864" cy="1138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SemiBold"/>
              <a:buNone/>
              <a:tabLst/>
              <a:defRPr/>
            </a:pPr>
            <a:r>
              <a:rPr lang="en-US" sz="1200" b="1" i="0" u="none" strike="noStrike" cap="none" dirty="0">
                <a:solidFill>
                  <a:schemeClr val="tx1"/>
                </a:solidFill>
                <a:latin typeface="Montserrat" pitchFamily="2" charset="77"/>
                <a:ea typeface="Montserrat"/>
                <a:cs typeface="Montserrat"/>
                <a:sym typeface="Montserrat"/>
              </a:rPr>
              <a:t>Questions during Class?</a:t>
            </a:r>
            <a:endParaRPr lang="en-US" sz="1200" b="0" i="0" dirty="0">
              <a:solidFill>
                <a:schemeClr val="tx1"/>
              </a:solidFill>
              <a:latin typeface="Montserrat" pitchFamily="2" charset="77"/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SemiBold"/>
              <a:buNone/>
            </a:pPr>
            <a:endParaRPr lang="en-US" sz="1200" b="1" i="0" u="none" strike="noStrike" cap="none" dirty="0">
              <a:solidFill>
                <a:schemeClr val="tx1"/>
              </a:solidFill>
              <a:latin typeface="Montserrat" pitchFamily="2" charset="77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SemiBold"/>
              <a:buNone/>
            </a:pPr>
            <a:r>
              <a:rPr lang="en-US" sz="1200" b="1" i="0" u="none" strike="noStrike" cap="none" dirty="0">
                <a:solidFill>
                  <a:schemeClr val="tx1"/>
                </a:solidFill>
                <a:latin typeface="Montserrat" pitchFamily="2" charset="77"/>
                <a:ea typeface="Montserrat SemiBold"/>
                <a:cs typeface="Montserrat SemiBold"/>
                <a:sym typeface="Montserrat SemiBold"/>
              </a:rPr>
              <a:t>Raise hand or send here</a:t>
            </a:r>
            <a:endParaRPr b="0" i="0" dirty="0">
              <a:solidFill>
                <a:schemeClr val="tx1"/>
              </a:solidFill>
              <a:latin typeface="Montserrat" pitchFamily="2" charset="77"/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SemiBold"/>
              <a:buNone/>
            </a:pPr>
            <a:endParaRPr sz="1200" b="1" i="0" u="none" strike="noStrike" cap="none" dirty="0">
              <a:solidFill>
                <a:schemeClr val="tx1"/>
              </a:solidFill>
              <a:latin typeface="Montserrat" pitchFamily="2" charset="77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Montserrat SemiBold"/>
              <a:buNone/>
            </a:pPr>
            <a:r>
              <a:rPr lang="en-US" sz="2000" b="1" i="0" u="none" strike="noStrike" cap="none" dirty="0" err="1">
                <a:solidFill>
                  <a:schemeClr val="tx1"/>
                </a:solidFill>
                <a:latin typeface="Montserrat" pitchFamily="2" charset="77"/>
                <a:ea typeface="Montserrat SemiBold"/>
                <a:cs typeface="Montserrat SemiBold"/>
                <a:sym typeface="Montserrat SemiBold"/>
              </a:rPr>
              <a:t>sli.do</a:t>
            </a:r>
            <a:r>
              <a:rPr lang="en-US" sz="2000" b="1" i="0" u="none" strike="noStrike" cap="none" dirty="0">
                <a:solidFill>
                  <a:schemeClr val="tx1"/>
                </a:solidFill>
                <a:latin typeface="Montserrat" pitchFamily="2" charset="77"/>
                <a:ea typeface="Montserrat SemiBold"/>
                <a:cs typeface="Montserrat SemiBold"/>
                <a:sym typeface="Montserrat SemiBold"/>
              </a:rPr>
              <a:t>    #cse121 </a:t>
            </a:r>
            <a:endParaRPr b="1" i="0" dirty="0">
              <a:solidFill>
                <a:schemeClr val="tx1"/>
              </a:solidFill>
              <a:latin typeface="Montserrat" pitchFamily="2" charset="77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076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 preserve="1">
  <p:cSld name="Title and Conte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0"/>
          <p:cNvSpPr/>
          <p:nvPr userDrawn="1"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30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38" name="Google Shape;38;p30"/>
          <p:cNvSpPr txBox="1">
            <a:spLocks noGrp="1"/>
          </p:cNvSpPr>
          <p:nvPr>
            <p:ph type="body" idx="1"/>
          </p:nvPr>
        </p:nvSpPr>
        <p:spPr>
          <a:xfrm>
            <a:off x="838200" y="1371600"/>
            <a:ext cx="10515600" cy="4805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39" name="Google Shape;39;p30"/>
          <p:cNvSpPr txBox="1">
            <a:spLocks noGrp="1"/>
          </p:cNvSpPr>
          <p:nvPr>
            <p:ph type="sldNum" idx="12"/>
          </p:nvPr>
        </p:nvSpPr>
        <p:spPr>
          <a:xfrm>
            <a:off x="11793850" y="6383655"/>
            <a:ext cx="245751" cy="25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pic>
        <p:nvPicPr>
          <p:cNvPr id="2" name="Google Shape;7;p28" descr="University of Washington">
            <a:extLst>
              <a:ext uri="{FF2B5EF4-FFF2-40B4-BE49-F238E27FC236}">
                <a16:creationId xmlns:a16="http://schemas.microsoft.com/office/drawing/2014/main" id="{BABC5B18-FB33-F6B8-4C29-4724707E45CD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8;p28">
            <a:extLst>
              <a:ext uri="{FF2B5EF4-FFF2-40B4-BE49-F238E27FC236}">
                <a16:creationId xmlns:a16="http://schemas.microsoft.com/office/drawing/2014/main" id="{43E64A9D-13F4-4F7A-870E-E779341A833A}"/>
              </a:ext>
            </a:extLst>
          </p:cNvPr>
          <p:cNvSpPr txBox="1"/>
          <p:nvPr userDrawn="1"/>
        </p:nvSpPr>
        <p:spPr>
          <a:xfrm>
            <a:off x="10615294" y="-1"/>
            <a:ext cx="1530987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</a:p>
        </p:txBody>
      </p:sp>
      <p:sp>
        <p:nvSpPr>
          <p:cNvPr id="5" name="Google Shape;18;p29">
            <a:extLst>
              <a:ext uri="{FF2B5EF4-FFF2-40B4-BE49-F238E27FC236}">
                <a16:creationId xmlns:a16="http://schemas.microsoft.com/office/drawing/2014/main" id="{29498D72-67CC-FEED-9FD3-B3AED459E87C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12: Arrays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2374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racitce: Pair" preserve="1">
  <p:cSld name="Pracitce: Pai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3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33"/>
          <p:cNvSpPr txBox="1">
            <a:spLocks noGrp="1"/>
          </p:cNvSpPr>
          <p:nvPr>
            <p:ph type="title"/>
          </p:nvPr>
        </p:nvSpPr>
        <p:spPr>
          <a:xfrm>
            <a:off x="838199" y="1388065"/>
            <a:ext cx="10515601" cy="762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3"/>
          <p:cNvSpPr/>
          <p:nvPr/>
        </p:nvSpPr>
        <p:spPr>
          <a:xfrm>
            <a:off x="-29764" y="231049"/>
            <a:ext cx="12221765" cy="984404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5" name="Google Shape;65;p33"/>
          <p:cNvGrpSpPr/>
          <p:nvPr/>
        </p:nvGrpSpPr>
        <p:grpSpPr>
          <a:xfrm>
            <a:off x="8414950" y="403661"/>
            <a:ext cx="3380433" cy="556056"/>
            <a:chOff x="0" y="0"/>
            <a:chExt cx="3380431" cy="556054"/>
          </a:xfrm>
        </p:grpSpPr>
        <p:sp>
          <p:nvSpPr>
            <p:cNvPr id="66" name="Google Shape;66;p33"/>
            <p:cNvSpPr/>
            <p:nvPr/>
          </p:nvSpPr>
          <p:spPr>
            <a:xfrm>
              <a:off x="0" y="0"/>
              <a:ext cx="3380431" cy="556054"/>
            </a:xfrm>
            <a:prstGeom prst="roundRect">
              <a:avLst>
                <a:gd name="adj" fmla="val 16667"/>
              </a:avLst>
            </a:prstGeom>
            <a:solidFill>
              <a:srgbClr val="4E408B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33"/>
            <p:cNvSpPr txBox="1"/>
            <p:nvPr/>
          </p:nvSpPr>
          <p:spPr>
            <a:xfrm>
              <a:off x="72864" y="60856"/>
              <a:ext cx="3234702" cy="4343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/>
                <a:buNone/>
              </a:pPr>
              <a:r>
                <a:rPr lang="en-US" sz="2200" b="1" i="0" u="none" strike="noStrike" cap="none" dirty="0" err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sli.do</a:t>
              </a:r>
              <a:r>
                <a:rPr lang="en-US" sz="2200" b="1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     #cse121</a:t>
              </a:r>
              <a:endParaRPr b="0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70" name="Google Shape;70;p33"/>
          <p:cNvSpPr/>
          <p:nvPr/>
        </p:nvSpPr>
        <p:spPr>
          <a:xfrm>
            <a:off x="7058213" y="123442"/>
            <a:ext cx="960121" cy="960121"/>
          </a:xfrm>
          <a:prstGeom prst="roundRect">
            <a:avLst>
              <a:gd name="adj" fmla="val 16667"/>
            </a:avLst>
          </a:prstGeom>
          <a:solidFill>
            <a:srgbClr val="4E408B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Calibri"/>
              <a:buNone/>
            </a:pPr>
            <a:endParaRPr sz="22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33"/>
          <p:cNvSpPr/>
          <p:nvPr/>
        </p:nvSpPr>
        <p:spPr>
          <a:xfrm>
            <a:off x="7163368" y="214847"/>
            <a:ext cx="749809" cy="7498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33"/>
          <p:cNvSpPr txBox="1">
            <a:spLocks noGrp="1"/>
          </p:cNvSpPr>
          <p:nvPr>
            <p:ph type="sldNum" idx="12"/>
          </p:nvPr>
        </p:nvSpPr>
        <p:spPr>
          <a:xfrm>
            <a:off x="11793850" y="6383655"/>
            <a:ext cx="245751" cy="25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" name="Google Shape;7;p28" descr="University of Washington">
            <a:extLst>
              <a:ext uri="{FF2B5EF4-FFF2-40B4-BE49-F238E27FC236}">
                <a16:creationId xmlns:a16="http://schemas.microsoft.com/office/drawing/2014/main" id="{91418C3E-EEDB-2BC2-0254-CD00CD03A081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8;p28">
            <a:extLst>
              <a:ext uri="{FF2B5EF4-FFF2-40B4-BE49-F238E27FC236}">
                <a16:creationId xmlns:a16="http://schemas.microsoft.com/office/drawing/2014/main" id="{F2052282-8D29-4A38-1571-671D31224364}"/>
              </a:ext>
            </a:extLst>
          </p:cNvPr>
          <p:cNvSpPr txBox="1"/>
          <p:nvPr userDrawn="1"/>
        </p:nvSpPr>
        <p:spPr>
          <a:xfrm>
            <a:off x="10615294" y="-1"/>
            <a:ext cx="1530987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</a:p>
        </p:txBody>
      </p:sp>
      <p:sp>
        <p:nvSpPr>
          <p:cNvPr id="6" name="Google Shape;52;p32">
            <a:extLst>
              <a:ext uri="{FF2B5EF4-FFF2-40B4-BE49-F238E27FC236}">
                <a16:creationId xmlns:a16="http://schemas.microsoft.com/office/drawing/2014/main" id="{7CB162C5-D013-0E9F-304A-00EF111A719D}"/>
              </a:ext>
            </a:extLst>
          </p:cNvPr>
          <p:cNvSpPr txBox="1"/>
          <p:nvPr userDrawn="1"/>
        </p:nvSpPr>
        <p:spPr>
          <a:xfrm>
            <a:off x="1152635" y="300370"/>
            <a:ext cx="3506055" cy="777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libri"/>
              <a:buNone/>
            </a:pPr>
            <a:r>
              <a:rPr lang="en-US" sz="44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Practice: Think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Google Shape;53;p32" descr="Graphic 12">
            <a:extLst>
              <a:ext uri="{FF2B5EF4-FFF2-40B4-BE49-F238E27FC236}">
                <a16:creationId xmlns:a16="http://schemas.microsoft.com/office/drawing/2014/main" id="{6639FEF2-EB20-D618-A4FD-015344F21E4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54038" y="300371"/>
            <a:ext cx="684161" cy="78189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8;p29">
            <a:extLst>
              <a:ext uri="{FF2B5EF4-FFF2-40B4-BE49-F238E27FC236}">
                <a16:creationId xmlns:a16="http://schemas.microsoft.com/office/drawing/2014/main" id="{8BD2A2BE-EC39-C708-0CD2-9869EC7F1405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12: Arrays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6696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racitce: Pair" preserve="1">
  <p:cSld name="1_Pracitce: Pai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3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33"/>
          <p:cNvSpPr txBox="1">
            <a:spLocks noGrp="1"/>
          </p:cNvSpPr>
          <p:nvPr>
            <p:ph type="title"/>
          </p:nvPr>
        </p:nvSpPr>
        <p:spPr>
          <a:xfrm>
            <a:off x="838199" y="1388065"/>
            <a:ext cx="10515601" cy="762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3"/>
          <p:cNvSpPr/>
          <p:nvPr/>
        </p:nvSpPr>
        <p:spPr>
          <a:xfrm>
            <a:off x="-29764" y="231049"/>
            <a:ext cx="12221765" cy="984404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5" name="Google Shape;65;p33"/>
          <p:cNvGrpSpPr/>
          <p:nvPr/>
        </p:nvGrpSpPr>
        <p:grpSpPr>
          <a:xfrm>
            <a:off x="8414950" y="403661"/>
            <a:ext cx="3380433" cy="556056"/>
            <a:chOff x="0" y="0"/>
            <a:chExt cx="3380431" cy="556054"/>
          </a:xfrm>
        </p:grpSpPr>
        <p:sp>
          <p:nvSpPr>
            <p:cNvPr id="66" name="Google Shape;66;p33"/>
            <p:cNvSpPr/>
            <p:nvPr/>
          </p:nvSpPr>
          <p:spPr>
            <a:xfrm>
              <a:off x="0" y="0"/>
              <a:ext cx="3380431" cy="556054"/>
            </a:xfrm>
            <a:prstGeom prst="roundRect">
              <a:avLst>
                <a:gd name="adj" fmla="val 16667"/>
              </a:avLst>
            </a:prstGeom>
            <a:solidFill>
              <a:srgbClr val="4E408B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33"/>
            <p:cNvSpPr txBox="1"/>
            <p:nvPr/>
          </p:nvSpPr>
          <p:spPr>
            <a:xfrm>
              <a:off x="72864" y="60856"/>
              <a:ext cx="3234702" cy="4343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/>
                <a:buNone/>
              </a:pPr>
              <a:r>
                <a:rPr lang="en-US" sz="2200" b="1" i="0" u="none" strike="noStrike" cap="none" dirty="0" err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sli.do</a:t>
              </a:r>
              <a:r>
                <a:rPr lang="en-US" sz="2200" b="1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     #cse121</a:t>
              </a:r>
              <a:endParaRPr b="0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68" name="Google Shape;68;p33"/>
          <p:cNvSpPr txBox="1"/>
          <p:nvPr/>
        </p:nvSpPr>
        <p:spPr>
          <a:xfrm>
            <a:off x="1152635" y="300370"/>
            <a:ext cx="5271611" cy="777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libri"/>
              <a:buNone/>
            </a:pPr>
            <a:r>
              <a:rPr lang="en-US" sz="44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Practice: Pair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9" name="Google Shape;69;p33" descr="Graphic 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4038" y="300371"/>
            <a:ext cx="961803" cy="769442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33"/>
          <p:cNvSpPr/>
          <p:nvPr/>
        </p:nvSpPr>
        <p:spPr>
          <a:xfrm>
            <a:off x="7058213" y="123442"/>
            <a:ext cx="960121" cy="960121"/>
          </a:xfrm>
          <a:prstGeom prst="roundRect">
            <a:avLst>
              <a:gd name="adj" fmla="val 16667"/>
            </a:avLst>
          </a:prstGeom>
          <a:solidFill>
            <a:srgbClr val="4E408B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Calibri"/>
              <a:buNone/>
            </a:pPr>
            <a:endParaRPr sz="22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33"/>
          <p:cNvSpPr/>
          <p:nvPr/>
        </p:nvSpPr>
        <p:spPr>
          <a:xfrm>
            <a:off x="7163368" y="214847"/>
            <a:ext cx="749809" cy="7498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33"/>
          <p:cNvSpPr txBox="1">
            <a:spLocks noGrp="1"/>
          </p:cNvSpPr>
          <p:nvPr>
            <p:ph type="sldNum" idx="12"/>
          </p:nvPr>
        </p:nvSpPr>
        <p:spPr>
          <a:xfrm>
            <a:off x="11793850" y="6383655"/>
            <a:ext cx="245751" cy="25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" name="Google Shape;7;p28" descr="University of Washington">
            <a:extLst>
              <a:ext uri="{FF2B5EF4-FFF2-40B4-BE49-F238E27FC236}">
                <a16:creationId xmlns:a16="http://schemas.microsoft.com/office/drawing/2014/main" id="{91418C3E-EEDB-2BC2-0254-CD00CD03A081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8;p28">
            <a:extLst>
              <a:ext uri="{FF2B5EF4-FFF2-40B4-BE49-F238E27FC236}">
                <a16:creationId xmlns:a16="http://schemas.microsoft.com/office/drawing/2014/main" id="{F2052282-8D29-4A38-1571-671D31224364}"/>
              </a:ext>
            </a:extLst>
          </p:cNvPr>
          <p:cNvSpPr txBox="1"/>
          <p:nvPr userDrawn="1"/>
        </p:nvSpPr>
        <p:spPr>
          <a:xfrm>
            <a:off x="10615294" y="-1"/>
            <a:ext cx="1530987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</a:p>
        </p:txBody>
      </p:sp>
      <p:sp>
        <p:nvSpPr>
          <p:cNvPr id="5" name="Google Shape;18;p29">
            <a:extLst>
              <a:ext uri="{FF2B5EF4-FFF2-40B4-BE49-F238E27FC236}">
                <a16:creationId xmlns:a16="http://schemas.microsoft.com/office/drawing/2014/main" id="{84AF6352-4E2F-A6E5-D0BC-CCBD3C624D70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12: Arrays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647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 preserve="1">
  <p:cSld name="Title Only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4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34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4"/>
          <p:cNvSpPr txBox="1">
            <a:spLocks noGrp="1"/>
          </p:cNvSpPr>
          <p:nvPr>
            <p:ph type="sldNum" idx="12"/>
          </p:nvPr>
        </p:nvSpPr>
        <p:spPr>
          <a:xfrm>
            <a:off x="11793850" y="6383655"/>
            <a:ext cx="245751" cy="25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" name="Google Shape;7;p28" descr="University of Washington">
            <a:extLst>
              <a:ext uri="{FF2B5EF4-FFF2-40B4-BE49-F238E27FC236}">
                <a16:creationId xmlns:a16="http://schemas.microsoft.com/office/drawing/2014/main" id="{19B8A0CF-1C66-FBB7-F209-B458097B217D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8;p28">
            <a:extLst>
              <a:ext uri="{FF2B5EF4-FFF2-40B4-BE49-F238E27FC236}">
                <a16:creationId xmlns:a16="http://schemas.microsoft.com/office/drawing/2014/main" id="{C3A4268A-A3F9-0647-FFA6-0CD0547EA640}"/>
              </a:ext>
            </a:extLst>
          </p:cNvPr>
          <p:cNvSpPr txBox="1"/>
          <p:nvPr userDrawn="1"/>
        </p:nvSpPr>
        <p:spPr>
          <a:xfrm>
            <a:off x="10615294" y="-1"/>
            <a:ext cx="1530987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</a:p>
        </p:txBody>
      </p:sp>
      <p:sp>
        <p:nvSpPr>
          <p:cNvPr id="5" name="Google Shape;18;p29">
            <a:extLst>
              <a:ext uri="{FF2B5EF4-FFF2-40B4-BE49-F238E27FC236}">
                <a16:creationId xmlns:a16="http://schemas.microsoft.com/office/drawing/2014/main" id="{75693679-A6A1-7B71-A097-B05E663C8DC6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12: Arrays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566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preserve="1">
  <p:cSld name="Blank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35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35"/>
          <p:cNvSpPr txBox="1">
            <a:spLocks noGrp="1"/>
          </p:cNvSpPr>
          <p:nvPr>
            <p:ph type="sldNum" idx="12"/>
          </p:nvPr>
        </p:nvSpPr>
        <p:spPr>
          <a:xfrm>
            <a:off x="11793850" y="6383655"/>
            <a:ext cx="245751" cy="25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" name="Google Shape;7;p28" descr="University of Washington">
            <a:extLst>
              <a:ext uri="{FF2B5EF4-FFF2-40B4-BE49-F238E27FC236}">
                <a16:creationId xmlns:a16="http://schemas.microsoft.com/office/drawing/2014/main" id="{0E854BAB-9BC0-0566-D459-A9E2B29A12D0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8;p28">
            <a:extLst>
              <a:ext uri="{FF2B5EF4-FFF2-40B4-BE49-F238E27FC236}">
                <a16:creationId xmlns:a16="http://schemas.microsoft.com/office/drawing/2014/main" id="{3E5BA8AB-DA7F-8D72-2336-81B0A628B7E3}"/>
              </a:ext>
            </a:extLst>
          </p:cNvPr>
          <p:cNvSpPr txBox="1"/>
          <p:nvPr userDrawn="1"/>
        </p:nvSpPr>
        <p:spPr>
          <a:xfrm>
            <a:off x="10615294" y="-1"/>
            <a:ext cx="1530987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</a:p>
        </p:txBody>
      </p:sp>
      <p:sp>
        <p:nvSpPr>
          <p:cNvPr id="5" name="Google Shape;18;p29">
            <a:extLst>
              <a:ext uri="{FF2B5EF4-FFF2-40B4-BE49-F238E27FC236}">
                <a16:creationId xmlns:a16="http://schemas.microsoft.com/office/drawing/2014/main" id="{F438AFA2-91D5-D6ED-7EB2-12746FE1DD2F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12: Arrays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050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8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6" name="Google Shape;6;p28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Google Shape;7;p28" descr="University of Washington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28"/>
          <p:cNvSpPr txBox="1"/>
          <p:nvPr/>
        </p:nvSpPr>
        <p:spPr>
          <a:xfrm>
            <a:off x="10615294" y="-1"/>
            <a:ext cx="1530987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</a:p>
        </p:txBody>
      </p:sp>
      <p:sp>
        <p:nvSpPr>
          <p:cNvPr id="12" name="Google Shape;12;p28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3" name="Google Shape;13;p28"/>
          <p:cNvSpPr txBox="1">
            <a:spLocks noGrp="1"/>
          </p:cNvSpPr>
          <p:nvPr>
            <p:ph type="sldNum" idx="12"/>
          </p:nvPr>
        </p:nvSpPr>
        <p:spPr>
          <a:xfrm>
            <a:off x="11793850" y="6296502"/>
            <a:ext cx="245751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sz="1400" b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2" name="Google Shape;18;p29">
            <a:extLst>
              <a:ext uri="{FF2B5EF4-FFF2-40B4-BE49-F238E27FC236}">
                <a16:creationId xmlns:a16="http://schemas.microsoft.com/office/drawing/2014/main" id="{B2CB8C58-B17A-8327-5AAD-D76A24A996C7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12: Arrays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93181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"/>
          <p:cNvSpPr txBox="1">
            <a:spLocks noGrp="1"/>
          </p:cNvSpPr>
          <p:nvPr>
            <p:ph type="title" idx="4294967295"/>
          </p:nvPr>
        </p:nvSpPr>
        <p:spPr>
          <a:xfrm>
            <a:off x="420614" y="3174888"/>
            <a:ext cx="6211888" cy="103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6000"/>
              <a:buFont typeface="Montserrat SemiBold"/>
              <a:buNone/>
            </a:pPr>
            <a:r>
              <a:rPr lang="en-US" sz="6000" b="0" dirty="0">
                <a:solidFill>
                  <a:srgbClr val="F0F0F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Arrays</a:t>
            </a:r>
            <a:endParaRPr dirty="0"/>
          </a:p>
        </p:txBody>
      </p:sp>
      <p:sp>
        <p:nvSpPr>
          <p:cNvPr id="5" name="Google Shape;23;p29">
            <a:extLst>
              <a:ext uri="{FF2B5EF4-FFF2-40B4-BE49-F238E27FC236}">
                <a16:creationId xmlns:a16="http://schemas.microsoft.com/office/drawing/2014/main" id="{C5E7BACA-EC1A-F75A-8907-C34CAD2EE0F4}"/>
              </a:ext>
            </a:extLst>
          </p:cNvPr>
          <p:cNvSpPr txBox="1"/>
          <p:nvPr/>
        </p:nvSpPr>
        <p:spPr>
          <a:xfrm>
            <a:off x="420095" y="1419273"/>
            <a:ext cx="878619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ontserrat"/>
              <a:buNone/>
            </a:pPr>
            <a:r>
              <a:rPr lang="en-US" sz="1600" b="1" u="none" strike="noStrike" cap="none" dirty="0">
                <a:solidFill>
                  <a:srgbClr val="FFFFFF"/>
                </a:solidFill>
                <a:latin typeface="Montserrat ExtraBold" pitchFamily="2" charset="77"/>
                <a:ea typeface="Montserrat"/>
                <a:cs typeface="Montserrat"/>
                <a:sym typeface="Montserrat"/>
              </a:rPr>
              <a:t>LEC </a:t>
            </a:r>
            <a:r>
              <a:rPr lang="en-US" sz="1600" b="1" dirty="0">
                <a:solidFill>
                  <a:srgbClr val="FFFFFF"/>
                </a:solidFill>
                <a:latin typeface="Montserrat ExtraBold" pitchFamily="2" charset="77"/>
                <a:ea typeface="Montserrat"/>
                <a:cs typeface="Montserrat"/>
                <a:sym typeface="Montserrat"/>
              </a:rPr>
              <a:t>13</a:t>
            </a:r>
            <a:endParaRPr b="1" dirty="0">
              <a:latin typeface="Montserrat ExtraBold" pitchFamily="2" charset="77"/>
              <a:cs typeface="Calibri" panose="020F0502020204030204" pitchFamily="34" charset="0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7009923" y="1112472"/>
            <a:ext cx="45399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600"/>
              <a:buFont typeface="Montserrat SemiBold"/>
              <a:buNone/>
            </a:pPr>
            <a:r>
              <a:rPr lang="en-US" sz="1600" b="1" i="0" u="none" strike="noStrike" cap="none" dirty="0">
                <a:solidFill>
                  <a:srgbClr val="A6A6A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BEFORE WE START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7087221" y="1451178"/>
            <a:ext cx="4385400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r>
              <a:rPr lang="en-US" sz="2200" b="1" i="1" u="none" strike="noStrike" cap="none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Talk to your neighbors: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>
              <a:buClr>
                <a:srgbClr val="404040"/>
              </a:buClr>
              <a:buSzPts val="2200"/>
            </a:pPr>
            <a:endParaRPr lang="en-US" sz="2200" i="1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Clr>
                <a:srgbClr val="404040"/>
              </a:buClr>
              <a:buSzPts val="2200"/>
            </a:pPr>
            <a:r>
              <a:rPr lang="en-US" sz="2000" i="1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What is your favorite potato-based dish? (e.g. fries, aloo </a:t>
            </a:r>
            <a:r>
              <a:rPr lang="en-US" sz="2000" i="1" dirty="0" err="1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gobhi</a:t>
            </a:r>
            <a:r>
              <a:rPr lang="en-US" sz="2000" i="1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, gnocchi)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6" name="Google Shape;96;p1"/>
          <p:cNvSpPr txBox="1"/>
          <p:nvPr/>
        </p:nvSpPr>
        <p:spPr>
          <a:xfrm>
            <a:off x="6935347" y="4072895"/>
            <a:ext cx="1152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Instructors:</a:t>
            </a:r>
            <a:endParaRPr sz="1200" dirty="0">
              <a:solidFill>
                <a:schemeClr val="lt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97" name="Google Shape;97;p1"/>
          <p:cNvSpPr txBox="1"/>
          <p:nvPr/>
        </p:nvSpPr>
        <p:spPr>
          <a:xfrm>
            <a:off x="6935347" y="4333507"/>
            <a:ext cx="1152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TAs:</a:t>
            </a:r>
            <a:endParaRPr sz="1200" dirty="0">
              <a:solidFill>
                <a:schemeClr val="lt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" name="Google Shape;98;p1">
            <a:extLst>
              <a:ext uri="{FF2B5EF4-FFF2-40B4-BE49-F238E27FC236}">
                <a16:creationId xmlns:a16="http://schemas.microsoft.com/office/drawing/2014/main" id="{89BB24F1-9264-BC0F-E053-4158295A2F4B}"/>
              </a:ext>
            </a:extLst>
          </p:cNvPr>
          <p:cNvSpPr txBox="1"/>
          <p:nvPr/>
        </p:nvSpPr>
        <p:spPr>
          <a:xfrm>
            <a:off x="8088246" y="4072895"/>
            <a:ext cx="3556009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lt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Hayden Feeney</a:t>
            </a:r>
            <a:endParaRPr sz="1200" dirty="0">
              <a:solidFill>
                <a:schemeClr val="lt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051B9C-FD18-44F8-2B39-CA3563393DB8}"/>
              </a:ext>
            </a:extLst>
          </p:cNvPr>
          <p:cNvSpPr txBox="1"/>
          <p:nvPr/>
        </p:nvSpPr>
        <p:spPr>
          <a:xfrm>
            <a:off x="8100278" y="4357971"/>
            <a:ext cx="3671627" cy="527965"/>
          </a:xfrm>
          <a:prstGeom prst="rect">
            <a:avLst/>
          </a:prstGeom>
          <a:noFill/>
        </p:spPr>
        <p:txBody>
          <a:bodyPr wrap="square" numCol="5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latin typeface="Montserrat" pitchFamily="2" charset="77"/>
              </a:rPr>
              <a:t>Anisha</a:t>
            </a:r>
          </a:p>
          <a:p>
            <a:pPr>
              <a:lnSpc>
                <a:spcPct val="150000"/>
              </a:lnSpc>
            </a:pPr>
            <a:r>
              <a:rPr lang="en-US" sz="1000" dirty="0">
                <a:latin typeface="Montserrat" pitchFamily="2" charset="77"/>
              </a:rPr>
              <a:t>Cayden</a:t>
            </a:r>
          </a:p>
          <a:p>
            <a:pPr>
              <a:lnSpc>
                <a:spcPct val="150000"/>
              </a:lnSpc>
            </a:pPr>
            <a:r>
              <a:rPr lang="en-US" sz="1000" dirty="0">
                <a:latin typeface="Montserrat" pitchFamily="2" charset="77"/>
              </a:rPr>
              <a:t>Savannah</a:t>
            </a:r>
          </a:p>
          <a:p>
            <a:pPr>
              <a:lnSpc>
                <a:spcPct val="150000"/>
              </a:lnSpc>
            </a:pPr>
            <a:r>
              <a:rPr lang="en-US" sz="1000" dirty="0">
                <a:latin typeface="Montserrat" pitchFamily="2" charset="77"/>
              </a:rPr>
              <a:t>Tamsyn</a:t>
            </a:r>
          </a:p>
          <a:p>
            <a:pPr>
              <a:lnSpc>
                <a:spcPct val="150000"/>
              </a:lnSpc>
            </a:pPr>
            <a:r>
              <a:rPr lang="en-US" sz="1000" dirty="0">
                <a:latin typeface="Montserrat" pitchFamily="2" charset="77"/>
              </a:rPr>
              <a:t>William</a:t>
            </a:r>
          </a:p>
        </p:txBody>
      </p:sp>
      <p:pic>
        <p:nvPicPr>
          <p:cNvPr id="6" name="Picture 5" descr="join slido at https://app.sli.do/event/q42TyFUf9yEAYWxDYdtH7u">
            <a:extLst>
              <a:ext uri="{FF2B5EF4-FFF2-40B4-BE49-F238E27FC236}">
                <a16:creationId xmlns:a16="http://schemas.microsoft.com/office/drawing/2014/main" id="{58330EC6-3817-2BC1-8B5E-ECF2EADD8B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9567" y="5540005"/>
            <a:ext cx="1118033" cy="111803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B79812-4B0D-CB81-CAF0-54F24116A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4E4F4E71-1F66-078F-02AB-2C9A7B42B42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0439" y="-826815"/>
            <a:ext cx="10515601" cy="76263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45700" tIns="45700" rIns="45700" bIns="45700" numCol="1" spcCol="0" rtlCol="0" fromWordArt="0" anchor="ctr" anchorCtr="0" forceAA="0" compatLnSpc="1">
            <a:prstTxWarp prst="textNoShape">
              <a:avLst/>
            </a:prstTxWarp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Think Pair Share: Array </a:t>
            </a:r>
            <a:r>
              <a:rPr lang="en-US" dirty="0"/>
              <a:t>L</a:t>
            </a: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ength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(Think)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255373B-576C-78C2-C3F1-B85BFBC49DC2}"/>
              </a:ext>
            </a:extLst>
          </p:cNvPr>
          <p:cNvSpPr txBox="1"/>
          <p:nvPr/>
        </p:nvSpPr>
        <p:spPr>
          <a:xfrm>
            <a:off x="980439" y="1614651"/>
            <a:ext cx="10418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Which of these expressions gives us the last element of an array </a:t>
            </a:r>
            <a:r>
              <a:rPr lang="en-US" sz="2800" dirty="0" err="1">
                <a:latin typeface="Consolas" panose="020B0609020204030204" pitchFamily="49" charset="0"/>
                <a:cs typeface="Calibri" panose="020F0502020204030204" pitchFamily="34" charset="0"/>
              </a:rPr>
              <a:t>arr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?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D8FB3D-0A26-B889-FC3B-3D5DDADD884C}"/>
              </a:ext>
            </a:extLst>
          </p:cNvPr>
          <p:cNvSpPr txBox="1"/>
          <p:nvPr/>
        </p:nvSpPr>
        <p:spPr>
          <a:xfrm>
            <a:off x="980439" y="2775587"/>
            <a:ext cx="759552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Clr>
                <a:srgbClr val="7030A0"/>
              </a:buClr>
              <a:buAutoNum type="alphaUcPeriod"/>
            </a:pPr>
            <a:r>
              <a:rPr lang="en-US" sz="2800" dirty="0" err="1">
                <a:latin typeface="Consolas" panose="020B0609020204030204" pitchFamily="49" charset="0"/>
                <a:cs typeface="Calibri" panose="020F0502020204030204" pitchFamily="34" charset="0"/>
              </a:rPr>
              <a:t>arr</a:t>
            </a:r>
            <a:r>
              <a:rPr lang="en-US" sz="2800" dirty="0">
                <a:latin typeface="Consolas" panose="020B0609020204030204" pitchFamily="49" charset="0"/>
                <a:cs typeface="Calibri" panose="020F0502020204030204" pitchFamily="34" charset="0"/>
              </a:rPr>
              <a:t>[</a:t>
            </a:r>
            <a:r>
              <a:rPr lang="en-US" sz="2800" dirty="0" err="1">
                <a:latin typeface="Consolas" panose="020B0609020204030204" pitchFamily="49" charset="0"/>
                <a:cs typeface="Calibri" panose="020F0502020204030204" pitchFamily="34" charset="0"/>
              </a:rPr>
              <a:t>arr.length</a:t>
            </a:r>
            <a:r>
              <a:rPr lang="en-US" sz="2800" dirty="0">
                <a:latin typeface="Consolas" panose="020B0609020204030204" pitchFamily="49" charset="0"/>
                <a:cs typeface="Calibri" panose="020F0502020204030204" pitchFamily="34" charset="0"/>
              </a:rPr>
              <a:t>()]</a:t>
            </a:r>
          </a:p>
          <a:p>
            <a:pPr marL="342900" indent="-342900">
              <a:spcBef>
                <a:spcPts val="1200"/>
              </a:spcBef>
              <a:buClr>
                <a:srgbClr val="7030A0"/>
              </a:buClr>
              <a:buAutoNum type="alphaUcPeriod"/>
            </a:pPr>
            <a:r>
              <a:rPr lang="en-US" sz="2800" dirty="0" err="1">
                <a:latin typeface="Consolas" panose="020B0609020204030204" pitchFamily="49" charset="0"/>
                <a:cs typeface="Calibri" panose="020F0502020204030204" pitchFamily="34" charset="0"/>
              </a:rPr>
              <a:t>arr</a:t>
            </a:r>
            <a:r>
              <a:rPr lang="en-US" sz="2800" dirty="0">
                <a:latin typeface="Consolas" panose="020B0609020204030204" pitchFamily="49" charset="0"/>
                <a:cs typeface="Calibri" panose="020F0502020204030204" pitchFamily="34" charset="0"/>
              </a:rPr>
              <a:t>[length()]</a:t>
            </a:r>
          </a:p>
          <a:p>
            <a:pPr marL="342900" indent="-342900">
              <a:spcBef>
                <a:spcPts val="1200"/>
              </a:spcBef>
              <a:buClr>
                <a:srgbClr val="7030A0"/>
              </a:buClr>
              <a:buAutoNum type="alphaUcPeriod"/>
            </a:pPr>
            <a:r>
              <a:rPr lang="en-US" sz="2800" dirty="0" err="1">
                <a:latin typeface="Consolas" panose="020B0609020204030204" pitchFamily="49" charset="0"/>
                <a:cs typeface="Calibri" panose="020F0502020204030204" pitchFamily="34" charset="0"/>
              </a:rPr>
              <a:t>arr</a:t>
            </a:r>
            <a:r>
              <a:rPr lang="en-US" sz="2800" dirty="0">
                <a:latin typeface="Consolas" panose="020B0609020204030204" pitchFamily="49" charset="0"/>
                <a:cs typeface="Calibri" panose="020F0502020204030204" pitchFamily="34" charset="0"/>
              </a:rPr>
              <a:t>[</a:t>
            </a:r>
            <a:r>
              <a:rPr lang="en-US" sz="2800" dirty="0" err="1">
                <a:latin typeface="Consolas" panose="020B0609020204030204" pitchFamily="49" charset="0"/>
                <a:cs typeface="Calibri" panose="020F0502020204030204" pitchFamily="34" charset="0"/>
              </a:rPr>
              <a:t>arr.length</a:t>
            </a:r>
            <a:r>
              <a:rPr lang="en-US" sz="2800" dirty="0">
                <a:latin typeface="Consolas" panose="020B0609020204030204" pitchFamily="49" charset="0"/>
                <a:cs typeface="Calibri" panose="020F0502020204030204" pitchFamily="34" charset="0"/>
              </a:rPr>
              <a:t>]</a:t>
            </a:r>
          </a:p>
          <a:p>
            <a:pPr marL="342900" indent="-342900">
              <a:spcBef>
                <a:spcPts val="1200"/>
              </a:spcBef>
              <a:buClr>
                <a:srgbClr val="7030A0"/>
              </a:buClr>
              <a:buAutoNum type="alphaUcPeriod"/>
            </a:pPr>
            <a:r>
              <a:rPr lang="en-US" sz="2800" dirty="0" err="1">
                <a:latin typeface="Consolas" panose="020B0609020204030204" pitchFamily="49" charset="0"/>
                <a:cs typeface="Calibri" panose="020F0502020204030204" pitchFamily="34" charset="0"/>
              </a:rPr>
              <a:t>arr</a:t>
            </a:r>
            <a:r>
              <a:rPr lang="en-US" sz="2800" dirty="0">
                <a:latin typeface="Consolas" panose="020B0609020204030204" pitchFamily="49" charset="0"/>
                <a:cs typeface="Calibri" panose="020F0502020204030204" pitchFamily="34" charset="0"/>
              </a:rPr>
              <a:t>[</a:t>
            </a:r>
            <a:r>
              <a:rPr lang="en-US" sz="2800" dirty="0" err="1">
                <a:latin typeface="Consolas" panose="020B0609020204030204" pitchFamily="49" charset="0"/>
                <a:cs typeface="Calibri" panose="020F0502020204030204" pitchFamily="34" charset="0"/>
              </a:rPr>
              <a:t>arr.length</a:t>
            </a:r>
            <a:r>
              <a:rPr lang="en-US" sz="2800" dirty="0">
                <a:latin typeface="Consolas" panose="020B0609020204030204" pitchFamily="49" charset="0"/>
                <a:cs typeface="Calibri" panose="020F0502020204030204" pitchFamily="34" charset="0"/>
              </a:rPr>
              <a:t>() - 1]</a:t>
            </a:r>
          </a:p>
          <a:p>
            <a:pPr marL="342900" indent="-342900">
              <a:spcBef>
                <a:spcPts val="1200"/>
              </a:spcBef>
              <a:buClr>
                <a:srgbClr val="7030A0"/>
              </a:buClr>
              <a:buAutoNum type="alphaUcPeriod"/>
            </a:pPr>
            <a:r>
              <a:rPr lang="en-US" sz="2800" dirty="0" err="1">
                <a:latin typeface="Consolas" panose="020B0609020204030204" pitchFamily="49" charset="0"/>
                <a:cs typeface="Calibri" panose="020F0502020204030204" pitchFamily="34" charset="0"/>
              </a:rPr>
              <a:t>arr</a:t>
            </a:r>
            <a:r>
              <a:rPr lang="en-US" sz="2800" dirty="0">
                <a:latin typeface="Consolas" panose="020B0609020204030204" pitchFamily="49" charset="0"/>
                <a:cs typeface="Calibri" panose="020F0502020204030204" pitchFamily="34" charset="0"/>
              </a:rPr>
              <a:t>[</a:t>
            </a:r>
            <a:r>
              <a:rPr lang="en-US" sz="2800" dirty="0" err="1">
                <a:latin typeface="Consolas" panose="020B0609020204030204" pitchFamily="49" charset="0"/>
                <a:cs typeface="Calibri" panose="020F0502020204030204" pitchFamily="34" charset="0"/>
              </a:rPr>
              <a:t>arr.length</a:t>
            </a:r>
            <a:r>
              <a:rPr lang="en-US" sz="2800" dirty="0">
                <a:latin typeface="Consolas" panose="020B0609020204030204" pitchFamily="49" charset="0"/>
                <a:cs typeface="Calibri" panose="020F0502020204030204" pitchFamily="34" charset="0"/>
              </a:rPr>
              <a:t> - 1]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4A1C6B-6A5C-BC14-9D34-256AED14BDB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10</a:t>
            </a:fld>
            <a:endParaRPr lang="en-US" dirty="0"/>
          </a:p>
        </p:txBody>
      </p:sp>
      <p:pic>
        <p:nvPicPr>
          <p:cNvPr id="6" name="Picture 5" descr="join slido at https://app.sli.do/event/q42TyFUf9yEAYWxDYdtH7u">
            <a:extLst>
              <a:ext uri="{FF2B5EF4-FFF2-40B4-BE49-F238E27FC236}">
                <a16:creationId xmlns:a16="http://schemas.microsoft.com/office/drawing/2014/main" id="{2B57DF6B-F87D-B20C-D309-F8AE92AEC0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2142" y="216220"/>
            <a:ext cx="760716" cy="760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4190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6598C80-7E44-DD61-16BE-E82A5D2CBF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80439" y="-826815"/>
            <a:ext cx="10515601" cy="76263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45700" tIns="45700" rIns="45700" bIns="45700" numCol="1" spcCol="0" rtlCol="0" fromWordArt="0" anchor="ctr" anchorCtr="0" forceAA="0" compatLnSpc="1">
            <a:prstTxWarp prst="textNoShape">
              <a:avLst/>
            </a:prstTxWarp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Think Pair Share: Array Length (Pair)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F7140D-BB06-DDBA-A8B4-B6B0C5DD6D17}"/>
              </a:ext>
            </a:extLst>
          </p:cNvPr>
          <p:cNvSpPr txBox="1"/>
          <p:nvPr/>
        </p:nvSpPr>
        <p:spPr>
          <a:xfrm>
            <a:off x="980439" y="1614651"/>
            <a:ext cx="10418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Which of these expressions gives us the last element of an array </a:t>
            </a:r>
            <a:r>
              <a:rPr lang="en-US" sz="2800" dirty="0" err="1">
                <a:latin typeface="Consolas" panose="020B0609020204030204" pitchFamily="49" charset="0"/>
                <a:cs typeface="Calibri" panose="020F0502020204030204" pitchFamily="34" charset="0"/>
              </a:rPr>
              <a:t>arr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?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315FD9-2F88-05E4-AB9A-4C7AF4170420}"/>
              </a:ext>
            </a:extLst>
          </p:cNvPr>
          <p:cNvSpPr txBox="1"/>
          <p:nvPr/>
        </p:nvSpPr>
        <p:spPr>
          <a:xfrm>
            <a:off x="980439" y="2775587"/>
            <a:ext cx="759552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Clr>
                <a:srgbClr val="7030A0"/>
              </a:buClr>
              <a:buAutoNum type="alphaUcPeriod"/>
            </a:pPr>
            <a:r>
              <a:rPr lang="en-US" sz="2800" dirty="0" err="1">
                <a:latin typeface="Consolas" panose="020B0609020204030204" pitchFamily="49" charset="0"/>
                <a:cs typeface="Calibri" panose="020F0502020204030204" pitchFamily="34" charset="0"/>
              </a:rPr>
              <a:t>arr</a:t>
            </a:r>
            <a:r>
              <a:rPr lang="en-US" sz="2800" dirty="0">
                <a:latin typeface="Consolas" panose="020B0609020204030204" pitchFamily="49" charset="0"/>
                <a:cs typeface="Calibri" panose="020F0502020204030204" pitchFamily="34" charset="0"/>
              </a:rPr>
              <a:t>[</a:t>
            </a:r>
            <a:r>
              <a:rPr lang="en-US" sz="2800" dirty="0" err="1">
                <a:latin typeface="Consolas" panose="020B0609020204030204" pitchFamily="49" charset="0"/>
                <a:cs typeface="Calibri" panose="020F0502020204030204" pitchFamily="34" charset="0"/>
              </a:rPr>
              <a:t>arr.length</a:t>
            </a:r>
            <a:r>
              <a:rPr lang="en-US" sz="2800" dirty="0">
                <a:latin typeface="Consolas" panose="020B0609020204030204" pitchFamily="49" charset="0"/>
                <a:cs typeface="Calibri" panose="020F0502020204030204" pitchFamily="34" charset="0"/>
              </a:rPr>
              <a:t>()]</a:t>
            </a:r>
          </a:p>
          <a:p>
            <a:pPr marL="342900" indent="-342900">
              <a:spcBef>
                <a:spcPts val="1200"/>
              </a:spcBef>
              <a:buClr>
                <a:srgbClr val="7030A0"/>
              </a:buClr>
              <a:buAutoNum type="alphaUcPeriod"/>
            </a:pPr>
            <a:r>
              <a:rPr lang="en-US" sz="2800" dirty="0" err="1">
                <a:latin typeface="Consolas" panose="020B0609020204030204" pitchFamily="49" charset="0"/>
                <a:cs typeface="Calibri" panose="020F0502020204030204" pitchFamily="34" charset="0"/>
              </a:rPr>
              <a:t>arr</a:t>
            </a:r>
            <a:r>
              <a:rPr lang="en-US" sz="2800" dirty="0">
                <a:latin typeface="Consolas" panose="020B0609020204030204" pitchFamily="49" charset="0"/>
                <a:cs typeface="Calibri" panose="020F0502020204030204" pitchFamily="34" charset="0"/>
              </a:rPr>
              <a:t>[length()]</a:t>
            </a:r>
          </a:p>
          <a:p>
            <a:pPr marL="342900" indent="-342900">
              <a:spcBef>
                <a:spcPts val="1200"/>
              </a:spcBef>
              <a:buClr>
                <a:srgbClr val="7030A0"/>
              </a:buClr>
              <a:buAutoNum type="alphaUcPeriod"/>
            </a:pPr>
            <a:r>
              <a:rPr lang="en-US" sz="2800" dirty="0" err="1">
                <a:latin typeface="Consolas" panose="020B0609020204030204" pitchFamily="49" charset="0"/>
                <a:cs typeface="Calibri" panose="020F0502020204030204" pitchFamily="34" charset="0"/>
              </a:rPr>
              <a:t>arr</a:t>
            </a:r>
            <a:r>
              <a:rPr lang="en-US" sz="2800" dirty="0">
                <a:latin typeface="Consolas" panose="020B0609020204030204" pitchFamily="49" charset="0"/>
                <a:cs typeface="Calibri" panose="020F0502020204030204" pitchFamily="34" charset="0"/>
              </a:rPr>
              <a:t>[</a:t>
            </a:r>
            <a:r>
              <a:rPr lang="en-US" sz="2800" dirty="0" err="1">
                <a:latin typeface="Consolas" panose="020B0609020204030204" pitchFamily="49" charset="0"/>
                <a:cs typeface="Calibri" panose="020F0502020204030204" pitchFamily="34" charset="0"/>
              </a:rPr>
              <a:t>arr.length</a:t>
            </a:r>
            <a:r>
              <a:rPr lang="en-US" sz="2800" dirty="0">
                <a:latin typeface="Consolas" panose="020B0609020204030204" pitchFamily="49" charset="0"/>
                <a:cs typeface="Calibri" panose="020F0502020204030204" pitchFamily="34" charset="0"/>
              </a:rPr>
              <a:t>]</a:t>
            </a:r>
          </a:p>
          <a:p>
            <a:pPr marL="342900" indent="-342900">
              <a:spcBef>
                <a:spcPts val="1200"/>
              </a:spcBef>
              <a:buClr>
                <a:srgbClr val="7030A0"/>
              </a:buClr>
              <a:buAutoNum type="alphaUcPeriod"/>
            </a:pPr>
            <a:r>
              <a:rPr lang="en-US" sz="2800" dirty="0" err="1">
                <a:latin typeface="Consolas" panose="020B0609020204030204" pitchFamily="49" charset="0"/>
                <a:cs typeface="Calibri" panose="020F0502020204030204" pitchFamily="34" charset="0"/>
              </a:rPr>
              <a:t>arr</a:t>
            </a:r>
            <a:r>
              <a:rPr lang="en-US" sz="2800" dirty="0">
                <a:latin typeface="Consolas" panose="020B0609020204030204" pitchFamily="49" charset="0"/>
                <a:cs typeface="Calibri" panose="020F0502020204030204" pitchFamily="34" charset="0"/>
              </a:rPr>
              <a:t>[</a:t>
            </a:r>
            <a:r>
              <a:rPr lang="en-US" sz="2800" dirty="0" err="1">
                <a:latin typeface="Consolas" panose="020B0609020204030204" pitchFamily="49" charset="0"/>
                <a:cs typeface="Calibri" panose="020F0502020204030204" pitchFamily="34" charset="0"/>
              </a:rPr>
              <a:t>arr.length</a:t>
            </a:r>
            <a:r>
              <a:rPr lang="en-US" sz="2800" dirty="0">
                <a:latin typeface="Consolas" panose="020B0609020204030204" pitchFamily="49" charset="0"/>
                <a:cs typeface="Calibri" panose="020F0502020204030204" pitchFamily="34" charset="0"/>
              </a:rPr>
              <a:t>() - 1]</a:t>
            </a:r>
          </a:p>
          <a:p>
            <a:pPr marL="342900" indent="-342900">
              <a:spcBef>
                <a:spcPts val="1200"/>
              </a:spcBef>
              <a:buClr>
                <a:srgbClr val="7030A0"/>
              </a:buClr>
              <a:buAutoNum type="alphaUcPeriod"/>
            </a:pPr>
            <a:r>
              <a:rPr lang="en-US" sz="2800" dirty="0" err="1">
                <a:latin typeface="Consolas" panose="020B0609020204030204" pitchFamily="49" charset="0"/>
                <a:cs typeface="Calibri" panose="020F0502020204030204" pitchFamily="34" charset="0"/>
              </a:rPr>
              <a:t>arr</a:t>
            </a:r>
            <a:r>
              <a:rPr lang="en-US" sz="2800" dirty="0">
                <a:latin typeface="Consolas" panose="020B0609020204030204" pitchFamily="49" charset="0"/>
                <a:cs typeface="Calibri" panose="020F0502020204030204" pitchFamily="34" charset="0"/>
              </a:rPr>
              <a:t>[</a:t>
            </a:r>
            <a:r>
              <a:rPr lang="en-US" sz="2800" dirty="0" err="1">
                <a:latin typeface="Consolas" panose="020B0609020204030204" pitchFamily="49" charset="0"/>
                <a:cs typeface="Calibri" panose="020F0502020204030204" pitchFamily="34" charset="0"/>
              </a:rPr>
              <a:t>arr.length</a:t>
            </a:r>
            <a:r>
              <a:rPr lang="en-US" sz="2800" dirty="0">
                <a:latin typeface="Consolas" panose="020B0609020204030204" pitchFamily="49" charset="0"/>
                <a:cs typeface="Calibri" panose="020F0502020204030204" pitchFamily="34" charset="0"/>
              </a:rPr>
              <a:t> - 1]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BB0BD17-C4F9-577E-57E3-5C7788944F3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11</a:t>
            </a:fld>
            <a:endParaRPr lang="en-US"/>
          </a:p>
        </p:txBody>
      </p:sp>
      <p:pic>
        <p:nvPicPr>
          <p:cNvPr id="7" name="Picture 6" descr="join slido at https://app.sli.do/event/q42TyFUf9yEAYWxDYdtH7u">
            <a:extLst>
              <a:ext uri="{FF2B5EF4-FFF2-40B4-BE49-F238E27FC236}">
                <a16:creationId xmlns:a16="http://schemas.microsoft.com/office/drawing/2014/main" id="{A8849FFE-4E2E-8E08-3B65-19A6A35FD6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2142" y="216220"/>
            <a:ext cx="760716" cy="760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288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A61FA-EEB3-422B-7DB0-3E80089AA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Announcements, Reminders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4B5108-D326-A3E1-1010-648875F9D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71600"/>
            <a:ext cx="10515600" cy="5268596"/>
          </a:xfrm>
        </p:spPr>
        <p:txBody>
          <a:bodyPr>
            <a:normAutofit/>
          </a:bodyPr>
          <a:lstStyle/>
          <a:p>
            <a:r>
              <a:rPr lang="en-US" dirty="0"/>
              <a:t>P2 due tomorrow, </a:t>
            </a:r>
            <a:r>
              <a:rPr lang="en-US" b="1" dirty="0"/>
              <a:t>Thursday August 6</a:t>
            </a:r>
            <a:r>
              <a:rPr lang="en-US" b="1" baseline="30000" dirty="0"/>
              <a:t>th</a:t>
            </a:r>
            <a:r>
              <a:rPr lang="en-US" b="1" dirty="0"/>
              <a:t> </a:t>
            </a:r>
          </a:p>
          <a:p>
            <a:r>
              <a:rPr lang="en-US" dirty="0"/>
              <a:t>R3 due tomorrow, </a:t>
            </a:r>
            <a:r>
              <a:rPr lang="en-US" b="1" dirty="0"/>
              <a:t>Thursday, August 6</a:t>
            </a:r>
            <a:r>
              <a:rPr lang="en-US" b="1" baseline="30000" dirty="0"/>
              <a:t>th</a:t>
            </a:r>
            <a:r>
              <a:rPr lang="en-US" b="1" dirty="0"/>
              <a:t> </a:t>
            </a:r>
            <a:r>
              <a:rPr lang="en-US" dirty="0"/>
              <a:t>(eligible: </a:t>
            </a:r>
            <a:r>
              <a:rPr lang="en-US" b="1" dirty="0"/>
              <a:t>P0, </a:t>
            </a:r>
            <a:r>
              <a:rPr lang="en-US" dirty="0"/>
              <a:t>C1, P1, C2)</a:t>
            </a:r>
          </a:p>
          <a:p>
            <a:r>
              <a:rPr lang="en-US" dirty="0"/>
              <a:t>Quiz 2 next week, </a:t>
            </a:r>
            <a:r>
              <a:rPr lang="en-US" b="1" dirty="0"/>
              <a:t>Thursday, August 13</a:t>
            </a:r>
            <a:r>
              <a:rPr lang="en-US" b="1" baseline="30000" dirty="0"/>
              <a:t>th</a:t>
            </a:r>
            <a:r>
              <a:rPr lang="en-US" b="1" dirty="0"/>
              <a:t> </a:t>
            </a:r>
          </a:p>
          <a:p>
            <a:pPr lvl="1"/>
            <a:r>
              <a:rPr lang="en-US" dirty="0"/>
              <a:t>Includes everything through today’s lecture</a:t>
            </a:r>
          </a:p>
          <a:p>
            <a:pPr lvl="1"/>
            <a:r>
              <a:rPr lang="en-US" dirty="0"/>
              <a:t>Can’t make it? Email Hayden </a:t>
            </a:r>
            <a:r>
              <a:rPr lang="en-US" i="1" dirty="0"/>
              <a:t>before</a:t>
            </a:r>
            <a:r>
              <a:rPr lang="en-US" dirty="0"/>
              <a:t> your quiz!</a:t>
            </a:r>
          </a:p>
          <a:p>
            <a:r>
              <a:rPr lang="en-US" dirty="0"/>
              <a:t>Quiz 1 grades released before Quiz 2</a:t>
            </a:r>
          </a:p>
          <a:p>
            <a:r>
              <a:rPr lang="en-US" dirty="0"/>
              <a:t>Final Exam is in two weeks, </a:t>
            </a:r>
            <a:r>
              <a:rPr lang="en-US" b="1" dirty="0"/>
              <a:t>Friday, August 21</a:t>
            </a:r>
            <a:r>
              <a:rPr lang="en-US" b="1" baseline="30000" dirty="0"/>
              <a:t>st</a:t>
            </a: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586EBE-4008-0E4A-A533-90A58C2BAA7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8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871E4-0241-98D8-E7F8-8936EF89D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feedback (1/2)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7EF19E-569B-5D60-B9C4-FCCA4E8D81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A5CF0C-04C5-366B-0C22-2F13C48C527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3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FACBB0-ABC5-43A3-9724-DDC7BAC141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5177" y="853440"/>
            <a:ext cx="5734424" cy="2565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555275C-C58C-4B39-83B8-A39D16917A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212975"/>
            <a:ext cx="2388077" cy="25975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953CA47-854F-7697-E7F0-BBA2FDD154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5900" y="2524940"/>
            <a:ext cx="1873474" cy="243753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ED9513E-C05F-F021-D0F1-B76AA99818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8968" y="2061034"/>
            <a:ext cx="4054063" cy="290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160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9C055-BE9E-8F1E-C892-FC1D2CFA9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feedback (2/2)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904EC9-CD4D-C39C-C7D4-8B677A025C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Think Pair Share (TPS)</a:t>
            </a:r>
            <a:endParaRPr lang="en-US" i="1" dirty="0"/>
          </a:p>
          <a:p>
            <a:pPr lvl="1"/>
            <a:r>
              <a:rPr lang="en-US" dirty="0"/>
              <a:t>Belief: most learning happens during the share portion!</a:t>
            </a:r>
          </a:p>
          <a:p>
            <a:pPr lvl="1"/>
            <a:r>
              <a:rPr lang="en-US" i="1" dirty="0"/>
              <a:t>Difficult when people don’t share</a:t>
            </a:r>
          </a:p>
          <a:p>
            <a:pPr lvl="2"/>
            <a:r>
              <a:rPr lang="en-US" dirty="0"/>
              <a:t>2 things helping you learn:</a:t>
            </a:r>
          </a:p>
          <a:p>
            <a:pPr lvl="3"/>
            <a:r>
              <a:rPr lang="en-US" dirty="0"/>
              <a:t>Try to explain your reasoning</a:t>
            </a:r>
          </a:p>
          <a:p>
            <a:pPr lvl="3"/>
            <a:r>
              <a:rPr lang="en-US" dirty="0"/>
              <a:t>Trying to ask a question</a:t>
            </a:r>
          </a:p>
          <a:p>
            <a:r>
              <a:rPr lang="en-US" dirty="0"/>
              <a:t>Collaboration, discussion, questions</a:t>
            </a:r>
          </a:p>
          <a:p>
            <a:pPr lvl="1"/>
            <a:r>
              <a:rPr lang="en-US" i="1" dirty="0"/>
              <a:t>Slight preference towards less, questions slowing down class</a:t>
            </a:r>
          </a:p>
          <a:p>
            <a:pPr lvl="1"/>
            <a:r>
              <a:rPr lang="en-US" dirty="0"/>
              <a:t>During pauses, the brain learns a lot!</a:t>
            </a:r>
          </a:p>
          <a:p>
            <a:pPr lvl="1"/>
            <a:endParaRPr lang="en-US" i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49AB1E-BEB8-7ECD-F8B2-56BB981A095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545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1D7BFA-76DA-02E9-7DE6-44D1DBF9D3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00B3E-2A27-7A9C-9E44-10789AE08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PCM</a:t>
            </a:r>
            <a:r>
              <a:rPr lang="en-US" dirty="0"/>
              <a:t> Review: Arrays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7C6A37-0A2E-AAEE-D1F7-2B70139AB0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/>
              <a:t>New </a:t>
            </a:r>
            <a:r>
              <a:rPr lang="en-US" b="1" dirty="0"/>
              <a:t>data structure</a:t>
            </a:r>
            <a:r>
              <a:rPr lang="en-US" dirty="0"/>
              <a:t> that stores multiple items, in order</a:t>
            </a:r>
          </a:p>
          <a:p>
            <a:r>
              <a:rPr lang="en-US" dirty="0"/>
              <a:t>Elements must </a:t>
            </a:r>
            <a:r>
              <a:rPr lang="en-US" u="sng" dirty="0"/>
              <a:t>all</a:t>
            </a:r>
            <a:r>
              <a:rPr lang="en-US" dirty="0"/>
              <a:t> be the same type</a:t>
            </a:r>
          </a:p>
          <a:p>
            <a:r>
              <a:rPr lang="en-US" dirty="0"/>
              <a:t>Zero-based indexing (like Strings!)</a:t>
            </a:r>
          </a:p>
        </p:txBody>
      </p:sp>
      <p:pic>
        <p:nvPicPr>
          <p:cNvPr id="5" name="Picture 2" descr="The text &quot;int[] arr = new int[4];&quot; above a grey box with the label &quot;name: arr (int[])&quot; underneath it. There is an arrow coming out the grey box and pointing to a row of 4 blue boxes, with 0's in each one and numbers 0, 1, 2, 3 underneath the boxes in order from left to right. ">
            <a:extLst>
              <a:ext uri="{FF2B5EF4-FFF2-40B4-BE49-F238E27FC236}">
                <a16:creationId xmlns:a16="http://schemas.microsoft.com/office/drawing/2014/main" id="{18901A2A-C60A-3EC7-DEB5-2ACB8E0B41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959" y="3429000"/>
            <a:ext cx="8836081" cy="2377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A diagram of initializing an array, with three components: the type (int[]), the name (arr), and the array creation code (new int[4])">
            <a:extLst>
              <a:ext uri="{FF2B5EF4-FFF2-40B4-BE49-F238E27FC236}">
                <a16:creationId xmlns:a16="http://schemas.microsoft.com/office/drawing/2014/main" id="{8DDABEF3-534A-A5BA-6492-45B6D78CF9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2096" y="456565"/>
            <a:ext cx="5581754" cy="1012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7AA3A9-75AE-67D5-2A9E-9551A3E0C4E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9783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 45">
            <a:extLst>
              <a:ext uri="{FF2B5EF4-FFF2-40B4-BE49-F238E27FC236}">
                <a16:creationId xmlns:a16="http://schemas.microsoft.com/office/drawing/2014/main" id="{4A44BECA-CBBE-5F45-47D7-0C33447919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324602" y="1847597"/>
            <a:ext cx="5029200" cy="4085986"/>
            <a:chOff x="6324602" y="1847597"/>
            <a:chExt cx="5029200" cy="4085986"/>
          </a:xfrm>
        </p:grpSpPr>
        <p:sp>
          <p:nvSpPr>
            <p:cNvPr id="36" name="Rounded Rectangle 35">
              <a:extLst>
                <a:ext uri="{FF2B5EF4-FFF2-40B4-BE49-F238E27FC236}">
                  <a16:creationId xmlns:a16="http://schemas.microsoft.com/office/drawing/2014/main" id="{0C960EE9-D497-CEE2-D283-A273A4FF9059}"/>
                </a:ext>
              </a:extLst>
            </p:cNvPr>
            <p:cNvSpPr/>
            <p:nvPr/>
          </p:nvSpPr>
          <p:spPr>
            <a:xfrm>
              <a:off x="6324602" y="1847597"/>
              <a:ext cx="5029200" cy="3842772"/>
            </a:xfrm>
            <a:prstGeom prst="roundRect">
              <a:avLst>
                <a:gd name="adj" fmla="val 4383"/>
              </a:avLst>
            </a:prstGeom>
            <a:no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ounded Rectangle 34">
              <a:extLst>
                <a:ext uri="{FF2B5EF4-FFF2-40B4-BE49-F238E27FC236}">
                  <a16:creationId xmlns:a16="http://schemas.microsoft.com/office/drawing/2014/main" id="{EDE98A1A-CFAB-07F2-9229-E18CA1BC0738}"/>
                </a:ext>
              </a:extLst>
            </p:cNvPr>
            <p:cNvSpPr/>
            <p:nvPr/>
          </p:nvSpPr>
          <p:spPr>
            <a:xfrm>
              <a:off x="8220315" y="5424323"/>
              <a:ext cx="1316117" cy="49530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DA3A17B-D68A-D91B-C380-EE2E3F0E99E7}"/>
                </a:ext>
              </a:extLst>
            </p:cNvPr>
            <p:cNvSpPr txBox="1"/>
            <p:nvPr/>
          </p:nvSpPr>
          <p:spPr>
            <a:xfrm>
              <a:off x="8220315" y="5410363"/>
              <a:ext cx="13161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THINK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C064CED-E7A5-9E8D-709D-56705266F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Recall: Variables and “Mental Models”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F7B78D-35DC-537A-E753-9F89DFD93A8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6</a:t>
            </a:fld>
            <a:endParaRPr lang="en-US" dirty="0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73D89575-E3AB-A602-EACB-DC98780C23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04224" y="2486322"/>
            <a:ext cx="1081085" cy="1319481"/>
            <a:chOff x="1404224" y="2486322"/>
            <a:chExt cx="1081085" cy="1319481"/>
          </a:xfrm>
        </p:grpSpPr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A118EA3A-BA34-CC33-EA8D-C12ECB7155BD}"/>
                </a:ext>
              </a:extLst>
            </p:cNvPr>
            <p:cNvSpPr/>
            <p:nvPr/>
          </p:nvSpPr>
          <p:spPr>
            <a:xfrm>
              <a:off x="1404224" y="3097917"/>
              <a:ext cx="1081085" cy="707886"/>
            </a:xfrm>
            <a:prstGeom prst="roundRect">
              <a:avLst/>
            </a:prstGeom>
            <a:solidFill>
              <a:srgbClr val="09A98A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C74690C-397C-F973-1097-16E9248727C5}"/>
                </a:ext>
              </a:extLst>
            </p:cNvPr>
            <p:cNvSpPr txBox="1"/>
            <p:nvPr/>
          </p:nvSpPr>
          <p:spPr>
            <a:xfrm>
              <a:off x="1476136" y="2486322"/>
              <a:ext cx="9372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accent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type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85ED3CB-25D4-91D0-D19B-D10E1585AF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574371" y="2486322"/>
            <a:ext cx="1556858" cy="1319481"/>
            <a:chOff x="2574371" y="2486322"/>
            <a:chExt cx="1556858" cy="1319481"/>
          </a:xfrm>
        </p:grpSpPr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33C94A4A-8F38-8005-417E-EFB4278D6778}"/>
                </a:ext>
              </a:extLst>
            </p:cNvPr>
            <p:cNvSpPr/>
            <p:nvPr/>
          </p:nvSpPr>
          <p:spPr>
            <a:xfrm>
              <a:off x="2574371" y="3097917"/>
              <a:ext cx="1556858" cy="707886"/>
            </a:xfrm>
            <a:prstGeom prst="roundRect">
              <a:avLst/>
            </a:prstGeom>
            <a:solidFill>
              <a:schemeClr val="accent2">
                <a:alpha val="50196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203F4AD-5A23-B5A4-695C-CBDEBAA5A3FB}"/>
                </a:ext>
              </a:extLst>
            </p:cNvPr>
            <p:cNvSpPr txBox="1"/>
            <p:nvPr/>
          </p:nvSpPr>
          <p:spPr>
            <a:xfrm>
              <a:off x="2884170" y="2486322"/>
              <a:ext cx="9372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accent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name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FBB9C6D-3214-D964-C2B2-D9CAF6B145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548424" y="2486322"/>
            <a:ext cx="937260" cy="1296621"/>
            <a:chOff x="4548424" y="2486322"/>
            <a:chExt cx="937260" cy="1296621"/>
          </a:xfrm>
        </p:grpSpPr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B34E903B-2180-8F8C-5E89-DB855B89BDAE}"/>
                </a:ext>
              </a:extLst>
            </p:cNvPr>
            <p:cNvSpPr/>
            <p:nvPr/>
          </p:nvSpPr>
          <p:spPr>
            <a:xfrm>
              <a:off x="4782739" y="3075057"/>
              <a:ext cx="468630" cy="707886"/>
            </a:xfrm>
            <a:prstGeom prst="roundRect">
              <a:avLst/>
            </a:prstGeom>
            <a:solidFill>
              <a:schemeClr val="accent5">
                <a:alpha val="50196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B750DE6-C007-CA92-A0D9-EFA2EC74B5B7}"/>
                </a:ext>
              </a:extLst>
            </p:cNvPr>
            <p:cNvSpPr txBox="1"/>
            <p:nvPr/>
          </p:nvSpPr>
          <p:spPr>
            <a:xfrm>
              <a:off x="4548424" y="2486322"/>
              <a:ext cx="9372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accent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value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CF26203B-E01A-F0AD-D951-88A433D887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8200" y="1861557"/>
            <a:ext cx="5029200" cy="4085986"/>
            <a:chOff x="838200" y="1861557"/>
            <a:chExt cx="5029200" cy="4085986"/>
          </a:xfrm>
        </p:grpSpPr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453145C5-2159-086B-21B9-DACE6A97F4EB}"/>
                </a:ext>
              </a:extLst>
            </p:cNvPr>
            <p:cNvSpPr/>
            <p:nvPr/>
          </p:nvSpPr>
          <p:spPr>
            <a:xfrm>
              <a:off x="2733913" y="5438283"/>
              <a:ext cx="1316117" cy="495300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11582863-8823-F5C9-AD4D-8F683DBE4745}"/>
                </a:ext>
              </a:extLst>
            </p:cNvPr>
            <p:cNvSpPr/>
            <p:nvPr/>
          </p:nvSpPr>
          <p:spPr>
            <a:xfrm>
              <a:off x="838200" y="1861557"/>
              <a:ext cx="5029200" cy="3842772"/>
            </a:xfrm>
            <a:prstGeom prst="roundRect">
              <a:avLst>
                <a:gd name="adj" fmla="val 4383"/>
              </a:avLst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423319A-0D4B-F9CF-321B-A209D75A4862}"/>
                </a:ext>
              </a:extLst>
            </p:cNvPr>
            <p:cNvSpPr txBox="1"/>
            <p:nvPr/>
          </p:nvSpPr>
          <p:spPr>
            <a:xfrm>
              <a:off x="2733913" y="5424323"/>
              <a:ext cx="13161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CODE</a:t>
              </a:r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00BCCC01-A42B-8FC5-DAC0-FF9D0C295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00061" y="3126462"/>
            <a:ext cx="1478282" cy="1409074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7676D16-4A87-805B-C840-AF3729F8BE60}"/>
              </a:ext>
            </a:extLst>
          </p:cNvPr>
          <p:cNvSpPr txBox="1"/>
          <p:nvPr/>
        </p:nvSpPr>
        <p:spPr>
          <a:xfrm>
            <a:off x="8290800" y="3169279"/>
            <a:ext cx="11751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A747D2E-EB71-8BC6-216E-CCA6A97C9AF6}"/>
              </a:ext>
            </a:extLst>
          </p:cNvPr>
          <p:cNvSpPr txBox="1"/>
          <p:nvPr/>
        </p:nvSpPr>
        <p:spPr>
          <a:xfrm>
            <a:off x="7857831" y="2372409"/>
            <a:ext cx="19627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myNum</a:t>
            </a:r>
            <a:endParaRPr lang="en-US" sz="40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74073D7-37CB-1345-0DB3-2AC007172DE7}"/>
              </a:ext>
            </a:extLst>
          </p:cNvPr>
          <p:cNvSpPr txBox="1"/>
          <p:nvPr/>
        </p:nvSpPr>
        <p:spPr>
          <a:xfrm>
            <a:off x="8767054" y="4632334"/>
            <a:ext cx="8112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1E061A-47E1-E68E-864A-7B9745D96CFE}"/>
              </a:ext>
            </a:extLst>
          </p:cNvPr>
          <p:cNvSpPr txBox="1"/>
          <p:nvPr/>
        </p:nvSpPr>
        <p:spPr>
          <a:xfrm>
            <a:off x="1163239" y="3075057"/>
            <a:ext cx="46596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Consolas" panose="020B0609020204030204" pitchFamily="49" charset="0"/>
                <a:cs typeface="Consolas" panose="020B0609020204030204" pitchFamily="49" charset="0"/>
              </a:rPr>
              <a:t>int </a:t>
            </a:r>
            <a:r>
              <a:rPr lang="en-US" sz="40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myNum</a:t>
            </a:r>
            <a:r>
              <a:rPr lang="en-US" sz="4000" b="1" dirty="0">
                <a:latin typeface="Consolas" panose="020B0609020204030204" pitchFamily="49" charset="0"/>
                <a:cs typeface="Consolas" panose="020B0609020204030204" pitchFamily="49" charset="0"/>
              </a:rPr>
              <a:t> = 2;</a:t>
            </a:r>
          </a:p>
        </p:txBody>
      </p:sp>
    </p:spTree>
    <p:extLst>
      <p:ext uri="{BB962C8B-B14F-4D97-AF65-F5344CB8AC3E}">
        <p14:creationId xmlns:p14="http://schemas.microsoft.com/office/powerpoint/2010/main" val="1693245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/>
      <p:bldP spid="40" grpId="0"/>
      <p:bldP spid="41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0F4331-DA1E-23E3-3782-701858C6C2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9D887-E6A8-56EC-0547-B28F2066F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Mental Model for Arrays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BB7593-8A90-03FC-910C-8380C809196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7</a:t>
            </a:fld>
            <a:endParaRPr lang="en-US" dirty="0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4DB08BD-3EAF-F197-4EA6-30F41FFF61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828095" y="2486322"/>
            <a:ext cx="1543770" cy="1296621"/>
            <a:chOff x="3828095" y="2486322"/>
            <a:chExt cx="1543770" cy="1296621"/>
          </a:xfrm>
        </p:grpSpPr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71FC2AA8-3175-2E45-C5B0-F100222767F9}"/>
                </a:ext>
              </a:extLst>
            </p:cNvPr>
            <p:cNvSpPr/>
            <p:nvPr/>
          </p:nvSpPr>
          <p:spPr>
            <a:xfrm>
              <a:off x="3828095" y="3075057"/>
              <a:ext cx="1543770" cy="707886"/>
            </a:xfrm>
            <a:prstGeom prst="roundRect">
              <a:avLst/>
            </a:prstGeom>
            <a:solidFill>
              <a:schemeClr val="accent5">
                <a:alpha val="50196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2CF9A65-2382-FF95-652C-C17C8DA680E5}"/>
                </a:ext>
              </a:extLst>
            </p:cNvPr>
            <p:cNvSpPr txBox="1"/>
            <p:nvPr/>
          </p:nvSpPr>
          <p:spPr>
            <a:xfrm>
              <a:off x="4136944" y="2486322"/>
              <a:ext cx="9372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accent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value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4F944CA5-B8FF-B761-2E90-A92E8A0D9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461260" y="2486322"/>
            <a:ext cx="937260" cy="1296621"/>
            <a:chOff x="2461260" y="2486322"/>
            <a:chExt cx="937260" cy="1296621"/>
          </a:xfrm>
        </p:grpSpPr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15E22F40-D941-1F97-9542-3DB88089218E}"/>
                </a:ext>
              </a:extLst>
            </p:cNvPr>
            <p:cNvSpPr/>
            <p:nvPr/>
          </p:nvSpPr>
          <p:spPr>
            <a:xfrm>
              <a:off x="2495787" y="3075057"/>
              <a:ext cx="852246" cy="707886"/>
            </a:xfrm>
            <a:prstGeom prst="roundRect">
              <a:avLst/>
            </a:prstGeom>
            <a:solidFill>
              <a:schemeClr val="accent2">
                <a:alpha val="50196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183C01E-A5E9-766A-FAA5-292AEFFA2A29}"/>
                </a:ext>
              </a:extLst>
            </p:cNvPr>
            <p:cNvSpPr txBox="1"/>
            <p:nvPr/>
          </p:nvSpPr>
          <p:spPr>
            <a:xfrm>
              <a:off x="2461260" y="2486322"/>
              <a:ext cx="9372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accent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name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ADBD899-DF37-0FB8-7CAF-D4EA737248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35644" y="2486322"/>
            <a:ext cx="1081085" cy="1296621"/>
            <a:chOff x="1335644" y="2486322"/>
            <a:chExt cx="1081085" cy="1296621"/>
          </a:xfrm>
        </p:grpSpPr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DDC61FAC-9A90-A58B-5BD8-36FB344BB8F3}"/>
                </a:ext>
              </a:extLst>
            </p:cNvPr>
            <p:cNvSpPr/>
            <p:nvPr/>
          </p:nvSpPr>
          <p:spPr>
            <a:xfrm>
              <a:off x="1335644" y="3075057"/>
              <a:ext cx="1081085" cy="707886"/>
            </a:xfrm>
            <a:prstGeom prst="roundRect">
              <a:avLst/>
            </a:prstGeom>
            <a:solidFill>
              <a:srgbClr val="09A98A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F6617CC-28E2-9C21-4CE6-88BB777FD306}"/>
                </a:ext>
              </a:extLst>
            </p:cNvPr>
            <p:cNvSpPr txBox="1"/>
            <p:nvPr/>
          </p:nvSpPr>
          <p:spPr>
            <a:xfrm>
              <a:off x="1396126" y="2486322"/>
              <a:ext cx="9372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accent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type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7736E56B-AB77-BB5E-C8A6-8B45909404DE}"/>
              </a:ext>
            </a:extLst>
          </p:cNvPr>
          <p:cNvSpPr txBox="1"/>
          <p:nvPr/>
        </p:nvSpPr>
        <p:spPr>
          <a:xfrm>
            <a:off x="1126805" y="3150981"/>
            <a:ext cx="46596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latin typeface="Consolas" panose="020B0609020204030204" pitchFamily="49" charset="0"/>
                <a:cs typeface="Consolas" panose="020B0609020204030204" pitchFamily="49" charset="0"/>
              </a:rPr>
              <a:t>int[] </a:t>
            </a:r>
            <a:r>
              <a:rPr lang="en-US" sz="30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arr</a:t>
            </a:r>
            <a:r>
              <a:rPr lang="en-US" sz="3000" b="1" dirty="0">
                <a:latin typeface="Consolas" panose="020B0609020204030204" pitchFamily="49" charset="0"/>
                <a:cs typeface="Consolas" panose="020B0609020204030204" pitchFamily="49" charset="0"/>
              </a:rPr>
              <a:t> = {2,0,6};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30DB151-6637-46CD-161E-1512818A8D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8200" y="1861557"/>
            <a:ext cx="5029200" cy="4085986"/>
            <a:chOff x="838200" y="1861557"/>
            <a:chExt cx="5029200" cy="4085986"/>
          </a:xfrm>
        </p:grpSpPr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285E42CB-58FE-B960-52B4-A7543A589F2E}"/>
                </a:ext>
              </a:extLst>
            </p:cNvPr>
            <p:cNvSpPr/>
            <p:nvPr/>
          </p:nvSpPr>
          <p:spPr>
            <a:xfrm>
              <a:off x="2733913" y="5438283"/>
              <a:ext cx="1316117" cy="495300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028C5337-A16D-E2B8-BA3F-2E0E60319CC3}"/>
                </a:ext>
              </a:extLst>
            </p:cNvPr>
            <p:cNvSpPr/>
            <p:nvPr/>
          </p:nvSpPr>
          <p:spPr>
            <a:xfrm>
              <a:off x="838200" y="1861557"/>
              <a:ext cx="5029200" cy="3842772"/>
            </a:xfrm>
            <a:prstGeom prst="roundRect">
              <a:avLst>
                <a:gd name="adj" fmla="val 4383"/>
              </a:avLst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6E08B49-3C20-3042-D4E1-EB07296AF98A}"/>
                </a:ext>
              </a:extLst>
            </p:cNvPr>
            <p:cNvSpPr txBox="1"/>
            <p:nvPr/>
          </p:nvSpPr>
          <p:spPr>
            <a:xfrm>
              <a:off x="2733913" y="5424323"/>
              <a:ext cx="13161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CODE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AF938EB-DA68-9731-CDA8-F16D47169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324602" y="1847597"/>
            <a:ext cx="5029200" cy="4085986"/>
            <a:chOff x="6324602" y="1847597"/>
            <a:chExt cx="5029200" cy="4085986"/>
          </a:xfrm>
        </p:grpSpPr>
        <p:sp>
          <p:nvSpPr>
            <p:cNvPr id="36" name="Rounded Rectangle 35">
              <a:extLst>
                <a:ext uri="{FF2B5EF4-FFF2-40B4-BE49-F238E27FC236}">
                  <a16:creationId xmlns:a16="http://schemas.microsoft.com/office/drawing/2014/main" id="{F0C14AF5-6CC5-A3D2-6C72-5D8390FEF0F5}"/>
                </a:ext>
              </a:extLst>
            </p:cNvPr>
            <p:cNvSpPr/>
            <p:nvPr/>
          </p:nvSpPr>
          <p:spPr>
            <a:xfrm>
              <a:off x="6324602" y="1847597"/>
              <a:ext cx="5029200" cy="3842772"/>
            </a:xfrm>
            <a:prstGeom prst="roundRect">
              <a:avLst>
                <a:gd name="adj" fmla="val 4383"/>
              </a:avLst>
            </a:prstGeom>
            <a:no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ounded Rectangle 34">
              <a:extLst>
                <a:ext uri="{FF2B5EF4-FFF2-40B4-BE49-F238E27FC236}">
                  <a16:creationId xmlns:a16="http://schemas.microsoft.com/office/drawing/2014/main" id="{DEF1AD13-BF94-54C8-A374-DCBCC962CE4D}"/>
                </a:ext>
              </a:extLst>
            </p:cNvPr>
            <p:cNvSpPr/>
            <p:nvPr/>
          </p:nvSpPr>
          <p:spPr>
            <a:xfrm>
              <a:off x="8220315" y="5424323"/>
              <a:ext cx="1316117" cy="49530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4BC8CDF-4770-8438-19AF-F4876D892042}"/>
                </a:ext>
              </a:extLst>
            </p:cNvPr>
            <p:cNvSpPr txBox="1"/>
            <p:nvPr/>
          </p:nvSpPr>
          <p:spPr>
            <a:xfrm>
              <a:off x="8220315" y="5410363"/>
              <a:ext cx="13161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THINK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0509C67-2B80-64FD-C2C5-E9A1D4F2EF14}"/>
              </a:ext>
            </a:extLst>
          </p:cNvPr>
          <p:cNvGrpSpPr/>
          <p:nvPr/>
        </p:nvGrpSpPr>
        <p:grpSpPr>
          <a:xfrm>
            <a:off x="6888243" y="2666293"/>
            <a:ext cx="937260" cy="1742651"/>
            <a:chOff x="6888243" y="2666293"/>
            <a:chExt cx="937260" cy="174265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28F4807-5767-8571-7D0E-E15A17308A2C}"/>
                </a:ext>
              </a:extLst>
            </p:cNvPr>
            <p:cNvSpPr txBox="1"/>
            <p:nvPr/>
          </p:nvSpPr>
          <p:spPr>
            <a:xfrm>
              <a:off x="6888243" y="2666293"/>
              <a:ext cx="93726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 dirty="0" err="1">
                  <a:solidFill>
                    <a:schemeClr val="accent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arr</a:t>
              </a:r>
              <a:endParaRPr lang="en-US" sz="30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15AB0BE-CA80-A06A-A99A-46ED5AE6A582}"/>
                </a:ext>
              </a:extLst>
            </p:cNvPr>
            <p:cNvSpPr txBox="1"/>
            <p:nvPr/>
          </p:nvSpPr>
          <p:spPr>
            <a:xfrm>
              <a:off x="6888243" y="4008834"/>
              <a:ext cx="9372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b="1" dirty="0">
                  <a:solidFill>
                    <a:schemeClr val="accent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int[]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63392BA-6E4B-F294-7BEC-05F343C44475}"/>
                </a:ext>
              </a:extLst>
            </p:cNvPr>
            <p:cNvSpPr/>
            <p:nvPr/>
          </p:nvSpPr>
          <p:spPr>
            <a:xfrm>
              <a:off x="6973968" y="3248799"/>
              <a:ext cx="765810" cy="730746"/>
            </a:xfrm>
            <a:prstGeom prst="rect">
              <a:avLst/>
            </a:prstGeom>
            <a:noFill/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8A49B16-B724-0D04-F3F3-B5649EDAD775}"/>
              </a:ext>
            </a:extLst>
          </p:cNvPr>
          <p:cNvGrpSpPr/>
          <p:nvPr/>
        </p:nvGrpSpPr>
        <p:grpSpPr>
          <a:xfrm>
            <a:off x="7361303" y="3264408"/>
            <a:ext cx="3426473" cy="731520"/>
            <a:chOff x="7361303" y="3264408"/>
            <a:chExt cx="3426473" cy="731520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062763BE-B9E2-4B4C-F11E-022EF524B5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8494776" y="3264408"/>
              <a:ext cx="2293000" cy="731520"/>
              <a:chOff x="8494776" y="3264408"/>
              <a:chExt cx="2293000" cy="731520"/>
            </a:xfrm>
          </p:grpSpPr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CCB6417A-5C85-A142-81A9-1F308F861F1E}"/>
                  </a:ext>
                </a:extLst>
              </p:cNvPr>
              <p:cNvSpPr/>
              <p:nvPr/>
            </p:nvSpPr>
            <p:spPr>
              <a:xfrm>
                <a:off x="8494776" y="3264408"/>
                <a:ext cx="765810" cy="731520"/>
              </a:xfrm>
              <a:prstGeom prst="rect">
                <a:avLst/>
              </a:prstGeom>
              <a:noFill/>
              <a:ln w="571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EE9780EF-A75F-DF3D-0EE9-69053AB3E8CC}"/>
                  </a:ext>
                </a:extLst>
              </p:cNvPr>
              <p:cNvSpPr/>
              <p:nvPr/>
            </p:nvSpPr>
            <p:spPr>
              <a:xfrm>
                <a:off x="9256156" y="3264408"/>
                <a:ext cx="765810" cy="731520"/>
              </a:xfrm>
              <a:prstGeom prst="rect">
                <a:avLst/>
              </a:prstGeom>
              <a:noFill/>
              <a:ln w="571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BCB8D41D-CC5E-F616-0158-1BF0C696AE6B}"/>
                  </a:ext>
                </a:extLst>
              </p:cNvPr>
              <p:cNvSpPr/>
              <p:nvPr/>
            </p:nvSpPr>
            <p:spPr>
              <a:xfrm>
                <a:off x="10021966" y="3264408"/>
                <a:ext cx="765810" cy="731520"/>
              </a:xfrm>
              <a:prstGeom prst="rect">
                <a:avLst/>
              </a:prstGeom>
              <a:noFill/>
              <a:ln w="571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993DF21-28F9-4571-9265-521A32FEE060}"/>
                  </a:ext>
                </a:extLst>
              </p:cNvPr>
              <p:cNvSpPr txBox="1"/>
              <p:nvPr/>
            </p:nvSpPr>
            <p:spPr>
              <a:xfrm>
                <a:off x="8580834" y="3271659"/>
                <a:ext cx="58006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accent5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9A54B40-D700-B89E-0261-5063EB3C2EFB}"/>
                  </a:ext>
                </a:extLst>
              </p:cNvPr>
              <p:cNvSpPr txBox="1"/>
              <p:nvPr/>
            </p:nvSpPr>
            <p:spPr>
              <a:xfrm>
                <a:off x="9349026" y="3264408"/>
                <a:ext cx="58006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accent5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0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7A0E168-34D7-1C51-BBA2-9B21562077E1}"/>
                  </a:ext>
                </a:extLst>
              </p:cNvPr>
              <p:cNvSpPr txBox="1"/>
              <p:nvPr/>
            </p:nvSpPr>
            <p:spPr>
              <a:xfrm>
                <a:off x="10114836" y="3271659"/>
                <a:ext cx="58006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accent5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6</a:t>
                </a:r>
              </a:p>
            </p:txBody>
          </p:sp>
        </p:grp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36F33F8C-368B-6222-A5D1-14ABC836AA1B}"/>
                </a:ext>
              </a:extLst>
            </p:cNvPr>
            <p:cNvCxnSpPr>
              <a:endCxn id="3" idx="1"/>
            </p:cNvCxnSpPr>
            <p:nvPr/>
          </p:nvCxnSpPr>
          <p:spPr>
            <a:xfrm>
              <a:off x="7361303" y="3629781"/>
              <a:ext cx="1133473" cy="387"/>
            </a:xfrm>
            <a:prstGeom prst="straightConnector1">
              <a:avLst/>
            </a:prstGeom>
            <a:ln w="762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04348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959991-3C75-2195-1CD0-E36902123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F5291-4A1D-3D40-FAAA-499CC3BB2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Arrays vs Strings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F78B52-4ECA-D558-38C6-280D51239D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71600"/>
            <a:ext cx="10515600" cy="5268596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dirty="0"/>
              <a:t>Unlike Strings…</a:t>
            </a:r>
          </a:p>
          <a:p>
            <a:r>
              <a:rPr lang="en-US" dirty="0"/>
              <a:t>refer to individual elements via bracket notation (e.g.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arr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[3]</a:t>
            </a:r>
            <a:r>
              <a:rPr lang="en-US" dirty="0"/>
              <a:t>)</a:t>
            </a:r>
          </a:p>
          <a:p>
            <a:r>
              <a:rPr lang="en-US" dirty="0"/>
              <a:t>must decide (and fix) size when created</a:t>
            </a:r>
          </a:p>
          <a:p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arr.length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/>
              <a:t>to get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arr</a:t>
            </a:r>
            <a:r>
              <a:rPr lang="en-US" dirty="0" err="1"/>
              <a:t>’s</a:t>
            </a:r>
            <a:r>
              <a:rPr lang="en-US" dirty="0"/>
              <a:t> length</a:t>
            </a:r>
          </a:p>
          <a:p>
            <a:pPr lvl="1"/>
            <a:r>
              <a:rPr lang="en-US" i="1" dirty="0"/>
              <a:t>no</a:t>
            </a:r>
            <a:r>
              <a:rPr lang="en-US" dirty="0"/>
              <a:t> parentheses. this is called a “field”, </a:t>
            </a:r>
            <a:r>
              <a:rPr lang="en-US" i="1" dirty="0"/>
              <a:t>not</a:t>
            </a:r>
            <a:r>
              <a:rPr lang="en-US" dirty="0"/>
              <a:t> a method. </a:t>
            </a:r>
            <a:br>
              <a:rPr lang="en-US" dirty="0"/>
            </a:br>
            <a:r>
              <a:rPr lang="en-US" dirty="0"/>
              <a:t>(more on this in CSE 122!)</a:t>
            </a:r>
            <a:endParaRPr lang="en-US" i="1" dirty="0"/>
          </a:p>
          <a:p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Arrays.toString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arr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) </a:t>
            </a:r>
            <a:r>
              <a:rPr lang="en-US" dirty="0"/>
              <a:t>to get a nice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String</a:t>
            </a:r>
            <a:r>
              <a:rPr lang="en-US" dirty="0"/>
              <a:t> version</a:t>
            </a:r>
          </a:p>
          <a:p>
            <a:pPr lvl="1"/>
            <a:r>
              <a:rPr lang="en-US" dirty="0"/>
              <a:t>if not: “gobbledygook” (printing the “reference”)</a:t>
            </a:r>
          </a:p>
          <a:p>
            <a:pPr lvl="1"/>
            <a:r>
              <a:rPr lang="en-US" dirty="0"/>
              <a:t>requires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import.java.util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.*;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50281F-FEE2-8E52-A4AC-9970FD5B129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4927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85E59-3EAF-3736-B964-EC4FF8C3E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PCM</a:t>
            </a:r>
            <a:r>
              <a:rPr lang="en-US" dirty="0"/>
              <a:t> Review: Array Traversal Pattern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98EB38C-FB5B-7A01-A56A-F97018B02898}"/>
              </a:ext>
            </a:extLst>
          </p:cNvPr>
          <p:cNvSpPr/>
          <p:nvPr/>
        </p:nvSpPr>
        <p:spPr>
          <a:xfrm>
            <a:off x="1521088" y="2644170"/>
            <a:ext cx="91498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AF00DB"/>
                </a:solidFill>
                <a:latin typeface="Consolas" panose="020B0609020204030204" pitchFamily="49" charset="0"/>
              </a:rPr>
              <a:t>for</a:t>
            </a:r>
            <a:r>
              <a:rPr lang="en-US" sz="3200" dirty="0">
                <a:latin typeface="Consolas" panose="020B0609020204030204" pitchFamily="49" charset="0"/>
              </a:rPr>
              <a:t> (</a:t>
            </a:r>
            <a:r>
              <a:rPr lang="en-US" sz="3200" dirty="0">
                <a:solidFill>
                  <a:srgbClr val="267F99"/>
                </a:solidFill>
                <a:latin typeface="Consolas" panose="020B0609020204030204" pitchFamily="49" charset="0"/>
              </a:rPr>
              <a:t>int</a:t>
            </a:r>
            <a:r>
              <a:rPr lang="en-US" sz="3200" dirty="0">
                <a:latin typeface="Consolas" panose="020B0609020204030204" pitchFamily="49" charset="0"/>
              </a:rPr>
              <a:t> </a:t>
            </a:r>
            <a:r>
              <a:rPr lang="en-US" sz="3200" dirty="0" err="1">
                <a:solidFill>
                  <a:srgbClr val="001080"/>
                </a:solidFill>
                <a:latin typeface="Consolas" panose="020B0609020204030204" pitchFamily="49" charset="0"/>
              </a:rPr>
              <a:t>i</a:t>
            </a:r>
            <a:r>
              <a:rPr lang="en-US" sz="3200" dirty="0">
                <a:latin typeface="Consolas" panose="020B0609020204030204" pitchFamily="49" charset="0"/>
              </a:rPr>
              <a:t> = </a:t>
            </a:r>
            <a:r>
              <a:rPr lang="en-US" sz="3200" dirty="0">
                <a:solidFill>
                  <a:srgbClr val="098658"/>
                </a:solidFill>
                <a:latin typeface="Consolas" panose="020B0609020204030204" pitchFamily="49" charset="0"/>
              </a:rPr>
              <a:t>0</a:t>
            </a:r>
            <a:r>
              <a:rPr lang="en-US" sz="3200" dirty="0">
                <a:latin typeface="Consolas" panose="020B0609020204030204" pitchFamily="49" charset="0"/>
              </a:rPr>
              <a:t>; </a:t>
            </a:r>
            <a:r>
              <a:rPr lang="en-US" sz="3200" dirty="0" err="1">
                <a:latin typeface="Consolas" panose="020B0609020204030204" pitchFamily="49" charset="0"/>
              </a:rPr>
              <a:t>i</a:t>
            </a:r>
            <a:r>
              <a:rPr lang="en-US" sz="3200" dirty="0">
                <a:latin typeface="Consolas" panose="020B0609020204030204" pitchFamily="49" charset="0"/>
              </a:rPr>
              <a:t> &lt; </a:t>
            </a:r>
            <a:r>
              <a:rPr lang="en-US" sz="3200" dirty="0" err="1">
                <a:solidFill>
                  <a:srgbClr val="001080"/>
                </a:solidFill>
                <a:latin typeface="Consolas" panose="020B0609020204030204" pitchFamily="49" charset="0"/>
              </a:rPr>
              <a:t>arr</a:t>
            </a:r>
            <a:r>
              <a:rPr lang="en-US" sz="3200" dirty="0" err="1">
                <a:latin typeface="Consolas" panose="020B0609020204030204" pitchFamily="49" charset="0"/>
              </a:rPr>
              <a:t>.</a:t>
            </a:r>
            <a:r>
              <a:rPr lang="en-US" sz="3200" dirty="0" err="1">
                <a:solidFill>
                  <a:srgbClr val="001080"/>
                </a:solidFill>
                <a:latin typeface="Consolas" panose="020B0609020204030204" pitchFamily="49" charset="0"/>
              </a:rPr>
              <a:t>length</a:t>
            </a:r>
            <a:r>
              <a:rPr lang="en-US" sz="3200" dirty="0">
                <a:latin typeface="Consolas" panose="020B0609020204030204" pitchFamily="49" charset="0"/>
              </a:rPr>
              <a:t>; </a:t>
            </a:r>
            <a:r>
              <a:rPr lang="en-US" sz="3200" dirty="0" err="1">
                <a:latin typeface="Consolas" panose="020B0609020204030204" pitchFamily="49" charset="0"/>
              </a:rPr>
              <a:t>i</a:t>
            </a:r>
            <a:r>
              <a:rPr lang="en-US" sz="3200" dirty="0">
                <a:latin typeface="Consolas" panose="020B0609020204030204" pitchFamily="49" charset="0"/>
              </a:rPr>
              <a:t>++) {</a:t>
            </a:r>
          </a:p>
          <a:p>
            <a:r>
              <a:rPr lang="en-US" sz="3200" dirty="0">
                <a:latin typeface="Consolas" panose="020B0609020204030204" pitchFamily="49" charset="0"/>
              </a:rPr>
              <a:t>    </a:t>
            </a:r>
            <a:r>
              <a:rPr lang="en-US" sz="3200" dirty="0">
                <a:solidFill>
                  <a:srgbClr val="008000"/>
                </a:solidFill>
                <a:latin typeface="Consolas" panose="020B0609020204030204" pitchFamily="49" charset="0"/>
              </a:rPr>
              <a:t>// do something with </a:t>
            </a:r>
            <a:r>
              <a:rPr lang="en-US" sz="3200" dirty="0" err="1">
                <a:solidFill>
                  <a:srgbClr val="008000"/>
                </a:solidFill>
                <a:latin typeface="Consolas" panose="020B0609020204030204" pitchFamily="49" charset="0"/>
              </a:rPr>
              <a:t>arr</a:t>
            </a:r>
            <a:r>
              <a:rPr lang="en-US" sz="3200" dirty="0">
                <a:solidFill>
                  <a:srgbClr val="008000"/>
                </a:solidFill>
                <a:latin typeface="Consolas" panose="020B0609020204030204" pitchFamily="49" charset="0"/>
              </a:rPr>
              <a:t>[</a:t>
            </a:r>
            <a:r>
              <a:rPr lang="en-US" sz="3200" dirty="0" err="1">
                <a:solidFill>
                  <a:srgbClr val="008000"/>
                </a:solidFill>
                <a:latin typeface="Consolas" panose="020B0609020204030204" pitchFamily="49" charset="0"/>
              </a:rPr>
              <a:t>i</a:t>
            </a:r>
            <a:r>
              <a:rPr lang="en-US" sz="3200" dirty="0">
                <a:solidFill>
                  <a:srgbClr val="008000"/>
                </a:solidFill>
                <a:latin typeface="Consolas" panose="020B0609020204030204" pitchFamily="49" charset="0"/>
              </a:rPr>
              <a:t>]</a:t>
            </a:r>
            <a:endParaRPr lang="en-US" sz="3200" dirty="0">
              <a:latin typeface="Consolas" panose="020B0609020204030204" pitchFamily="49" charset="0"/>
            </a:endParaRPr>
          </a:p>
          <a:p>
            <a:r>
              <a:rPr lang="en-US" sz="3200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7335DB-A1D5-B3FA-7F17-3C99845C4F5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505582"/>
      </p:ext>
    </p:extLst>
  </p:cSld>
  <p:clrMapOvr>
    <a:masterClrMapping/>
  </p:clrMapOvr>
</p:sld>
</file>

<file path=ppt/theme/theme1.xml><?xml version="1.0" encoding="utf-8"?>
<a:theme xmlns:a="http://schemas.openxmlformats.org/drawingml/2006/main" name="2_CSE 12X (adopted from CSE 373)">
  <a:themeElements>
    <a:clrScheme name="Custom 11">
      <a:dk1>
        <a:srgbClr val="222222"/>
      </a:dk1>
      <a:lt1>
        <a:srgbClr val="FFFFFF"/>
      </a:lt1>
      <a:dk2>
        <a:srgbClr val="A7A7A7"/>
      </a:dk2>
      <a:lt2>
        <a:srgbClr val="535353"/>
      </a:lt2>
      <a:accent1>
        <a:srgbClr val="2E235D"/>
      </a:accent1>
      <a:accent2>
        <a:srgbClr val="E83C60"/>
      </a:accent2>
      <a:accent3>
        <a:srgbClr val="2699A9"/>
      </a:accent3>
      <a:accent4>
        <a:srgbClr val="FFC000"/>
      </a:accent4>
      <a:accent5>
        <a:srgbClr val="EE8A64"/>
      </a:accent5>
      <a:accent6>
        <a:srgbClr val="09A98A"/>
      </a:accent6>
      <a:hlink>
        <a:srgbClr val="0057FF"/>
      </a:hlink>
      <a:folHlink>
        <a:srgbClr val="0057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SE 373 Summer 2020">
  <a:themeElements>
    <a:clrScheme name="CSE 373 Summer 2020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2E235D"/>
      </a:accent1>
      <a:accent2>
        <a:srgbClr val="E83C60"/>
      </a:accent2>
      <a:accent3>
        <a:srgbClr val="2699A9"/>
      </a:accent3>
      <a:accent4>
        <a:srgbClr val="FFC000"/>
      </a:accent4>
      <a:accent5>
        <a:srgbClr val="EE8A64"/>
      </a:accent5>
      <a:accent6>
        <a:srgbClr val="09A98A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11433</TotalTime>
  <Words>499</Words>
  <Application>Microsoft Macintosh PowerPoint</Application>
  <PresentationFormat>Widescreen</PresentationFormat>
  <Paragraphs>96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Montserrat</vt:lpstr>
      <vt:lpstr>Montserrat SemiBold</vt:lpstr>
      <vt:lpstr>Consolas</vt:lpstr>
      <vt:lpstr>Calibri</vt:lpstr>
      <vt:lpstr>Montserrat ExtraBold</vt:lpstr>
      <vt:lpstr>Arial</vt:lpstr>
      <vt:lpstr>2_CSE 12X (adopted from CSE 373)</vt:lpstr>
      <vt:lpstr>Arrays</vt:lpstr>
      <vt:lpstr>Announcements, Reminders</vt:lpstr>
      <vt:lpstr>Lecture feedback (1/2)</vt:lpstr>
      <vt:lpstr>Lecture feedback (2/2)</vt:lpstr>
      <vt:lpstr>PCM Review: Arrays</vt:lpstr>
      <vt:lpstr>Recall: Variables and “Mental Models”</vt:lpstr>
      <vt:lpstr>The Mental Model for Arrays</vt:lpstr>
      <vt:lpstr>Arrays vs Strings</vt:lpstr>
      <vt:lpstr>PCM Review: Array Traversal Pattern</vt:lpstr>
      <vt:lpstr>Think Pair Share: Array Length (Think)</vt:lpstr>
      <vt:lpstr>Think Pair Share: Array Length (Pair)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Welcome!</dc:title>
  <dc:creator>Hannah Swoffer</dc:creator>
  <cp:lastModifiedBy>Hayden Feeney</cp:lastModifiedBy>
  <cp:revision>509</cp:revision>
  <dcterms:modified xsi:type="dcterms:W3CDTF">2026-08-05T17:33:26Z</dcterms:modified>
</cp:coreProperties>
</file>