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4" r:id="rId1"/>
  </p:sldMasterIdLst>
  <p:notesMasterIdLst>
    <p:notesMasterId r:id="rId12"/>
  </p:notesMasterIdLst>
  <p:handoutMasterIdLst>
    <p:handoutMasterId r:id="rId13"/>
  </p:handoutMasterIdLst>
  <p:sldIdLst>
    <p:sldId id="485" r:id="rId2"/>
    <p:sldId id="356" r:id="rId3"/>
    <p:sldId id="490" r:id="rId4"/>
    <p:sldId id="477" r:id="rId5"/>
    <p:sldId id="478" r:id="rId6"/>
    <p:sldId id="484" r:id="rId7"/>
    <p:sldId id="480" r:id="rId8"/>
    <p:sldId id="487" r:id="rId9"/>
    <p:sldId id="488" r:id="rId10"/>
    <p:sldId id="489" r:id="rId11"/>
  </p:sldIdLst>
  <p:sldSz cx="12192000" cy="6858000"/>
  <p:notesSz cx="6858000" cy="9144000"/>
  <p:embeddedFontLst>
    <p:embeddedFont>
      <p:font typeface="Consolas" panose="020B0609020204030204" pitchFamily="49" charset="0"/>
      <p:regular r:id="rId14"/>
      <p:bold r:id="rId15"/>
      <p:italic r:id="rId16"/>
      <p:boldItalic r:id="rId17"/>
    </p:embeddedFont>
    <p:embeddedFont>
      <p:font typeface="Montserrat" pitchFamily="2" charset="77"/>
      <p:regular r:id="rId18"/>
      <p:bold r:id="rId19"/>
      <p:italic r:id="rId20"/>
      <p:boldItalic r:id="rId21"/>
    </p:embeddedFont>
    <p:embeddedFont>
      <p:font typeface="Montserrat ExtraBold" panose="00000900000000000000" pitchFamily="2" charset="77"/>
      <p:bold r:id="rId22"/>
      <p:italic r:id="rId23"/>
      <p:boldItalic r:id="rId24"/>
    </p:embeddedFont>
    <p:embeddedFont>
      <p:font typeface="Montserrat SemiBold" panose="00000700000000000000" pitchFamily="2" charset="77"/>
      <p:regular r:id="rId25"/>
      <p:bold r:id="rId26"/>
      <p:italic r:id="rId27"/>
      <p:boldItalic r:id="rId2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57" roundtripDataSignature="AMtx7mi8dWrwCSJhu53tQRppDdHoobhiM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FF"/>
    <a:srgbClr val="990033"/>
    <a:srgbClr val="C00000"/>
    <a:srgbClr val="CFFFFD"/>
    <a:srgbClr val="F7D5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48"/>
    <p:restoredTop sz="94993"/>
  </p:normalViewPr>
  <p:slideViewPr>
    <p:cSldViewPr snapToGrid="0">
      <p:cViewPr varScale="1">
        <p:scale>
          <a:sx n="96" d="100"/>
          <a:sy n="96" d="100"/>
        </p:scale>
        <p:origin x="176" y="76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5" d="100"/>
          <a:sy n="75" d="100"/>
        </p:scale>
        <p:origin x="2649" y="27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handoutMaster" Target="handoutMasters/handoutMaster1.xml"/><Relationship Id="rId18" Type="http://schemas.openxmlformats.org/officeDocument/2006/relationships/font" Target="fonts/font5.fntdata"/><Relationship Id="rId26" Type="http://schemas.openxmlformats.org/officeDocument/2006/relationships/font" Target="fonts/font13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59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openxmlformats.org/officeDocument/2006/relationships/font" Target="fonts/font15.fntdata"/><Relationship Id="rId57" Type="http://customschemas.google.com/relationships/presentationmetadata" Target="metadata"/><Relationship Id="rId61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font" Target="fonts/font14.fntdata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F65BF56-4A4D-4DEA-BF4B-8ED38A61B52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6DE3BD0-CCFC-4760-AAF3-CF9B94D18CA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E50203-2B6C-4376-BFEA-B4E212133564}" type="datetimeFigureOut">
              <a:rPr lang="en-US" smtClean="0">
                <a:latin typeface="Calibri" panose="020F0502020204030204" pitchFamily="34" charset="0"/>
                <a:cs typeface="Calibri" panose="020F0502020204030204" pitchFamily="34" charset="0"/>
              </a:rPr>
              <a:t>7/31/26</a:t>
            </a:fld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9C70846-9548-41CC-857D-BF91CA71D9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66BCD5-B21F-45B8-9F34-078703248D6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182362-2E36-4DA0-BABD-FE59F686457C}" type="slidenum">
              <a:rPr lang="en-US" smtClean="0">
                <a:latin typeface="Calibri" panose="020F0502020204030204" pitchFamily="34" charset="0"/>
                <a:cs typeface="Calibri" panose="020F0502020204030204" pitchFamily="34" charset="0"/>
              </a:rPr>
              <a:t>‹#›</a:t>
            </a:fld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46141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386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55987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80956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07401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 preserve="1" userDrawn="1">
  <p:cSld name="Title Slid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29"/>
          <p:cNvSpPr/>
          <p:nvPr/>
        </p:nvSpPr>
        <p:spPr>
          <a:xfrm>
            <a:off x="-29765" y="-6263"/>
            <a:ext cx="12221765" cy="230293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" name="Google Shape;16;p29" descr="University of Washington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762" y="29971"/>
            <a:ext cx="2150723" cy="169039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29"/>
          <p:cNvSpPr txBox="1"/>
          <p:nvPr/>
        </p:nvSpPr>
        <p:spPr>
          <a:xfrm>
            <a:off x="10615294" y="-1"/>
            <a:ext cx="1530987" cy="230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 SemiBold"/>
              <a:buNone/>
            </a:pPr>
            <a:r>
              <a:rPr lang="en-US" sz="900" b="1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CSE 121 Summer 2026</a:t>
            </a:r>
            <a:endParaRPr lang="en-US" sz="900"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Google Shape;18;p29"/>
          <p:cNvSpPr txBox="1"/>
          <p:nvPr/>
        </p:nvSpPr>
        <p:spPr>
          <a:xfrm>
            <a:off x="3046095" y="-2820"/>
            <a:ext cx="6099810" cy="231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 SemiBold"/>
              <a:buNone/>
            </a:pPr>
            <a:r>
              <a:rPr lang="en-US" sz="900" b="1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LEC 11: User Input (Scanner)</a:t>
            </a:r>
            <a:endParaRPr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Google Shape;20;p29"/>
          <p:cNvSpPr txBox="1"/>
          <p:nvPr/>
        </p:nvSpPr>
        <p:spPr>
          <a:xfrm>
            <a:off x="338697" y="1894816"/>
            <a:ext cx="3062976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F0F0"/>
              </a:buClr>
              <a:buSzPts val="3600"/>
              <a:buFont typeface="Montserrat ExtraBold"/>
              <a:buNone/>
            </a:pPr>
            <a:r>
              <a:rPr lang="en-US" sz="3600" b="1" i="0" u="none" strike="noStrike" cap="none" dirty="0">
                <a:solidFill>
                  <a:srgbClr val="F0F0F0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CSE 121</a:t>
            </a:r>
            <a:endParaRPr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Google Shape;22;p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20127" y="1370208"/>
            <a:ext cx="878586" cy="420132"/>
          </a:xfrm>
          <a:prstGeom prst="roundRect">
            <a:avLst>
              <a:gd name="adj" fmla="val 16667"/>
            </a:avLst>
          </a:prstGeom>
          <a:solidFill>
            <a:srgbClr val="FA8231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1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24;p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634951" y="951503"/>
            <a:ext cx="5250244" cy="5153776"/>
          </a:xfrm>
          <a:prstGeom prst="roundRect">
            <a:avLst>
              <a:gd name="adj" fmla="val 1114"/>
            </a:avLst>
          </a:prstGeom>
          <a:solidFill>
            <a:srgbClr val="FAFAFA"/>
          </a:solidFill>
          <a:ln w="12700" cap="flat" cmpd="sng">
            <a:solidFill>
              <a:srgbClr val="221A44"/>
            </a:solidFill>
            <a:prstDash val="solid"/>
            <a:miter lim="8000"/>
            <a:headEnd type="none" w="sm" len="sm"/>
            <a:tailEnd type="none" w="sm" len="sm"/>
          </a:ln>
          <a:effectLst>
            <a:outerShdw blurRad="50800" dist="38100" dir="81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5" name="Google Shape;25;p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7025920" y="4053518"/>
            <a:ext cx="4468306" cy="1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26" name="Google Shape;26;p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6443" y="5439308"/>
            <a:ext cx="3730182" cy="1340914"/>
          </a:xfrm>
          <a:prstGeom prst="roundRect">
            <a:avLst>
              <a:gd name="adj" fmla="val 9433"/>
            </a:avLst>
          </a:prstGeom>
          <a:solidFill>
            <a:srgbClr val="FAFAFA"/>
          </a:solidFill>
          <a:ln w="12700" cap="flat" cmpd="sng">
            <a:solidFill>
              <a:srgbClr val="221A44"/>
            </a:solidFill>
            <a:prstDash val="solid"/>
            <a:miter lim="8000"/>
            <a:headEnd type="none" w="sm" len="sm"/>
            <a:tailEnd type="none" w="sm" len="sm"/>
          </a:ln>
          <a:effectLst>
            <a:outerShdw blurRad="50800" dist="38100" dir="81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Google Shape;28;p29"/>
          <p:cNvSpPr txBox="1"/>
          <p:nvPr/>
        </p:nvSpPr>
        <p:spPr>
          <a:xfrm>
            <a:off x="306805" y="5577374"/>
            <a:ext cx="2154864" cy="11387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Montserrat SemiBold"/>
              <a:buNone/>
              <a:tabLst/>
              <a:defRPr/>
            </a:pPr>
            <a:r>
              <a:rPr lang="en-US" sz="1200" b="1" i="0" u="none" strike="noStrike" cap="none" dirty="0">
                <a:solidFill>
                  <a:schemeClr val="tx1"/>
                </a:solidFill>
                <a:latin typeface="Montserrat" pitchFamily="2" charset="77"/>
                <a:ea typeface="Montserrat"/>
                <a:cs typeface="Montserrat"/>
                <a:sym typeface="Montserrat"/>
              </a:rPr>
              <a:t>Questions during Class?</a:t>
            </a:r>
            <a:endParaRPr lang="en-US" sz="1200" b="0" i="0" dirty="0">
              <a:solidFill>
                <a:schemeClr val="tx1"/>
              </a:solidFill>
              <a:latin typeface="Montserrat" pitchFamily="2" charset="77"/>
              <a:cs typeface="Calibri" panose="020F0502020204030204" pitchFamily="34" charset="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Montserrat SemiBold"/>
              <a:buNone/>
            </a:pPr>
            <a:endParaRPr lang="en-US" sz="1200" b="1" i="0" u="none" strike="noStrike" cap="none" dirty="0">
              <a:solidFill>
                <a:schemeClr val="tx1"/>
              </a:solidFill>
              <a:latin typeface="Montserrat" pitchFamily="2" charset="77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Montserrat SemiBold"/>
              <a:buNone/>
            </a:pPr>
            <a:r>
              <a:rPr lang="en-US" sz="1200" b="1" i="0" u="none" strike="noStrike" cap="none" dirty="0">
                <a:solidFill>
                  <a:schemeClr val="tx1"/>
                </a:solidFill>
                <a:latin typeface="Montserrat" pitchFamily="2" charset="77"/>
                <a:ea typeface="Montserrat SemiBold"/>
                <a:cs typeface="Montserrat SemiBold"/>
                <a:sym typeface="Montserrat SemiBold"/>
              </a:rPr>
              <a:t>Raise hand or send here</a:t>
            </a:r>
            <a:endParaRPr b="0" i="0" dirty="0">
              <a:solidFill>
                <a:schemeClr val="tx1"/>
              </a:solidFill>
              <a:latin typeface="Montserrat" pitchFamily="2" charset="77"/>
              <a:cs typeface="Calibri" panose="020F0502020204030204" pitchFamily="34" charset="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Montserrat SemiBold"/>
              <a:buNone/>
            </a:pPr>
            <a:endParaRPr sz="1200" b="1" i="0" u="none" strike="noStrike" cap="none" dirty="0">
              <a:solidFill>
                <a:schemeClr val="tx1"/>
              </a:solidFill>
              <a:latin typeface="Montserrat" pitchFamily="2" charset="77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000"/>
              <a:buFont typeface="Montserrat SemiBold"/>
              <a:buNone/>
            </a:pPr>
            <a:r>
              <a:rPr lang="en-US" sz="2000" b="1" i="0" u="none" strike="noStrike" cap="none" dirty="0" err="1">
                <a:solidFill>
                  <a:schemeClr val="tx1"/>
                </a:solidFill>
                <a:latin typeface="Montserrat" pitchFamily="2" charset="77"/>
                <a:ea typeface="Montserrat SemiBold"/>
                <a:cs typeface="Montserrat SemiBold"/>
                <a:sym typeface="Montserrat SemiBold"/>
              </a:rPr>
              <a:t>sli.do</a:t>
            </a:r>
            <a:r>
              <a:rPr lang="en-US" sz="2000" b="1" i="0" u="none" strike="noStrike" cap="none" dirty="0">
                <a:solidFill>
                  <a:schemeClr val="tx1"/>
                </a:solidFill>
                <a:latin typeface="Montserrat" pitchFamily="2" charset="77"/>
                <a:ea typeface="Montserrat SemiBold"/>
                <a:cs typeface="Montserrat SemiBold"/>
                <a:sym typeface="Montserrat SemiBold"/>
              </a:rPr>
              <a:t>    #cse121 </a:t>
            </a:r>
            <a:endParaRPr b="1" i="0" dirty="0">
              <a:solidFill>
                <a:schemeClr val="tx1"/>
              </a:solidFill>
              <a:latin typeface="Montserrat" pitchFamily="2" charset="77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99946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Content" preserve="1">
  <p:cSld name="Title and Conte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30"/>
          <p:cNvSpPr/>
          <p:nvPr userDrawn="1"/>
        </p:nvSpPr>
        <p:spPr>
          <a:xfrm>
            <a:off x="-29765" y="-6263"/>
            <a:ext cx="12221765" cy="230293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37;p30"/>
          <p:cNvSpPr txBox="1">
            <a:spLocks noGrp="1"/>
          </p:cNvSpPr>
          <p:nvPr>
            <p:ph type="title"/>
          </p:nvPr>
        </p:nvSpPr>
        <p:spPr>
          <a:xfrm>
            <a:off x="838200" y="456565"/>
            <a:ext cx="10515600" cy="762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 dirty="0"/>
          </a:p>
        </p:txBody>
      </p:sp>
      <p:sp>
        <p:nvSpPr>
          <p:cNvPr id="38" name="Google Shape;38;p30"/>
          <p:cNvSpPr txBox="1">
            <a:spLocks noGrp="1"/>
          </p:cNvSpPr>
          <p:nvPr>
            <p:ph type="body" idx="1"/>
          </p:nvPr>
        </p:nvSpPr>
        <p:spPr>
          <a:xfrm>
            <a:off x="838200" y="1371600"/>
            <a:ext cx="10515600" cy="48053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-"/>
              <a:defRPr/>
            </a:lvl2pPr>
            <a:lvl3pPr marL="1371600" lvl="2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-"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-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-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39" name="Google Shape;39;p30"/>
          <p:cNvSpPr txBox="1">
            <a:spLocks noGrp="1"/>
          </p:cNvSpPr>
          <p:nvPr>
            <p:ph type="sldNum" idx="12"/>
          </p:nvPr>
        </p:nvSpPr>
        <p:spPr>
          <a:xfrm>
            <a:off x="11793850" y="6383655"/>
            <a:ext cx="245751" cy="256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  <p:pic>
        <p:nvPicPr>
          <p:cNvPr id="2" name="Google Shape;7;p28" descr="University of Washington">
            <a:extLst>
              <a:ext uri="{FF2B5EF4-FFF2-40B4-BE49-F238E27FC236}">
                <a16:creationId xmlns:a16="http://schemas.microsoft.com/office/drawing/2014/main" id="{BABC5B18-FB33-F6B8-4C29-4724707E45CD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29762" y="29971"/>
            <a:ext cx="2150723" cy="16903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8;p28">
            <a:extLst>
              <a:ext uri="{FF2B5EF4-FFF2-40B4-BE49-F238E27FC236}">
                <a16:creationId xmlns:a16="http://schemas.microsoft.com/office/drawing/2014/main" id="{43E64A9D-13F4-4F7A-870E-E779341A833A}"/>
              </a:ext>
            </a:extLst>
          </p:cNvPr>
          <p:cNvSpPr txBox="1"/>
          <p:nvPr userDrawn="1"/>
        </p:nvSpPr>
        <p:spPr>
          <a:xfrm>
            <a:off x="10615294" y="-1"/>
            <a:ext cx="1530987" cy="231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 SemiBold"/>
              <a:buNone/>
            </a:pPr>
            <a:r>
              <a:rPr lang="en-US" sz="900" b="1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CSE 121 Summer 2026</a:t>
            </a:r>
            <a:endParaRPr lang="en-US" sz="900"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Google Shape;18;p29">
            <a:extLst>
              <a:ext uri="{FF2B5EF4-FFF2-40B4-BE49-F238E27FC236}">
                <a16:creationId xmlns:a16="http://schemas.microsoft.com/office/drawing/2014/main" id="{3FC1DB71-E983-F886-0691-9A9F404AB1EE}"/>
              </a:ext>
            </a:extLst>
          </p:cNvPr>
          <p:cNvSpPr txBox="1"/>
          <p:nvPr userDrawn="1"/>
        </p:nvSpPr>
        <p:spPr>
          <a:xfrm>
            <a:off x="3046095" y="-2820"/>
            <a:ext cx="6099810" cy="231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 SemiBold"/>
              <a:buNone/>
            </a:pPr>
            <a:r>
              <a:rPr lang="en-US" sz="900" b="1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LEC 11: User Input (Scanner)</a:t>
            </a:r>
            <a:endParaRPr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3300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Pracitce: Pair" preserve="1">
  <p:cSld name="Pracitce: Pair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33"/>
          <p:cNvSpPr/>
          <p:nvPr/>
        </p:nvSpPr>
        <p:spPr>
          <a:xfrm>
            <a:off x="-29765" y="-6263"/>
            <a:ext cx="12221765" cy="230293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33"/>
          <p:cNvSpPr txBox="1">
            <a:spLocks noGrp="1"/>
          </p:cNvSpPr>
          <p:nvPr>
            <p:ph type="title"/>
          </p:nvPr>
        </p:nvSpPr>
        <p:spPr>
          <a:xfrm>
            <a:off x="838199" y="1388065"/>
            <a:ext cx="10515601" cy="7626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33"/>
          <p:cNvSpPr/>
          <p:nvPr/>
        </p:nvSpPr>
        <p:spPr>
          <a:xfrm>
            <a:off x="-29764" y="231049"/>
            <a:ext cx="12221765" cy="984404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5" name="Google Shape;65;p33"/>
          <p:cNvGrpSpPr/>
          <p:nvPr/>
        </p:nvGrpSpPr>
        <p:grpSpPr>
          <a:xfrm>
            <a:off x="8414950" y="403661"/>
            <a:ext cx="3380433" cy="556056"/>
            <a:chOff x="0" y="0"/>
            <a:chExt cx="3380431" cy="556054"/>
          </a:xfrm>
        </p:grpSpPr>
        <p:sp>
          <p:nvSpPr>
            <p:cNvPr id="66" name="Google Shape;66;p33"/>
            <p:cNvSpPr/>
            <p:nvPr/>
          </p:nvSpPr>
          <p:spPr>
            <a:xfrm>
              <a:off x="0" y="0"/>
              <a:ext cx="3380431" cy="556054"/>
            </a:xfrm>
            <a:prstGeom prst="roundRect">
              <a:avLst>
                <a:gd name="adj" fmla="val 16667"/>
              </a:avLst>
            </a:prstGeom>
            <a:solidFill>
              <a:srgbClr val="4E408B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" name="Google Shape;67;p33"/>
            <p:cNvSpPr txBox="1"/>
            <p:nvPr/>
          </p:nvSpPr>
          <p:spPr>
            <a:xfrm>
              <a:off x="72864" y="60856"/>
              <a:ext cx="3234702" cy="4343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45700" rIns="45700" bIns="45700" anchor="ctr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200"/>
                <a:buFont typeface="Calibri"/>
                <a:buNone/>
              </a:pPr>
              <a:r>
                <a:rPr lang="en-US" sz="2200" b="1" i="0" u="none" strike="noStrike" cap="none" dirty="0" err="1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sli.do</a:t>
              </a:r>
              <a:r>
                <a:rPr lang="en-US" sz="2200" b="1" i="0" u="none" strike="noStrike" cap="none" dirty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      #cse121</a:t>
              </a:r>
              <a:endParaRPr b="0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70" name="Google Shape;70;p33"/>
          <p:cNvSpPr/>
          <p:nvPr/>
        </p:nvSpPr>
        <p:spPr>
          <a:xfrm>
            <a:off x="7058213" y="123442"/>
            <a:ext cx="960121" cy="960121"/>
          </a:xfrm>
          <a:prstGeom prst="roundRect">
            <a:avLst>
              <a:gd name="adj" fmla="val 16667"/>
            </a:avLst>
          </a:prstGeom>
          <a:solidFill>
            <a:srgbClr val="4E408B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Calibri"/>
              <a:buNone/>
            </a:pPr>
            <a:endParaRPr sz="2200" b="1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" name="Google Shape;71;p33"/>
          <p:cNvSpPr/>
          <p:nvPr/>
        </p:nvSpPr>
        <p:spPr>
          <a:xfrm>
            <a:off x="7163368" y="214847"/>
            <a:ext cx="749809" cy="74981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" name="Google Shape;73;p33"/>
          <p:cNvSpPr txBox="1">
            <a:spLocks noGrp="1"/>
          </p:cNvSpPr>
          <p:nvPr>
            <p:ph type="sldNum" idx="12"/>
          </p:nvPr>
        </p:nvSpPr>
        <p:spPr>
          <a:xfrm>
            <a:off x="11793850" y="6383655"/>
            <a:ext cx="245751" cy="256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" name="Google Shape;7;p28" descr="University of Washington">
            <a:extLst>
              <a:ext uri="{FF2B5EF4-FFF2-40B4-BE49-F238E27FC236}">
                <a16:creationId xmlns:a16="http://schemas.microsoft.com/office/drawing/2014/main" id="{91418C3E-EEDB-2BC2-0254-CD00CD03A081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29762" y="29971"/>
            <a:ext cx="2150723" cy="16903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8;p28">
            <a:extLst>
              <a:ext uri="{FF2B5EF4-FFF2-40B4-BE49-F238E27FC236}">
                <a16:creationId xmlns:a16="http://schemas.microsoft.com/office/drawing/2014/main" id="{F2052282-8D29-4A38-1571-671D31224364}"/>
              </a:ext>
            </a:extLst>
          </p:cNvPr>
          <p:cNvSpPr txBox="1"/>
          <p:nvPr userDrawn="1"/>
        </p:nvSpPr>
        <p:spPr>
          <a:xfrm>
            <a:off x="10615294" y="-1"/>
            <a:ext cx="1530987" cy="231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 SemiBold"/>
              <a:buNone/>
            </a:pPr>
            <a:r>
              <a:rPr lang="en-US" sz="900" b="1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CSE 121 Summer 2026</a:t>
            </a:r>
            <a:endParaRPr lang="en-US" sz="900"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Google Shape;52;p32">
            <a:extLst>
              <a:ext uri="{FF2B5EF4-FFF2-40B4-BE49-F238E27FC236}">
                <a16:creationId xmlns:a16="http://schemas.microsoft.com/office/drawing/2014/main" id="{7CB162C5-D013-0E9F-304A-00EF111A719D}"/>
              </a:ext>
            </a:extLst>
          </p:cNvPr>
          <p:cNvSpPr txBox="1"/>
          <p:nvPr userDrawn="1"/>
        </p:nvSpPr>
        <p:spPr>
          <a:xfrm>
            <a:off x="1152635" y="300370"/>
            <a:ext cx="3506055" cy="7772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Calibri"/>
              <a:buNone/>
            </a:pPr>
            <a:r>
              <a:rPr lang="en-US" sz="44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Practice: Think</a:t>
            </a:r>
            <a:endParaRPr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Google Shape;53;p32" descr="Graphic 12">
            <a:extLst>
              <a:ext uri="{FF2B5EF4-FFF2-40B4-BE49-F238E27FC236}">
                <a16:creationId xmlns:a16="http://schemas.microsoft.com/office/drawing/2014/main" id="{6639FEF2-EB20-D618-A4FD-015344F21E43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154038" y="300371"/>
            <a:ext cx="684161" cy="781897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18;p29">
            <a:extLst>
              <a:ext uri="{FF2B5EF4-FFF2-40B4-BE49-F238E27FC236}">
                <a16:creationId xmlns:a16="http://schemas.microsoft.com/office/drawing/2014/main" id="{538AAD79-2A25-A716-40A7-248A517C7511}"/>
              </a:ext>
            </a:extLst>
          </p:cNvPr>
          <p:cNvSpPr txBox="1"/>
          <p:nvPr userDrawn="1"/>
        </p:nvSpPr>
        <p:spPr>
          <a:xfrm>
            <a:off x="3046095" y="-2820"/>
            <a:ext cx="6099810" cy="231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 SemiBold"/>
              <a:buNone/>
            </a:pPr>
            <a:r>
              <a:rPr lang="en-US" sz="900" b="1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LEC 11: User Input (Scanner)</a:t>
            </a:r>
            <a:endParaRPr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05356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Pracitce: Pair" preserve="1">
  <p:cSld name="1_Pracitce: Pair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33"/>
          <p:cNvSpPr/>
          <p:nvPr/>
        </p:nvSpPr>
        <p:spPr>
          <a:xfrm>
            <a:off x="-29765" y="-6263"/>
            <a:ext cx="12221765" cy="230293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33"/>
          <p:cNvSpPr txBox="1">
            <a:spLocks noGrp="1"/>
          </p:cNvSpPr>
          <p:nvPr>
            <p:ph type="title"/>
          </p:nvPr>
        </p:nvSpPr>
        <p:spPr>
          <a:xfrm>
            <a:off x="838199" y="1388065"/>
            <a:ext cx="10515601" cy="7626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33"/>
          <p:cNvSpPr/>
          <p:nvPr/>
        </p:nvSpPr>
        <p:spPr>
          <a:xfrm>
            <a:off x="-29764" y="231049"/>
            <a:ext cx="12221765" cy="984404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5" name="Google Shape;65;p33"/>
          <p:cNvGrpSpPr/>
          <p:nvPr/>
        </p:nvGrpSpPr>
        <p:grpSpPr>
          <a:xfrm>
            <a:off x="8414950" y="403661"/>
            <a:ext cx="3380433" cy="556056"/>
            <a:chOff x="0" y="0"/>
            <a:chExt cx="3380431" cy="556054"/>
          </a:xfrm>
        </p:grpSpPr>
        <p:sp>
          <p:nvSpPr>
            <p:cNvPr id="66" name="Google Shape;66;p33"/>
            <p:cNvSpPr/>
            <p:nvPr/>
          </p:nvSpPr>
          <p:spPr>
            <a:xfrm>
              <a:off x="0" y="0"/>
              <a:ext cx="3380431" cy="556054"/>
            </a:xfrm>
            <a:prstGeom prst="roundRect">
              <a:avLst>
                <a:gd name="adj" fmla="val 16667"/>
              </a:avLst>
            </a:prstGeom>
            <a:solidFill>
              <a:srgbClr val="4E408B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" name="Google Shape;67;p33"/>
            <p:cNvSpPr txBox="1"/>
            <p:nvPr/>
          </p:nvSpPr>
          <p:spPr>
            <a:xfrm>
              <a:off x="72864" y="60856"/>
              <a:ext cx="3234702" cy="4343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45700" rIns="45700" bIns="45700" anchor="ctr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200"/>
                <a:buFont typeface="Calibri"/>
                <a:buNone/>
              </a:pPr>
              <a:r>
                <a:rPr lang="en-US" sz="2200" b="1" i="0" u="none" strike="noStrike" cap="none" dirty="0" err="1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sli.do</a:t>
              </a:r>
              <a:r>
                <a:rPr lang="en-US" sz="2200" b="1" i="0" u="none" strike="noStrike" cap="none" dirty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      #cse121</a:t>
              </a:r>
              <a:endParaRPr b="0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68" name="Google Shape;68;p33"/>
          <p:cNvSpPr txBox="1"/>
          <p:nvPr/>
        </p:nvSpPr>
        <p:spPr>
          <a:xfrm>
            <a:off x="1152635" y="300370"/>
            <a:ext cx="5271611" cy="7772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Calibri"/>
              <a:buNone/>
            </a:pPr>
            <a:r>
              <a:rPr lang="en-US" sz="44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Practice: Pair</a:t>
            </a:r>
            <a:endParaRPr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9" name="Google Shape;69;p33" descr="Graphic 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54038" y="300371"/>
            <a:ext cx="961803" cy="769442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33"/>
          <p:cNvSpPr/>
          <p:nvPr/>
        </p:nvSpPr>
        <p:spPr>
          <a:xfrm>
            <a:off x="7058213" y="123442"/>
            <a:ext cx="960121" cy="960121"/>
          </a:xfrm>
          <a:prstGeom prst="roundRect">
            <a:avLst>
              <a:gd name="adj" fmla="val 16667"/>
            </a:avLst>
          </a:prstGeom>
          <a:solidFill>
            <a:srgbClr val="4E408B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Calibri"/>
              <a:buNone/>
            </a:pPr>
            <a:endParaRPr sz="2200" b="1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" name="Google Shape;71;p33"/>
          <p:cNvSpPr/>
          <p:nvPr/>
        </p:nvSpPr>
        <p:spPr>
          <a:xfrm>
            <a:off x="7163368" y="214847"/>
            <a:ext cx="749809" cy="74981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" name="Google Shape;73;p33"/>
          <p:cNvSpPr txBox="1">
            <a:spLocks noGrp="1"/>
          </p:cNvSpPr>
          <p:nvPr>
            <p:ph type="sldNum" idx="12"/>
          </p:nvPr>
        </p:nvSpPr>
        <p:spPr>
          <a:xfrm>
            <a:off x="11793850" y="6383655"/>
            <a:ext cx="245751" cy="256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" name="Google Shape;7;p28" descr="University of Washington">
            <a:extLst>
              <a:ext uri="{FF2B5EF4-FFF2-40B4-BE49-F238E27FC236}">
                <a16:creationId xmlns:a16="http://schemas.microsoft.com/office/drawing/2014/main" id="{91418C3E-EEDB-2BC2-0254-CD00CD03A081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29762" y="29971"/>
            <a:ext cx="2150723" cy="16903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8;p28">
            <a:extLst>
              <a:ext uri="{FF2B5EF4-FFF2-40B4-BE49-F238E27FC236}">
                <a16:creationId xmlns:a16="http://schemas.microsoft.com/office/drawing/2014/main" id="{F2052282-8D29-4A38-1571-671D31224364}"/>
              </a:ext>
            </a:extLst>
          </p:cNvPr>
          <p:cNvSpPr txBox="1"/>
          <p:nvPr userDrawn="1"/>
        </p:nvSpPr>
        <p:spPr>
          <a:xfrm>
            <a:off x="10615294" y="-1"/>
            <a:ext cx="1530987" cy="231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 SemiBold"/>
              <a:buNone/>
            </a:pPr>
            <a:r>
              <a:rPr lang="en-US" sz="900" b="1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CSE 121 Summer 2026</a:t>
            </a:r>
            <a:endParaRPr lang="en-US" sz="900"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Google Shape;18;p29">
            <a:extLst>
              <a:ext uri="{FF2B5EF4-FFF2-40B4-BE49-F238E27FC236}">
                <a16:creationId xmlns:a16="http://schemas.microsoft.com/office/drawing/2014/main" id="{AA4B5F44-A1D3-8798-A4C0-2DC7F5686039}"/>
              </a:ext>
            </a:extLst>
          </p:cNvPr>
          <p:cNvSpPr txBox="1"/>
          <p:nvPr userDrawn="1"/>
        </p:nvSpPr>
        <p:spPr>
          <a:xfrm>
            <a:off x="3046095" y="-2820"/>
            <a:ext cx="6099810" cy="231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 SemiBold"/>
              <a:buNone/>
            </a:pPr>
            <a:r>
              <a:rPr lang="en-US" sz="900" b="1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LEC 11: User Input (Scanner)</a:t>
            </a:r>
            <a:endParaRPr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76578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Only" preserve="1">
  <p:cSld name="Title Only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4"/>
          <p:cNvSpPr/>
          <p:nvPr/>
        </p:nvSpPr>
        <p:spPr>
          <a:xfrm>
            <a:off x="-29765" y="-6263"/>
            <a:ext cx="12221765" cy="230293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" name="Google Shape;79;p34"/>
          <p:cNvSpPr txBox="1">
            <a:spLocks noGrp="1"/>
          </p:cNvSpPr>
          <p:nvPr>
            <p:ph type="title"/>
          </p:nvPr>
        </p:nvSpPr>
        <p:spPr>
          <a:xfrm>
            <a:off x="838200" y="456565"/>
            <a:ext cx="10515600" cy="762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34"/>
          <p:cNvSpPr txBox="1">
            <a:spLocks noGrp="1"/>
          </p:cNvSpPr>
          <p:nvPr>
            <p:ph type="sldNum" idx="12"/>
          </p:nvPr>
        </p:nvSpPr>
        <p:spPr>
          <a:xfrm>
            <a:off x="11793850" y="6383655"/>
            <a:ext cx="245751" cy="256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" name="Google Shape;7;p28" descr="University of Washington">
            <a:extLst>
              <a:ext uri="{FF2B5EF4-FFF2-40B4-BE49-F238E27FC236}">
                <a16:creationId xmlns:a16="http://schemas.microsoft.com/office/drawing/2014/main" id="{19B8A0CF-1C66-FBB7-F209-B458097B217D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29762" y="29971"/>
            <a:ext cx="2150723" cy="16903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8;p28">
            <a:extLst>
              <a:ext uri="{FF2B5EF4-FFF2-40B4-BE49-F238E27FC236}">
                <a16:creationId xmlns:a16="http://schemas.microsoft.com/office/drawing/2014/main" id="{C3A4268A-A3F9-0647-FFA6-0CD0547EA640}"/>
              </a:ext>
            </a:extLst>
          </p:cNvPr>
          <p:cNvSpPr txBox="1"/>
          <p:nvPr userDrawn="1"/>
        </p:nvSpPr>
        <p:spPr>
          <a:xfrm>
            <a:off x="10615294" y="-1"/>
            <a:ext cx="1530987" cy="231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 SemiBold"/>
              <a:buNone/>
            </a:pPr>
            <a:r>
              <a:rPr lang="en-US" sz="900" b="1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CSE 121 Summer 2026</a:t>
            </a:r>
            <a:endParaRPr lang="en-US" sz="900"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Google Shape;18;p29">
            <a:extLst>
              <a:ext uri="{FF2B5EF4-FFF2-40B4-BE49-F238E27FC236}">
                <a16:creationId xmlns:a16="http://schemas.microsoft.com/office/drawing/2014/main" id="{8EF0FC04-2244-8D1A-48F8-24D4E947E7FD}"/>
              </a:ext>
            </a:extLst>
          </p:cNvPr>
          <p:cNvSpPr txBox="1"/>
          <p:nvPr userDrawn="1"/>
        </p:nvSpPr>
        <p:spPr>
          <a:xfrm>
            <a:off x="3046095" y="-2820"/>
            <a:ext cx="6099810" cy="231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 SemiBold"/>
              <a:buNone/>
            </a:pPr>
            <a:r>
              <a:rPr lang="en-US" sz="900" b="1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LEC 11: User Input (Scanner)</a:t>
            </a:r>
            <a:endParaRPr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21120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 preserve="1">
  <p:cSld name="Blank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35"/>
          <p:cNvSpPr/>
          <p:nvPr/>
        </p:nvSpPr>
        <p:spPr>
          <a:xfrm>
            <a:off x="-29765" y="-6263"/>
            <a:ext cx="12221765" cy="230293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35"/>
          <p:cNvSpPr txBox="1">
            <a:spLocks noGrp="1"/>
          </p:cNvSpPr>
          <p:nvPr>
            <p:ph type="sldNum" idx="12"/>
          </p:nvPr>
        </p:nvSpPr>
        <p:spPr>
          <a:xfrm>
            <a:off x="11793850" y="6383655"/>
            <a:ext cx="245751" cy="256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" name="Google Shape;7;p28" descr="University of Washington">
            <a:extLst>
              <a:ext uri="{FF2B5EF4-FFF2-40B4-BE49-F238E27FC236}">
                <a16:creationId xmlns:a16="http://schemas.microsoft.com/office/drawing/2014/main" id="{0E854BAB-9BC0-0566-D459-A9E2B29A12D0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29762" y="29971"/>
            <a:ext cx="2150723" cy="16903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8;p28">
            <a:extLst>
              <a:ext uri="{FF2B5EF4-FFF2-40B4-BE49-F238E27FC236}">
                <a16:creationId xmlns:a16="http://schemas.microsoft.com/office/drawing/2014/main" id="{3E5BA8AB-DA7F-8D72-2336-81B0A628B7E3}"/>
              </a:ext>
            </a:extLst>
          </p:cNvPr>
          <p:cNvSpPr txBox="1"/>
          <p:nvPr userDrawn="1"/>
        </p:nvSpPr>
        <p:spPr>
          <a:xfrm>
            <a:off x="10615294" y="-1"/>
            <a:ext cx="1530987" cy="231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 SemiBold"/>
              <a:buNone/>
            </a:pPr>
            <a:r>
              <a:rPr lang="en-US" sz="900" b="1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CSE 121 Summer 2026</a:t>
            </a:r>
            <a:endParaRPr lang="en-US" sz="900"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Google Shape;18;p29">
            <a:extLst>
              <a:ext uri="{FF2B5EF4-FFF2-40B4-BE49-F238E27FC236}">
                <a16:creationId xmlns:a16="http://schemas.microsoft.com/office/drawing/2014/main" id="{9F90F173-86E6-AB8B-DC1D-672512EC5D15}"/>
              </a:ext>
            </a:extLst>
          </p:cNvPr>
          <p:cNvSpPr txBox="1"/>
          <p:nvPr userDrawn="1"/>
        </p:nvSpPr>
        <p:spPr>
          <a:xfrm>
            <a:off x="3046095" y="-2820"/>
            <a:ext cx="6099810" cy="231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 SemiBold"/>
              <a:buNone/>
            </a:pPr>
            <a:r>
              <a:rPr lang="en-US" sz="900" b="1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LEC 11: User Input (Scanner)</a:t>
            </a:r>
            <a:endParaRPr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79221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8"/>
          <p:cNvSpPr txBox="1">
            <a:spLocks noGrp="1"/>
          </p:cNvSpPr>
          <p:nvPr>
            <p:ph type="title"/>
          </p:nvPr>
        </p:nvSpPr>
        <p:spPr>
          <a:xfrm>
            <a:off x="609600" y="92074"/>
            <a:ext cx="10972800" cy="15081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6" name="Google Shape;6;p28"/>
          <p:cNvSpPr/>
          <p:nvPr/>
        </p:nvSpPr>
        <p:spPr>
          <a:xfrm>
            <a:off x="-29765" y="-6263"/>
            <a:ext cx="12221765" cy="230293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" name="Google Shape;7;p28" descr="University of Washington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9762" y="29971"/>
            <a:ext cx="2150723" cy="169039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8;p28"/>
          <p:cNvSpPr txBox="1"/>
          <p:nvPr/>
        </p:nvSpPr>
        <p:spPr>
          <a:xfrm>
            <a:off x="10615294" y="-1"/>
            <a:ext cx="1530987" cy="231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 SemiBold"/>
              <a:buNone/>
            </a:pPr>
            <a:r>
              <a:rPr lang="en-US" sz="900" b="1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CSE 121 Summer 2026</a:t>
            </a:r>
            <a:endParaRPr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Google Shape;12;p28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52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-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-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-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-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13" name="Google Shape;13;p28"/>
          <p:cNvSpPr txBox="1">
            <a:spLocks noGrp="1"/>
          </p:cNvSpPr>
          <p:nvPr>
            <p:ph type="sldNum" idx="12"/>
          </p:nvPr>
        </p:nvSpPr>
        <p:spPr>
          <a:xfrm>
            <a:off x="11793850" y="6296502"/>
            <a:ext cx="245751" cy="4308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sz="1400" b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2" name="Google Shape;18;p29">
            <a:extLst>
              <a:ext uri="{FF2B5EF4-FFF2-40B4-BE49-F238E27FC236}">
                <a16:creationId xmlns:a16="http://schemas.microsoft.com/office/drawing/2014/main" id="{6688B286-B307-AF9F-6F15-B043B4CA8155}"/>
              </a:ext>
            </a:extLst>
          </p:cNvPr>
          <p:cNvSpPr txBox="1"/>
          <p:nvPr userDrawn="1"/>
        </p:nvSpPr>
        <p:spPr>
          <a:xfrm>
            <a:off x="3046095" y="-2820"/>
            <a:ext cx="6099810" cy="231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 SemiBold"/>
              <a:buNone/>
            </a:pPr>
            <a:r>
              <a:rPr lang="en-US" sz="900" b="1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LEC 11: User Input (Scanner)</a:t>
            </a:r>
            <a:endParaRPr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244320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23;p29">
            <a:extLst>
              <a:ext uri="{FF2B5EF4-FFF2-40B4-BE49-F238E27FC236}">
                <a16:creationId xmlns:a16="http://schemas.microsoft.com/office/drawing/2014/main" id="{C5E7BACA-EC1A-F75A-8907-C34CAD2EE0F4}"/>
              </a:ext>
            </a:extLst>
          </p:cNvPr>
          <p:cNvSpPr txBox="1"/>
          <p:nvPr/>
        </p:nvSpPr>
        <p:spPr>
          <a:xfrm>
            <a:off x="420095" y="1419273"/>
            <a:ext cx="878619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ontserrat"/>
              <a:buNone/>
            </a:pPr>
            <a:r>
              <a:rPr lang="en-US" sz="1600" b="1" u="none" strike="noStrike" cap="none" dirty="0">
                <a:solidFill>
                  <a:srgbClr val="FFFFFF"/>
                </a:solidFill>
                <a:latin typeface="Montserrat ExtraBold" pitchFamily="2" charset="77"/>
                <a:ea typeface="Montserrat"/>
                <a:cs typeface="Montserrat"/>
                <a:sym typeface="Montserrat"/>
              </a:rPr>
              <a:t>LEC </a:t>
            </a:r>
            <a:r>
              <a:rPr lang="en-US" sz="1600" b="1" dirty="0">
                <a:solidFill>
                  <a:srgbClr val="FFFFFF"/>
                </a:solidFill>
                <a:latin typeface="Montserrat ExtraBold" pitchFamily="2" charset="77"/>
                <a:ea typeface="Montserrat"/>
                <a:cs typeface="Montserrat"/>
                <a:sym typeface="Montserrat"/>
              </a:rPr>
              <a:t>11</a:t>
            </a:r>
            <a:endParaRPr b="1" dirty="0">
              <a:latin typeface="Montserrat ExtraBold" pitchFamily="2" charset="77"/>
              <a:cs typeface="Calibri" panose="020F0502020204030204" pitchFamily="34" charset="0"/>
            </a:endParaRPr>
          </a:p>
        </p:txBody>
      </p:sp>
      <p:sp>
        <p:nvSpPr>
          <p:cNvPr id="91" name="Google Shape;91;p1"/>
          <p:cNvSpPr txBox="1">
            <a:spLocks noGrp="1"/>
          </p:cNvSpPr>
          <p:nvPr>
            <p:ph type="title" idx="4294967295"/>
          </p:nvPr>
        </p:nvSpPr>
        <p:spPr>
          <a:xfrm>
            <a:off x="401443" y="3084513"/>
            <a:ext cx="6211888" cy="1038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0F0F0"/>
              </a:buClr>
              <a:buSzPts val="6000"/>
              <a:buFont typeface="Montserrat SemiBold"/>
              <a:buNone/>
            </a:pPr>
            <a:r>
              <a:rPr lang="en-US" sz="6000" b="0" dirty="0">
                <a:solidFill>
                  <a:srgbClr val="F0F0F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User Input (Scanner)</a:t>
            </a:r>
            <a:endParaRPr dirty="0"/>
          </a:p>
        </p:txBody>
      </p:sp>
      <p:sp>
        <p:nvSpPr>
          <p:cNvPr id="94" name="Google Shape;94;p1"/>
          <p:cNvSpPr txBox="1"/>
          <p:nvPr/>
        </p:nvSpPr>
        <p:spPr>
          <a:xfrm>
            <a:off x="7009923" y="1112472"/>
            <a:ext cx="45399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6A6A6"/>
              </a:buClr>
              <a:buSzPts val="1600"/>
              <a:buFont typeface="Montserrat SemiBold"/>
              <a:buNone/>
            </a:pPr>
            <a:r>
              <a:rPr lang="en-US" sz="1600" b="1" i="0" u="none" strike="noStrike" cap="none" dirty="0">
                <a:solidFill>
                  <a:srgbClr val="A6A6A6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BEFORE WE START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2" name="Google Shape;92;p1"/>
          <p:cNvSpPr txBox="1"/>
          <p:nvPr/>
        </p:nvSpPr>
        <p:spPr>
          <a:xfrm>
            <a:off x="7087221" y="1451178"/>
            <a:ext cx="4385400" cy="14465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2200"/>
              <a:buFont typeface="Calibri"/>
              <a:buNone/>
            </a:pPr>
            <a:r>
              <a:rPr lang="en-US" sz="2200" b="1" i="1" u="none" strike="noStrike" cap="none" dirty="0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rPr>
              <a:t>Talk to your neighbors: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2200"/>
              <a:buFont typeface="Calibri"/>
              <a:buNone/>
            </a:pPr>
            <a:endParaRPr lang="en-US" sz="2200" b="0" i="1" u="none" strike="noStrike" cap="none" dirty="0">
              <a:solidFill>
                <a:srgbClr val="40404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algn="ctr">
              <a:buClr>
                <a:srgbClr val="404040"/>
              </a:buClr>
              <a:buSzPts val="2200"/>
            </a:pPr>
            <a:r>
              <a:rPr lang="en-US" sz="2200" i="1" dirty="0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rPr>
              <a:t>If you had to compete in one Olympic sport, what would it be?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Google Shape;96;p1">
            <a:extLst>
              <a:ext uri="{FF2B5EF4-FFF2-40B4-BE49-F238E27FC236}">
                <a16:creationId xmlns:a16="http://schemas.microsoft.com/office/drawing/2014/main" id="{306D6A11-CAF8-408D-806B-0995BA98253A}"/>
              </a:ext>
            </a:extLst>
          </p:cNvPr>
          <p:cNvSpPr txBox="1"/>
          <p:nvPr/>
        </p:nvSpPr>
        <p:spPr>
          <a:xfrm>
            <a:off x="6935347" y="4072895"/>
            <a:ext cx="1152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l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Instructor:</a:t>
            </a:r>
            <a:endParaRPr sz="1200" dirty="0">
              <a:solidFill>
                <a:schemeClr val="lt2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15" name="Google Shape;97;p1">
            <a:extLst>
              <a:ext uri="{FF2B5EF4-FFF2-40B4-BE49-F238E27FC236}">
                <a16:creationId xmlns:a16="http://schemas.microsoft.com/office/drawing/2014/main" id="{1DCE6CE7-3AED-4133-98B2-E77B1F2CD92B}"/>
              </a:ext>
            </a:extLst>
          </p:cNvPr>
          <p:cNvSpPr txBox="1"/>
          <p:nvPr/>
        </p:nvSpPr>
        <p:spPr>
          <a:xfrm>
            <a:off x="6935347" y="4333507"/>
            <a:ext cx="1152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l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TAs:</a:t>
            </a:r>
            <a:endParaRPr sz="1200" dirty="0">
              <a:solidFill>
                <a:schemeClr val="lt2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3" name="Google Shape;98;p1">
            <a:extLst>
              <a:ext uri="{FF2B5EF4-FFF2-40B4-BE49-F238E27FC236}">
                <a16:creationId xmlns:a16="http://schemas.microsoft.com/office/drawing/2014/main" id="{A4CF4D92-E115-AFD2-0595-E7BDFC444E59}"/>
              </a:ext>
            </a:extLst>
          </p:cNvPr>
          <p:cNvSpPr txBox="1"/>
          <p:nvPr/>
        </p:nvSpPr>
        <p:spPr>
          <a:xfrm>
            <a:off x="8088246" y="4072895"/>
            <a:ext cx="3556009" cy="369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lt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Hayden Feeney</a:t>
            </a:r>
            <a:endParaRPr sz="1200" dirty="0">
              <a:solidFill>
                <a:schemeClr val="lt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CD41488-8437-2389-710D-2CB87C9768BA}"/>
              </a:ext>
            </a:extLst>
          </p:cNvPr>
          <p:cNvSpPr txBox="1"/>
          <p:nvPr/>
        </p:nvSpPr>
        <p:spPr>
          <a:xfrm>
            <a:off x="8100278" y="4357971"/>
            <a:ext cx="3671627" cy="527965"/>
          </a:xfrm>
          <a:prstGeom prst="rect">
            <a:avLst/>
          </a:prstGeom>
          <a:noFill/>
        </p:spPr>
        <p:txBody>
          <a:bodyPr wrap="square" numCol="5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dirty="0">
                <a:latin typeface="Montserrat" pitchFamily="2" charset="77"/>
              </a:rPr>
              <a:t>Anisha</a:t>
            </a:r>
          </a:p>
          <a:p>
            <a:pPr>
              <a:lnSpc>
                <a:spcPct val="150000"/>
              </a:lnSpc>
            </a:pPr>
            <a:r>
              <a:rPr lang="en-US" sz="1000" dirty="0">
                <a:latin typeface="Montserrat" pitchFamily="2" charset="77"/>
              </a:rPr>
              <a:t>Cayden</a:t>
            </a:r>
          </a:p>
          <a:p>
            <a:pPr>
              <a:lnSpc>
                <a:spcPct val="150000"/>
              </a:lnSpc>
            </a:pPr>
            <a:r>
              <a:rPr lang="en-US" sz="1000" dirty="0">
                <a:latin typeface="Montserrat" pitchFamily="2" charset="77"/>
              </a:rPr>
              <a:t>Savannah</a:t>
            </a:r>
          </a:p>
          <a:p>
            <a:pPr>
              <a:lnSpc>
                <a:spcPct val="150000"/>
              </a:lnSpc>
            </a:pPr>
            <a:r>
              <a:rPr lang="en-US" sz="1000" dirty="0">
                <a:latin typeface="Montserrat" pitchFamily="2" charset="77"/>
              </a:rPr>
              <a:t>Tamsyn</a:t>
            </a:r>
          </a:p>
          <a:p>
            <a:pPr>
              <a:lnSpc>
                <a:spcPct val="150000"/>
              </a:lnSpc>
            </a:pPr>
            <a:r>
              <a:rPr lang="en-US" sz="1000" dirty="0">
                <a:latin typeface="Montserrat" pitchFamily="2" charset="77"/>
              </a:rPr>
              <a:t>William</a:t>
            </a:r>
          </a:p>
        </p:txBody>
      </p:sp>
      <p:pic>
        <p:nvPicPr>
          <p:cNvPr id="6" name="Picture 5" descr="join slido at https://app.sli.do/event/4WZCwyPM161fyLpixgLb27">
            <a:extLst>
              <a:ext uri="{FF2B5EF4-FFF2-40B4-BE49-F238E27FC236}">
                <a16:creationId xmlns:a16="http://schemas.microsoft.com/office/drawing/2014/main" id="{7BB97342-F84A-1A8A-4529-FC40B085A6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9440" y="5568176"/>
            <a:ext cx="1133690" cy="113369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66AEF4-0901-D935-84C9-E83EC5344A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EC4808-35BD-2FBB-16E9-E45F5E850E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Fencepost Pattern … for User Input?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BF0E37B9-53A1-F6DA-5921-CFD65327F2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1772044"/>
            <a:ext cx="10515599" cy="1171603"/>
          </a:xfrm>
          <a:prstGeom prst="rect">
            <a:avLst/>
          </a:prstGeom>
          <a:solidFill>
            <a:srgbClr val="FEFEFE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spcFirstLastPara="1" vert="horz" wrap="square" lIns="91440" tIns="0" rIns="91440" bIns="45720" numCol="1" anchor="ctr" anchorCtr="0" compatLnSpc="1">
            <a:prstTxWarp prst="textNoShape">
              <a:avLst/>
            </a:prstTxWarp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114300" indent="0" algn="ctr">
              <a:buFont typeface="Arial"/>
              <a:buNone/>
            </a:pPr>
            <a:r>
              <a:rPr lang="en-US" sz="3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Some task where one piece is repeated </a:t>
            </a:r>
            <a:r>
              <a:rPr lang="en-US" sz="36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en-US" sz="3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times, and another piece is repeated </a:t>
            </a:r>
            <a:r>
              <a:rPr lang="en-US" sz="36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n-1 </a:t>
            </a:r>
            <a:r>
              <a:rPr lang="en-US" sz="3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times and they alternate</a:t>
            </a:r>
          </a:p>
        </p:txBody>
      </p:sp>
      <p:grpSp>
        <p:nvGrpSpPr>
          <p:cNvPr id="20" name="Group 19" descr="A fencepost with 7 posts with 6 bars between them. The core idea is to highlight a task with n items (the posts), with n - 1 alternating items “between” them (the bars).">
            <a:extLst>
              <a:ext uri="{FF2B5EF4-FFF2-40B4-BE49-F238E27FC236}">
                <a16:creationId xmlns:a16="http://schemas.microsoft.com/office/drawing/2014/main" id="{D07D5171-E873-5146-E481-0C24A0C0D27A}"/>
              </a:ext>
            </a:extLst>
          </p:cNvPr>
          <p:cNvGrpSpPr/>
          <p:nvPr/>
        </p:nvGrpSpPr>
        <p:grpSpPr>
          <a:xfrm>
            <a:off x="3442063" y="4735282"/>
            <a:ext cx="5384079" cy="1015667"/>
            <a:chOff x="3442063" y="4735282"/>
            <a:chExt cx="5384079" cy="1015667"/>
          </a:xfrm>
        </p:grpSpPr>
        <p:sp>
          <p:nvSpPr>
            <p:cNvPr id="6" name="Equals 4">
              <a:extLst>
                <a:ext uri="{FF2B5EF4-FFF2-40B4-BE49-F238E27FC236}">
                  <a16:creationId xmlns:a16="http://schemas.microsoft.com/office/drawing/2014/main" id="{55870716-DAF0-B046-73FF-1036997FD5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4479473" y="4972060"/>
              <a:ext cx="764177" cy="542105"/>
            </a:xfrm>
            <a:prstGeom prst="mathEqual">
              <a:avLst/>
            </a:prstGeom>
            <a:solidFill>
              <a:srgbClr val="006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" name="Equals 14">
              <a:extLst>
                <a:ext uri="{FF2B5EF4-FFF2-40B4-BE49-F238E27FC236}">
                  <a16:creationId xmlns:a16="http://schemas.microsoft.com/office/drawing/2014/main" id="{2CB9B3FE-55DF-BAF8-D9B1-4C685EEAFB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3630387" y="4972059"/>
              <a:ext cx="764177" cy="542105"/>
            </a:xfrm>
            <a:prstGeom prst="mathEqual">
              <a:avLst/>
            </a:prstGeom>
            <a:solidFill>
              <a:srgbClr val="006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8" name="Equals 15">
              <a:extLst>
                <a:ext uri="{FF2B5EF4-FFF2-40B4-BE49-F238E27FC236}">
                  <a16:creationId xmlns:a16="http://schemas.microsoft.com/office/drawing/2014/main" id="{1C98BDEA-98F0-5A39-4B32-ADFA4814AB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5286649" y="4972059"/>
              <a:ext cx="764177" cy="542105"/>
            </a:xfrm>
            <a:prstGeom prst="mathEqual">
              <a:avLst/>
            </a:prstGeom>
            <a:solidFill>
              <a:srgbClr val="006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" name="Equals 16">
              <a:extLst>
                <a:ext uri="{FF2B5EF4-FFF2-40B4-BE49-F238E27FC236}">
                  <a16:creationId xmlns:a16="http://schemas.microsoft.com/office/drawing/2014/main" id="{0DC592E9-029A-E48C-7370-3D28C19BF8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6118319" y="4972059"/>
              <a:ext cx="764177" cy="542105"/>
            </a:xfrm>
            <a:prstGeom prst="mathEqual">
              <a:avLst/>
            </a:prstGeom>
            <a:solidFill>
              <a:srgbClr val="006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" name="Equals 17">
              <a:extLst>
                <a:ext uri="{FF2B5EF4-FFF2-40B4-BE49-F238E27FC236}">
                  <a16:creationId xmlns:a16="http://schemas.microsoft.com/office/drawing/2014/main" id="{C406FACA-3B2D-8568-0892-17327B4F8A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6979922" y="4972059"/>
              <a:ext cx="764177" cy="542105"/>
            </a:xfrm>
            <a:prstGeom prst="mathEqual">
              <a:avLst/>
            </a:prstGeom>
            <a:solidFill>
              <a:srgbClr val="006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1" name="Equals 18">
              <a:extLst>
                <a:ext uri="{FF2B5EF4-FFF2-40B4-BE49-F238E27FC236}">
                  <a16:creationId xmlns:a16="http://schemas.microsoft.com/office/drawing/2014/main" id="{E9C3D109-46BF-FE19-CFB5-BBC6C6418B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7854591" y="4972059"/>
              <a:ext cx="764177" cy="542105"/>
            </a:xfrm>
            <a:prstGeom prst="mathEqual">
              <a:avLst/>
            </a:prstGeom>
            <a:solidFill>
              <a:srgbClr val="006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3" name="Rectangle: Rounded Corners 3">
              <a:extLst>
                <a:ext uri="{FF2B5EF4-FFF2-40B4-BE49-F238E27FC236}">
                  <a16:creationId xmlns:a16="http://schemas.microsoft.com/office/drawing/2014/main" id="{99126C29-318C-E434-10D7-455FE3879E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3442063" y="4735286"/>
              <a:ext cx="346166" cy="1015663"/>
            </a:xfrm>
            <a:prstGeom prst="roundRect">
              <a:avLst/>
            </a:prstGeom>
            <a:solidFill>
              <a:srgbClr val="9900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: Rounded Corners 7">
              <a:extLst>
                <a:ext uri="{FF2B5EF4-FFF2-40B4-BE49-F238E27FC236}">
                  <a16:creationId xmlns:a16="http://schemas.microsoft.com/office/drawing/2014/main" id="{44267E3A-FFD7-3A62-8E03-9A81952F56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4254137" y="4735285"/>
              <a:ext cx="346166" cy="1015663"/>
            </a:xfrm>
            <a:prstGeom prst="roundRect">
              <a:avLst/>
            </a:prstGeom>
            <a:solidFill>
              <a:srgbClr val="9900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: Rounded Corners 8">
              <a:extLst>
                <a:ext uri="{FF2B5EF4-FFF2-40B4-BE49-F238E27FC236}">
                  <a16:creationId xmlns:a16="http://schemas.microsoft.com/office/drawing/2014/main" id="{9BA75AE8-C0F0-E6AF-CFBB-C8A2EEA1D4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5079274" y="4735285"/>
              <a:ext cx="346166" cy="1015663"/>
            </a:xfrm>
            <a:prstGeom prst="roundRect">
              <a:avLst/>
            </a:prstGeom>
            <a:solidFill>
              <a:srgbClr val="9900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: Rounded Corners 9">
              <a:extLst>
                <a:ext uri="{FF2B5EF4-FFF2-40B4-BE49-F238E27FC236}">
                  <a16:creationId xmlns:a16="http://schemas.microsoft.com/office/drawing/2014/main" id="{ABC721B6-2969-1DE6-162F-ECCD34BFC6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5891349" y="4735285"/>
              <a:ext cx="346166" cy="1015663"/>
            </a:xfrm>
            <a:prstGeom prst="roundRect">
              <a:avLst/>
            </a:prstGeom>
            <a:solidFill>
              <a:srgbClr val="9900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: Rounded Corners 10">
              <a:extLst>
                <a:ext uri="{FF2B5EF4-FFF2-40B4-BE49-F238E27FC236}">
                  <a16:creationId xmlns:a16="http://schemas.microsoft.com/office/drawing/2014/main" id="{E86543A1-B889-51A0-E46A-0F6AC6C1EB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6773094" y="4735284"/>
              <a:ext cx="346166" cy="1015663"/>
            </a:xfrm>
            <a:prstGeom prst="roundRect">
              <a:avLst/>
            </a:prstGeom>
            <a:solidFill>
              <a:srgbClr val="9900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: Rounded Corners 11">
              <a:extLst>
                <a:ext uri="{FF2B5EF4-FFF2-40B4-BE49-F238E27FC236}">
                  <a16:creationId xmlns:a16="http://schemas.microsoft.com/office/drawing/2014/main" id="{9ACDE59C-3033-930C-7577-AABD47AD65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7617825" y="4735283"/>
              <a:ext cx="346166" cy="1015663"/>
            </a:xfrm>
            <a:prstGeom prst="roundRect">
              <a:avLst/>
            </a:prstGeom>
            <a:solidFill>
              <a:srgbClr val="9900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: Rounded Corners 12">
              <a:extLst>
                <a:ext uri="{FF2B5EF4-FFF2-40B4-BE49-F238E27FC236}">
                  <a16:creationId xmlns:a16="http://schemas.microsoft.com/office/drawing/2014/main" id="{E680DABD-78D4-61ED-EA19-96FF156216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8479976" y="4735282"/>
              <a:ext cx="346166" cy="1015663"/>
            </a:xfrm>
            <a:prstGeom prst="roundRect">
              <a:avLst/>
            </a:prstGeom>
            <a:solidFill>
              <a:srgbClr val="9900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Group 25" descr="post 1: roll">
            <a:extLst>
              <a:ext uri="{FF2B5EF4-FFF2-40B4-BE49-F238E27FC236}">
                <a16:creationId xmlns:a16="http://schemas.microsoft.com/office/drawing/2014/main" id="{17AC962D-1365-684D-F4E4-F6F5C8BDD36F}"/>
              </a:ext>
            </a:extLst>
          </p:cNvPr>
          <p:cNvGrpSpPr/>
          <p:nvPr/>
        </p:nvGrpSpPr>
        <p:grpSpPr>
          <a:xfrm>
            <a:off x="624459" y="3234889"/>
            <a:ext cx="2990687" cy="1500397"/>
            <a:chOff x="624459" y="3234889"/>
            <a:chExt cx="2990687" cy="1500397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C4D4330C-409E-9EA5-F701-E6B7DCB23B93}"/>
                </a:ext>
              </a:extLst>
            </p:cNvPr>
            <p:cNvSpPr txBox="1"/>
            <p:nvPr/>
          </p:nvSpPr>
          <p:spPr>
            <a:xfrm>
              <a:off x="624459" y="3234889"/>
              <a:ext cx="20437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990033"/>
                  </a:solidFill>
                  <a:latin typeface="Consolas" panose="020B0609020204030204" pitchFamily="49" charset="0"/>
                </a:rPr>
                <a:t>Roll?</a:t>
              </a:r>
            </a:p>
          </p:txBody>
        </p: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AEF986B7-F057-171C-1707-DAFA15ADCA65}"/>
                </a:ext>
              </a:extLst>
            </p:cNvPr>
            <p:cNvCxnSpPr>
              <a:stCxn id="13" idx="0"/>
              <a:endCxn id="5" idx="2"/>
            </p:cNvCxnSpPr>
            <p:nvPr/>
          </p:nvCxnSpPr>
          <p:spPr>
            <a:xfrm flipH="1" flipV="1">
              <a:off x="1646354" y="3696554"/>
              <a:ext cx="1968792" cy="1038732"/>
            </a:xfrm>
            <a:prstGeom prst="line">
              <a:avLst/>
            </a:prstGeom>
            <a:ln>
              <a:solidFill>
                <a:srgbClr val="9900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Group 26" descr="fence 1: you rolled">
            <a:extLst>
              <a:ext uri="{FF2B5EF4-FFF2-40B4-BE49-F238E27FC236}">
                <a16:creationId xmlns:a16="http://schemas.microsoft.com/office/drawing/2014/main" id="{BD14DD02-324A-EAE1-645D-3BA06F273F95}"/>
              </a:ext>
            </a:extLst>
          </p:cNvPr>
          <p:cNvGrpSpPr/>
          <p:nvPr/>
        </p:nvGrpSpPr>
        <p:grpSpPr>
          <a:xfrm>
            <a:off x="2459901" y="3234889"/>
            <a:ext cx="1880778" cy="1848844"/>
            <a:chOff x="2459901" y="3234889"/>
            <a:chExt cx="1880778" cy="1848844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67D4EC3-E1BF-55FC-4669-65DFE5F07044}"/>
                </a:ext>
              </a:extLst>
            </p:cNvPr>
            <p:cNvSpPr txBox="1"/>
            <p:nvPr/>
          </p:nvSpPr>
          <p:spPr>
            <a:xfrm>
              <a:off x="2459901" y="3234889"/>
              <a:ext cx="188077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0066FF"/>
                  </a:solidFill>
                  <a:latin typeface="Consolas" panose="020B0609020204030204" pitchFamily="49" charset="0"/>
                </a:rPr>
                <a:t>You rolled:</a:t>
              </a:r>
              <a:endParaRPr lang="en-US" sz="2400" b="1" dirty="0">
                <a:solidFill>
                  <a:srgbClr val="990033"/>
                </a:solidFill>
                <a:latin typeface="Consolas" panose="020B0609020204030204" pitchFamily="49" charset="0"/>
              </a:endParaRPr>
            </a:p>
          </p:txBody>
        </p: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DB397A89-5BF2-72E6-CF67-8563625C46C4}"/>
                </a:ext>
              </a:extLst>
            </p:cNvPr>
            <p:cNvCxnSpPr>
              <a:stCxn id="7" idx="5"/>
              <a:endCxn id="21" idx="2"/>
            </p:cNvCxnSpPr>
            <p:nvPr/>
          </p:nvCxnSpPr>
          <p:spPr>
            <a:xfrm flipH="1" flipV="1">
              <a:off x="3400290" y="4065886"/>
              <a:ext cx="612186" cy="1017847"/>
            </a:xfrm>
            <a:prstGeom prst="line">
              <a:avLst/>
            </a:prstGeom>
            <a:ln>
              <a:solidFill>
                <a:srgbClr val="0066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Group 27" descr="post 2: roll?">
            <a:extLst>
              <a:ext uri="{FF2B5EF4-FFF2-40B4-BE49-F238E27FC236}">
                <a16:creationId xmlns:a16="http://schemas.microsoft.com/office/drawing/2014/main" id="{02C40539-32AA-429B-AF9B-7BE03145A9F7}"/>
              </a:ext>
            </a:extLst>
          </p:cNvPr>
          <p:cNvGrpSpPr/>
          <p:nvPr/>
        </p:nvGrpSpPr>
        <p:grpSpPr>
          <a:xfrm>
            <a:off x="4022950" y="3247612"/>
            <a:ext cx="2043790" cy="1487673"/>
            <a:chOff x="-305455" y="3305505"/>
            <a:chExt cx="2043790" cy="1487673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71D1F88-6D7F-7354-870A-3A89F2F766E5}"/>
                </a:ext>
              </a:extLst>
            </p:cNvPr>
            <p:cNvSpPr txBox="1"/>
            <p:nvPr/>
          </p:nvSpPr>
          <p:spPr>
            <a:xfrm>
              <a:off x="-305455" y="3305505"/>
              <a:ext cx="20437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990033"/>
                  </a:solidFill>
                  <a:latin typeface="Consolas" panose="020B0609020204030204" pitchFamily="49" charset="0"/>
                </a:rPr>
                <a:t>Roll?</a:t>
              </a:r>
            </a:p>
          </p:txBody>
        </p: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9487F52A-6BA9-A58A-3AA3-9C10CAABA2E8}"/>
                </a:ext>
              </a:extLst>
            </p:cNvPr>
            <p:cNvCxnSpPr>
              <a:cxnSpLocks/>
              <a:stCxn id="14" idx="0"/>
              <a:endCxn id="29" idx="2"/>
            </p:cNvCxnSpPr>
            <p:nvPr/>
          </p:nvCxnSpPr>
          <p:spPr>
            <a:xfrm flipV="1">
              <a:off x="98815" y="3767170"/>
              <a:ext cx="617625" cy="1026008"/>
            </a:xfrm>
            <a:prstGeom prst="line">
              <a:avLst/>
            </a:prstGeom>
            <a:ln>
              <a:solidFill>
                <a:srgbClr val="9900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Group 32" descr="fence 2: you rolled">
            <a:extLst>
              <a:ext uri="{FF2B5EF4-FFF2-40B4-BE49-F238E27FC236}">
                <a16:creationId xmlns:a16="http://schemas.microsoft.com/office/drawing/2014/main" id="{D8F205D0-83B2-BA3D-61B0-58D9FAB772F0}"/>
              </a:ext>
            </a:extLst>
          </p:cNvPr>
          <p:cNvGrpSpPr/>
          <p:nvPr/>
        </p:nvGrpSpPr>
        <p:grpSpPr>
          <a:xfrm>
            <a:off x="4861562" y="3214424"/>
            <a:ext cx="2961323" cy="1869310"/>
            <a:chOff x="1187228" y="3211821"/>
            <a:chExt cx="2961323" cy="1869310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AA6BC49-F7E7-90F4-B491-7B7AEC2A6FEE}"/>
                </a:ext>
              </a:extLst>
            </p:cNvPr>
            <p:cNvSpPr txBox="1"/>
            <p:nvPr/>
          </p:nvSpPr>
          <p:spPr>
            <a:xfrm>
              <a:off x="2267773" y="3211821"/>
              <a:ext cx="188077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0066FF"/>
                  </a:solidFill>
                  <a:latin typeface="Consolas" panose="020B0609020204030204" pitchFamily="49" charset="0"/>
                </a:rPr>
                <a:t>You rolled:</a:t>
              </a:r>
              <a:endParaRPr lang="en-US" sz="2400" b="1" dirty="0">
                <a:solidFill>
                  <a:srgbClr val="990033"/>
                </a:solidFill>
                <a:latin typeface="Consolas" panose="020B0609020204030204" pitchFamily="49" charset="0"/>
              </a:endParaRPr>
            </a:p>
          </p:txBody>
        </p: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815B59E3-6EE5-B58D-E7D0-5773389F53D1}"/>
                </a:ext>
              </a:extLst>
            </p:cNvPr>
            <p:cNvCxnSpPr>
              <a:cxnSpLocks/>
              <a:stCxn id="6" idx="5"/>
              <a:endCxn id="34" idx="2"/>
            </p:cNvCxnSpPr>
            <p:nvPr/>
          </p:nvCxnSpPr>
          <p:spPr>
            <a:xfrm flipV="1">
              <a:off x="1187228" y="4042818"/>
              <a:ext cx="2020934" cy="1038313"/>
            </a:xfrm>
            <a:prstGeom prst="line">
              <a:avLst/>
            </a:prstGeom>
            <a:ln>
              <a:solidFill>
                <a:srgbClr val="0066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" name="Group 36" descr="post n: roll">
            <a:extLst>
              <a:ext uri="{FF2B5EF4-FFF2-40B4-BE49-F238E27FC236}">
                <a16:creationId xmlns:a16="http://schemas.microsoft.com/office/drawing/2014/main" id="{FC762876-9D6D-F115-9FD2-0EE7D102EC45}"/>
              </a:ext>
            </a:extLst>
          </p:cNvPr>
          <p:cNvGrpSpPr/>
          <p:nvPr/>
        </p:nvGrpSpPr>
        <p:grpSpPr>
          <a:xfrm>
            <a:off x="8653059" y="3234889"/>
            <a:ext cx="3010040" cy="1500393"/>
            <a:chOff x="-341791" y="3234889"/>
            <a:chExt cx="3010040" cy="1500393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1216F2A7-FB73-03E0-8BE6-127C17B95480}"/>
                </a:ext>
              </a:extLst>
            </p:cNvPr>
            <p:cNvSpPr txBox="1"/>
            <p:nvPr/>
          </p:nvSpPr>
          <p:spPr>
            <a:xfrm>
              <a:off x="624459" y="3234889"/>
              <a:ext cx="20437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990033"/>
                  </a:solidFill>
                  <a:latin typeface="Consolas" panose="020B0609020204030204" pitchFamily="49" charset="0"/>
                </a:rPr>
                <a:t>Roll?</a:t>
              </a:r>
            </a:p>
          </p:txBody>
        </p: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BEDA4E6C-EC50-F20C-A07F-8630C4875432}"/>
                </a:ext>
              </a:extLst>
            </p:cNvPr>
            <p:cNvCxnSpPr>
              <a:cxnSpLocks/>
              <a:stCxn id="19" idx="0"/>
              <a:endCxn id="38" idx="2"/>
            </p:cNvCxnSpPr>
            <p:nvPr/>
          </p:nvCxnSpPr>
          <p:spPr>
            <a:xfrm flipV="1">
              <a:off x="-341791" y="3696554"/>
              <a:ext cx="1988145" cy="1038728"/>
            </a:xfrm>
            <a:prstGeom prst="line">
              <a:avLst/>
            </a:prstGeom>
            <a:ln>
              <a:solidFill>
                <a:srgbClr val="9900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4D8FCFCC-6B20-8646-D33F-39682AB414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8189260" y="3399091"/>
            <a:ext cx="18807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Consolas" panose="020B0609020204030204" pitchFamily="49" charset="0"/>
              </a:rPr>
              <a:t>...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7DCF3E-68B9-EB8F-46A9-1B6FF88EFE0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5553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0A61FA-EEB3-422B-7DB0-3E80089AAE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Announcements, Reminders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4B5108-D326-A3E1-1010-648875F9D1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371600"/>
            <a:ext cx="10515600" cy="5268596"/>
          </a:xfrm>
        </p:spPr>
        <p:txBody>
          <a:bodyPr>
            <a:normAutofit/>
          </a:bodyPr>
          <a:lstStyle/>
          <a:p>
            <a:r>
              <a:rPr lang="en-US" dirty="0"/>
              <a:t>P2 due </a:t>
            </a:r>
            <a:r>
              <a:rPr lang="en-US" b="1" dirty="0"/>
              <a:t>Thursday, August 6</a:t>
            </a:r>
            <a:r>
              <a:rPr lang="en-US" b="1" baseline="30000" dirty="0"/>
              <a:t>th</a:t>
            </a:r>
            <a:r>
              <a:rPr lang="en-US" b="1" dirty="0"/>
              <a:t> </a:t>
            </a:r>
            <a:endParaRPr lang="en-US" dirty="0"/>
          </a:p>
          <a:p>
            <a:r>
              <a:rPr lang="en-US" dirty="0"/>
              <a:t>R3 out yesterday and due </a:t>
            </a:r>
            <a:r>
              <a:rPr lang="en-US" b="1" dirty="0"/>
              <a:t>Thursday, August 6</a:t>
            </a:r>
            <a:r>
              <a:rPr lang="en-US" b="1" baseline="30000" dirty="0"/>
              <a:t>th</a:t>
            </a:r>
            <a:r>
              <a:rPr lang="en-US" b="1" dirty="0"/>
              <a:t> </a:t>
            </a:r>
            <a:endParaRPr lang="en-US" b="1" baseline="30000" dirty="0"/>
          </a:p>
          <a:p>
            <a:pPr lvl="1"/>
            <a:r>
              <a:rPr lang="en-US" b="1" u="sng" dirty="0">
                <a:solidFill>
                  <a:schemeClr val="accent2">
                    <a:lumMod val="75000"/>
                  </a:schemeClr>
                </a:solidFill>
              </a:rPr>
              <a:t>P0</a:t>
            </a:r>
            <a:r>
              <a:rPr lang="en-US" dirty="0"/>
              <a:t>, C1, P1, C2 eligible</a:t>
            </a:r>
          </a:p>
          <a:p>
            <a:pPr lvl="1"/>
            <a:r>
              <a:rPr lang="en-US" dirty="0"/>
              <a:t>last opportunity to resubmit P0</a:t>
            </a:r>
          </a:p>
          <a:p>
            <a:r>
              <a:rPr lang="en-US" dirty="0"/>
              <a:t>Quiz 1 done!</a:t>
            </a:r>
          </a:p>
          <a:p>
            <a:pPr lvl="1"/>
            <a:r>
              <a:rPr lang="en-US" dirty="0"/>
              <a:t>Grades to release before quiz 2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586EBE-4008-0E4A-A533-90A58C2BAA7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18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FE5328-8926-5CFC-CBC0-761EC68C9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Lecture feedback survey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407919-D151-2281-A299-1E13D92EAB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371600"/>
            <a:ext cx="5257800" cy="4805363"/>
          </a:xfrm>
        </p:spPr>
        <p:txBody>
          <a:bodyPr/>
          <a:lstStyle/>
          <a:p>
            <a:pPr marL="114300" indent="0">
              <a:buNone/>
            </a:pPr>
            <a:r>
              <a:rPr lang="en-US" dirty="0"/>
              <a:t>Please offer feedback at</a:t>
            </a:r>
            <a:br>
              <a:rPr lang="en-US" dirty="0"/>
            </a:br>
            <a:r>
              <a:rPr lang="en-US" dirty="0"/>
              <a:t>https://</a:t>
            </a:r>
            <a:r>
              <a:rPr lang="en-US" dirty="0" err="1"/>
              <a:t>forms.gle</a:t>
            </a:r>
            <a:r>
              <a:rPr lang="en-US" dirty="0"/>
              <a:t>/Rf8cStpVpma6w1RK9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5A02D1-137E-FBFB-3F4E-0ABEA9AA13D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3</a:t>
            </a:fld>
            <a:endParaRPr lang="en-US" dirty="0"/>
          </a:p>
        </p:txBody>
      </p:sp>
      <p:pic>
        <p:nvPicPr>
          <p:cNvPr id="6" name="Picture 5" descr="give feedback at https://docs.google.com/forms/d/e/1FAIpQLSfqhEdfZ4Q-zKHDUYmVvygMKJRC4dixB2U5aD9HF3ZErZIS9A/viewform?usp=header">
            <a:extLst>
              <a:ext uri="{FF2B5EF4-FFF2-40B4-BE49-F238E27FC236}">
                <a16:creationId xmlns:a16="http://schemas.microsoft.com/office/drawing/2014/main" id="{D9AF80A8-7117-B794-9157-4366D9D3D1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8066" y="1111229"/>
            <a:ext cx="5065734" cy="5065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64693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BF7FAD-5C1D-295C-2EC3-8956F826E6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3"/>
                </a:solidFill>
              </a:rPr>
              <a:t>PCM Review</a:t>
            </a:r>
            <a:r>
              <a:rPr lang="en-US" dirty="0"/>
              <a:t>: Scanner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D04EC6F-F674-5D85-CF02-15231B922612}"/>
              </a:ext>
            </a:extLst>
          </p:cNvPr>
          <p:cNvSpPr txBox="1"/>
          <p:nvPr/>
        </p:nvSpPr>
        <p:spPr>
          <a:xfrm>
            <a:off x="838200" y="1503778"/>
            <a:ext cx="55832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 </a:t>
            </a:r>
            <a:r>
              <a:rPr lang="en-US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object 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that we can use to </a:t>
            </a:r>
            <a:r>
              <a:rPr lang="en-US" sz="2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read in input</a:t>
            </a:r>
          </a:p>
          <a:p>
            <a:r>
              <a:rPr lang="en-US" sz="2400" b="1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 the </a:t>
            </a:r>
            <a:r>
              <a:rPr lang="en-US" sz="2400" dirty="0" err="1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java.util</a:t>
            </a:r>
            <a:r>
              <a:rPr lang="en-US" sz="240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“package”!</a:t>
            </a:r>
            <a:endParaRPr lang="en-US" sz="2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Picture 2" descr="The line &quot;Scanner console = new Scanner(System.in);&quot;. It is annotated into three pieces:&#10;- the type Scanner&#10;- the variable name console&#10;- the &quot;Scanner construction code&quot;: new Scanner(System.in);">
            <a:extLst>
              <a:ext uri="{FF2B5EF4-FFF2-40B4-BE49-F238E27FC236}">
                <a16:creationId xmlns:a16="http://schemas.microsoft.com/office/drawing/2014/main" id="{08651ACE-6CF8-91CD-5A8E-81775DCF17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3577" y="1445120"/>
            <a:ext cx="5583219" cy="91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BE849B29-79ED-9022-8A7D-03D8E0D933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6751569"/>
              </p:ext>
            </p:extLst>
          </p:nvPr>
        </p:nvGraphicFramePr>
        <p:xfrm>
          <a:off x="1245347" y="3244872"/>
          <a:ext cx="9701306" cy="31565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07335">
                  <a:extLst>
                    <a:ext uri="{9D8B030D-6E8A-4147-A177-3AD203B41FA5}">
                      <a16:colId xmlns:a16="http://schemas.microsoft.com/office/drawing/2014/main" val="2382382082"/>
                    </a:ext>
                  </a:extLst>
                </a:gridCol>
                <a:gridCol w="6293971">
                  <a:extLst>
                    <a:ext uri="{9D8B030D-6E8A-4147-A177-3AD203B41FA5}">
                      <a16:colId xmlns:a16="http://schemas.microsoft.com/office/drawing/2014/main" val="969953720"/>
                    </a:ext>
                  </a:extLst>
                </a:gridCol>
              </a:tblGrid>
              <a:tr h="631061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Methods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Description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9734522"/>
                  </a:ext>
                </a:extLst>
              </a:tr>
              <a:tr h="628474">
                <a:tc>
                  <a:txBody>
                    <a:bodyPr/>
                    <a:lstStyle/>
                    <a:p>
                      <a:r>
                        <a:rPr lang="en-US" sz="2000" dirty="0" err="1">
                          <a:latin typeface="Consolas" panose="020B0609020204030204" pitchFamily="49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nextInt</a:t>
                      </a:r>
                      <a:r>
                        <a:rPr lang="en-US" sz="2000" dirty="0">
                          <a:latin typeface="Consolas" panose="020B0609020204030204" pitchFamily="49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Reads the next token from the user as an </a:t>
                      </a:r>
                      <a:r>
                        <a:rPr lang="en-US" sz="1800" dirty="0">
                          <a:latin typeface="Consolas" panose="020B0609020204030204" pitchFamily="49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int</a:t>
                      </a:r>
                      <a:r>
                        <a:rPr lang="en-US" sz="18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and returns it.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60757801"/>
                  </a:ext>
                </a:extLst>
              </a:tr>
              <a:tr h="628474">
                <a:tc>
                  <a:txBody>
                    <a:bodyPr/>
                    <a:lstStyle/>
                    <a:p>
                      <a:r>
                        <a:rPr lang="en-US" sz="2000" dirty="0" err="1">
                          <a:latin typeface="Consolas" panose="020B0609020204030204" pitchFamily="49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nextDouble</a:t>
                      </a:r>
                      <a:r>
                        <a:rPr lang="en-US" sz="2000" dirty="0">
                          <a:latin typeface="Consolas" panose="020B0609020204030204" pitchFamily="49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Reads the next token from the user as a </a:t>
                      </a:r>
                      <a:r>
                        <a:rPr lang="en-US" sz="1800" dirty="0">
                          <a:latin typeface="Consolas" panose="020B0609020204030204" pitchFamily="49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double</a:t>
                      </a:r>
                      <a:r>
                        <a:rPr lang="en-US" sz="18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and returns it.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15478592"/>
                  </a:ext>
                </a:extLst>
              </a:tr>
              <a:tr h="628474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Consolas" panose="020B0609020204030204" pitchFamily="49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next()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Reads the next token from the user as a </a:t>
                      </a:r>
                      <a:r>
                        <a:rPr lang="en-US" sz="1800" dirty="0">
                          <a:latin typeface="Consolas" panose="020B0609020204030204" pitchFamily="49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String</a:t>
                      </a:r>
                      <a:r>
                        <a:rPr lang="en-US" sz="18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and returns it.</a:t>
                      </a:r>
                    </a:p>
                    <a:p>
                      <a:endParaRPr lang="en-US" sz="18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56320204"/>
                  </a:ext>
                </a:extLst>
              </a:tr>
              <a:tr h="628474">
                <a:tc>
                  <a:txBody>
                    <a:bodyPr/>
                    <a:lstStyle/>
                    <a:p>
                      <a:r>
                        <a:rPr lang="en-US" sz="2000" dirty="0" err="1">
                          <a:latin typeface="Consolas" panose="020B0609020204030204" pitchFamily="49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nextLine</a:t>
                      </a:r>
                      <a:r>
                        <a:rPr lang="en-US" sz="2000" dirty="0">
                          <a:latin typeface="Consolas" panose="020B0609020204030204" pitchFamily="49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Reads an </a:t>
                      </a:r>
                      <a:r>
                        <a:rPr lang="en-US" sz="1800" i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entire line </a:t>
                      </a:r>
                      <a:r>
                        <a:rPr lang="en-US" sz="18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from the user as a </a:t>
                      </a:r>
                      <a:r>
                        <a:rPr lang="en-US" sz="1800" dirty="0">
                          <a:latin typeface="Consolas" panose="020B0609020204030204" pitchFamily="49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String</a:t>
                      </a:r>
                      <a:r>
                        <a:rPr lang="en-US" sz="18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and returns it.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51741732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5386BB-C2CE-E36C-EFDF-9993E820121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12290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AD2290-B52F-6E12-D63F-2FCE258CF6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3"/>
                </a:solidFill>
              </a:rPr>
              <a:t>PCM Review</a:t>
            </a:r>
            <a:r>
              <a:rPr lang="en-US" dirty="0"/>
              <a:t>: Tokens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563C0CB-8D38-1CB8-0419-ABEFBE6B22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633538"/>
            <a:ext cx="10382026" cy="2277036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en-US" dirty="0"/>
              <a:t>A unit of user input, as read by the </a:t>
            </a:r>
            <a:r>
              <a:rPr lang="en-US" dirty="0">
                <a:latin typeface="Consolas" panose="020B0609020204030204" pitchFamily="49" charset="0"/>
              </a:rPr>
              <a:t>Scanner</a:t>
            </a:r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r>
              <a:rPr lang="en-US" dirty="0"/>
              <a:t>Tokens are separated by </a:t>
            </a:r>
            <a:r>
              <a:rPr lang="en-US" i="1" dirty="0"/>
              <a:t>whitespace</a:t>
            </a:r>
            <a:r>
              <a:rPr lang="en-US" dirty="0"/>
              <a:t> (spaces, tabs, new lines)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719A5D-B65A-427C-A853-0533B2179B2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5</a:t>
            </a:fld>
            <a:endParaRPr lang="en-US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B231E81-D564-CD7B-DAC8-E51853288F8F}"/>
              </a:ext>
            </a:extLst>
          </p:cNvPr>
          <p:cNvSpPr txBox="1">
            <a:spLocks/>
          </p:cNvSpPr>
          <p:nvPr/>
        </p:nvSpPr>
        <p:spPr>
          <a:xfrm>
            <a:off x="775447" y="3877121"/>
            <a:ext cx="10382026" cy="1475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114300" indent="0">
              <a:buFont typeface="Arial"/>
              <a:buNone/>
            </a:pPr>
            <a:r>
              <a:rPr lang="en-US" dirty="0">
                <a:latin typeface="Consolas" panose="020B0609020204030204" pitchFamily="49" charset="0"/>
              </a:rPr>
              <a:t>23   John Smith  </a:t>
            </a:r>
          </a:p>
          <a:p>
            <a:pPr marL="114300" indent="0">
              <a:lnSpc>
                <a:spcPct val="150000"/>
              </a:lnSpc>
              <a:buFont typeface="Arial"/>
              <a:buNone/>
            </a:pPr>
            <a:r>
              <a:rPr lang="en-US" dirty="0">
                <a:latin typeface="Consolas" panose="020B0609020204030204" pitchFamily="49" charset="0"/>
              </a:rPr>
              <a:t>       42.0     "Hello world"  $2.50 "  19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4F90CD40-63C6-D663-26E9-40229D696A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15898" y="3932876"/>
            <a:ext cx="711820" cy="583367"/>
          </a:xfrm>
          <a:prstGeom prst="round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66794A9E-167D-B81D-405C-018BDB0A60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871546" y="3932876"/>
            <a:ext cx="938561" cy="583367"/>
          </a:xfrm>
          <a:prstGeom prst="round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758655B4-2B5C-5AAA-44B9-9C6465C067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893742" y="3932876"/>
            <a:ext cx="1064941" cy="583367"/>
          </a:xfrm>
          <a:prstGeom prst="round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E888D983-A5E5-0B79-583B-BB3531B2C5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258121" y="4642731"/>
            <a:ext cx="938561" cy="583367"/>
          </a:xfrm>
          <a:prstGeom prst="round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C0D5B005-6FF5-E1A8-0DB2-4147245052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038599" y="4642731"/>
            <a:ext cx="1291684" cy="583367"/>
          </a:xfrm>
          <a:prstGeom prst="round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44FE153A-6F7C-FC14-A576-C6FFD2578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10199" y="4642731"/>
            <a:ext cx="1291684" cy="583367"/>
          </a:xfrm>
          <a:prstGeom prst="round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EB6ED59D-17BE-1CAF-9F39-4EB7F14060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913757" y="4641095"/>
            <a:ext cx="1159726" cy="583367"/>
          </a:xfrm>
          <a:prstGeom prst="round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5CF3C9FB-1018-E615-A364-8A390558F4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153402" y="4641094"/>
            <a:ext cx="288071" cy="583367"/>
          </a:xfrm>
          <a:prstGeom prst="round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D011048E-DADB-C48C-5E84-EFEC1F56FA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688068" y="4641096"/>
            <a:ext cx="578596" cy="583367"/>
          </a:xfrm>
          <a:prstGeom prst="round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910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" grpId="0" animBg="1"/>
      <p:bldP spid="7" grpId="0" animBg="1"/>
      <p:bldP spid="8" grpId="0" animBg="1"/>
      <p:bldP spid="10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2E4287-5B0B-4484-9249-CE615AD45C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3"/>
                </a:solidFill>
              </a:rPr>
              <a:t>PCM Review</a:t>
            </a:r>
            <a:r>
              <a:rPr lang="en-US" dirty="0"/>
              <a:t>: </a:t>
            </a:r>
            <a:r>
              <a:rPr lang="en-US" dirty="0" err="1">
                <a:latin typeface="Consolas" panose="020B0609020204030204" pitchFamily="49" charset="0"/>
              </a:rPr>
              <a:t>InputMismatchException</a:t>
            </a:r>
            <a:endParaRPr lang="en-US" dirty="0">
              <a:latin typeface="Consolas" panose="020B0609020204030204" pitchFamily="49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0E7785-5639-4DF9-9772-5DA60B3BCC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14300" indent="0">
              <a:buNone/>
            </a:pPr>
            <a:r>
              <a:rPr lang="en-US" dirty="0"/>
              <a:t>Exceptions are errors that occur </a:t>
            </a:r>
            <a:r>
              <a:rPr lang="en-US" i="1" dirty="0"/>
              <a:t>while a program is running</a:t>
            </a:r>
            <a:r>
              <a:rPr lang="en-US" dirty="0"/>
              <a:t> that stops the program from running. </a:t>
            </a:r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r>
              <a:rPr lang="en-US" dirty="0"/>
              <a:t>There are different types of exceptions that can occur, and the </a:t>
            </a:r>
            <a:r>
              <a:rPr lang="en-US" b="1" dirty="0"/>
              <a:t>name of the exception </a:t>
            </a:r>
            <a:r>
              <a:rPr lang="en-US" dirty="0"/>
              <a:t>can help you understand what caused the error! </a:t>
            </a:r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r>
              <a:rPr lang="en-US" dirty="0"/>
              <a:t>An </a:t>
            </a:r>
            <a:r>
              <a:rPr lang="en-US" dirty="0" err="1">
                <a:solidFill>
                  <a:schemeClr val="accent2">
                    <a:lumMod val="75000"/>
                  </a:schemeClr>
                </a:solidFill>
                <a:latin typeface="Consolas" panose="020B0609020204030204" pitchFamily="49" charset="0"/>
              </a:rPr>
              <a:t>InputMismatchException</a:t>
            </a:r>
            <a:r>
              <a:rPr lang="en-US" dirty="0"/>
              <a:t> occurs when the Scanner tries to read input in as a specific type, but the input cannot be interpreted as that type. </a:t>
            </a:r>
          </a:p>
          <a:p>
            <a:pPr marL="114300" indent="0">
              <a:buNone/>
            </a:pPr>
            <a:r>
              <a:rPr lang="en-US" dirty="0"/>
              <a:t>(e.g., trying to read in </a:t>
            </a:r>
            <a:r>
              <a:rPr lang="en-US" dirty="0">
                <a:latin typeface="Consolas" panose="020B0609020204030204" pitchFamily="49" charset="0"/>
              </a:rPr>
              <a:t>"hello"</a:t>
            </a:r>
            <a:r>
              <a:rPr lang="en-US" dirty="0"/>
              <a:t> as an </a:t>
            </a:r>
            <a:r>
              <a:rPr lang="en-US" dirty="0">
                <a:latin typeface="Consolas" panose="020B0609020204030204" pitchFamily="49" charset="0"/>
              </a:rPr>
              <a:t>int</a:t>
            </a:r>
            <a:r>
              <a:rPr lang="en-US" dirty="0"/>
              <a:t>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CCF888-B5C6-41C5-AFCA-4406D737BBD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6553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B79812-4B0D-CB81-CAF0-54F24116A4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4E4F4E71-1F66-078F-02AB-2C9A7B42B42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80439" y="-826815"/>
            <a:ext cx="10515601" cy="76263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45700" tIns="45700" rIns="45700" bIns="45700" numCol="1" spcCol="0" rtlCol="0" fromWordArt="0" anchor="ctr" anchorCtr="0" forceAA="0" compatLnSpc="1">
            <a:prstTxWarp prst="textNoShape">
              <a:avLst/>
            </a:prstTxWarp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Think Pair Share: </a:t>
            </a:r>
            <a:r>
              <a:rPr lang="en-US" dirty="0"/>
              <a:t>C</a:t>
            </a:r>
            <a:r>
              <a:rPr kumimoji="0" lang="en-US" sz="44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ornbear</a:t>
            </a: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(Think)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255373B-576C-78C2-C3F1-B85BFBC49DC2}"/>
              </a:ext>
            </a:extLst>
          </p:cNvPr>
          <p:cNvSpPr txBox="1"/>
          <p:nvPr/>
        </p:nvSpPr>
        <p:spPr>
          <a:xfrm>
            <a:off x="152399" y="1448397"/>
            <a:ext cx="842861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When calling the following method, which of these user inputs would </a:t>
            </a:r>
            <a:r>
              <a:rPr lang="en-US" sz="2800" u="sng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not</a:t>
            </a: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cause an error? (choose multiple)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345C1B0-1E13-5D37-80AA-E979EFA30C17}"/>
              </a:ext>
            </a:extLst>
          </p:cNvPr>
          <p:cNvSpPr txBox="1"/>
          <p:nvPr/>
        </p:nvSpPr>
        <p:spPr>
          <a:xfrm>
            <a:off x="152399" y="2885179"/>
            <a:ext cx="7789917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public</a:t>
            </a:r>
            <a:r>
              <a:rPr lang="en-US" sz="24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4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static</a:t>
            </a:r>
            <a:r>
              <a:rPr lang="en-US" sz="24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4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void</a:t>
            </a:r>
            <a:r>
              <a:rPr lang="en-US" sz="24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400" b="0" dirty="0" err="1">
                <a:solidFill>
                  <a:srgbClr val="6F42C1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cornbear</a:t>
            </a:r>
            <a:r>
              <a:rPr lang="en-US" sz="24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() {</a:t>
            </a:r>
          </a:p>
          <a:p>
            <a:r>
              <a:rPr lang="en-US" sz="24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 Scanner console </a:t>
            </a:r>
            <a:r>
              <a:rPr lang="en-US" sz="24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=</a:t>
            </a:r>
            <a:r>
              <a:rPr lang="en-US" sz="24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4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new</a:t>
            </a:r>
            <a:r>
              <a:rPr lang="en-US" sz="2400" dirty="0">
                <a:solidFill>
                  <a:srgbClr val="24292E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400" b="0" dirty="0">
                <a:solidFill>
                  <a:srgbClr val="6F42C1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Scanner</a:t>
            </a:r>
            <a:r>
              <a:rPr lang="en-US" sz="24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2400" b="0" dirty="0" err="1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System.in</a:t>
            </a:r>
            <a:r>
              <a:rPr lang="en-US" sz="24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);</a:t>
            </a:r>
          </a:p>
          <a:p>
            <a:r>
              <a:rPr lang="en-US" sz="24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 int</a:t>
            </a:r>
            <a:r>
              <a:rPr lang="en-US" sz="24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amt </a:t>
            </a:r>
            <a:r>
              <a:rPr lang="en-US" sz="24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=</a:t>
            </a:r>
            <a:r>
              <a:rPr lang="en-US" sz="24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400" b="0" dirty="0" err="1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console.</a:t>
            </a:r>
            <a:r>
              <a:rPr lang="en-US" sz="2400" b="0" dirty="0" err="1">
                <a:solidFill>
                  <a:srgbClr val="6F42C1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nextInt</a:t>
            </a:r>
            <a:r>
              <a:rPr lang="en-US" sz="24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();</a:t>
            </a:r>
          </a:p>
          <a:p>
            <a:r>
              <a:rPr lang="en-US" sz="24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 String </a:t>
            </a:r>
            <a:r>
              <a:rPr lang="en-US" sz="2400" b="0" dirty="0" err="1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firstName</a:t>
            </a:r>
            <a:r>
              <a:rPr lang="en-US" sz="24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4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=</a:t>
            </a:r>
            <a:r>
              <a:rPr lang="en-US" sz="24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400" b="0" dirty="0" err="1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console.</a:t>
            </a:r>
            <a:r>
              <a:rPr lang="en-US" sz="2400" b="0" dirty="0" err="1">
                <a:solidFill>
                  <a:srgbClr val="6F42C1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next</a:t>
            </a:r>
            <a:r>
              <a:rPr lang="en-US" sz="24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();</a:t>
            </a:r>
          </a:p>
          <a:p>
            <a:r>
              <a:rPr lang="en-US" sz="24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 String </a:t>
            </a:r>
            <a:r>
              <a:rPr lang="en-US" sz="2400" b="0" dirty="0" err="1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secondName</a:t>
            </a:r>
            <a:r>
              <a:rPr lang="en-US" sz="24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4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=</a:t>
            </a:r>
            <a:r>
              <a:rPr lang="en-US" sz="24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400" b="0" dirty="0" err="1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console.</a:t>
            </a:r>
            <a:r>
              <a:rPr lang="en-US" sz="2400" b="0" dirty="0" err="1">
                <a:solidFill>
                  <a:srgbClr val="6F42C1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next</a:t>
            </a:r>
            <a:r>
              <a:rPr lang="en-US" sz="24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();</a:t>
            </a:r>
          </a:p>
          <a:p>
            <a:r>
              <a:rPr lang="en-US" sz="2400" dirty="0">
                <a:solidFill>
                  <a:srgbClr val="24292E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sz="24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double</a:t>
            </a:r>
            <a:r>
              <a:rPr lang="en-US" sz="24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price </a:t>
            </a:r>
            <a:r>
              <a:rPr lang="en-US" sz="24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=</a:t>
            </a:r>
            <a:r>
              <a:rPr lang="en-US" sz="24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400" b="0" dirty="0" err="1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console.</a:t>
            </a:r>
            <a:r>
              <a:rPr lang="en-US" sz="2400" b="0" dirty="0" err="1">
                <a:solidFill>
                  <a:srgbClr val="6F42C1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nextDouble</a:t>
            </a:r>
            <a:r>
              <a:rPr lang="en-US" sz="24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();</a:t>
            </a:r>
          </a:p>
          <a:p>
            <a:r>
              <a:rPr lang="en-US" sz="24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7D8FB3D-0A26-B889-FC3B-3D5DDADD884C}"/>
              </a:ext>
            </a:extLst>
          </p:cNvPr>
          <p:cNvSpPr txBox="1"/>
          <p:nvPr/>
        </p:nvSpPr>
        <p:spPr>
          <a:xfrm>
            <a:off x="7538007" y="2873936"/>
            <a:ext cx="450159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600"/>
              </a:spcAft>
              <a:buClr>
                <a:srgbClr val="7030A0"/>
              </a:buClr>
              <a:buSzPct val="110000"/>
              <a:buFont typeface="+mj-lt"/>
              <a:buAutoNum type="alphaUcPeriod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6 Gumball’s Treats $12.48</a:t>
            </a:r>
          </a:p>
          <a:p>
            <a:pPr marL="342900" indent="-342900">
              <a:spcAft>
                <a:spcPts val="600"/>
              </a:spcAft>
              <a:buClr>
                <a:srgbClr val="7030A0"/>
              </a:buClr>
              <a:buSzPct val="110000"/>
              <a:buFont typeface="+mj-lt"/>
              <a:buAutoNum type="alphaUcPeriod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 Sesame Latte 16.47</a:t>
            </a:r>
          </a:p>
          <a:p>
            <a:pPr marL="342900" indent="-342900">
              <a:spcAft>
                <a:spcPts val="600"/>
              </a:spcAft>
              <a:buClr>
                <a:srgbClr val="7030A0"/>
              </a:buClr>
              <a:buSzPct val="110000"/>
              <a:buFont typeface="+mj-lt"/>
              <a:buAutoNum type="alphaUcPeriod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 The Hunger Games 21.98</a:t>
            </a:r>
          </a:p>
          <a:p>
            <a:pPr marL="342900" indent="-342900">
              <a:spcAft>
                <a:spcPts val="600"/>
              </a:spcAft>
              <a:buClr>
                <a:srgbClr val="7030A0"/>
              </a:buClr>
              <a:buSzPct val="110000"/>
              <a:buFont typeface="+mj-lt"/>
              <a:buAutoNum type="alphaUcPeriod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 Gumballs 900.24</a:t>
            </a:r>
          </a:p>
          <a:p>
            <a:pPr marL="342900" indent="-342900">
              <a:spcAft>
                <a:spcPts val="600"/>
              </a:spcAft>
              <a:buClr>
                <a:srgbClr val="7030A0"/>
              </a:buClr>
              <a:buSzPct val="110000"/>
              <a:buFont typeface="+mj-lt"/>
              <a:buAutoNum type="alphaUcPeriod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 Grammy Awards 90095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4A1C6B-6A5C-BC14-9D34-256AED14BDB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7</a:t>
            </a:fld>
            <a:endParaRPr lang="en-US"/>
          </a:p>
        </p:txBody>
      </p:sp>
      <p:pic>
        <p:nvPicPr>
          <p:cNvPr id="6" name="Picture 5" descr="join slido at https://app.sli.do/event/4WZCwyPM161fyLpixgLb27">
            <a:extLst>
              <a:ext uri="{FF2B5EF4-FFF2-40B4-BE49-F238E27FC236}">
                <a16:creationId xmlns:a16="http://schemas.microsoft.com/office/drawing/2014/main" id="{57171521-4F39-C885-22E5-9A7A8019EA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6597" y="220642"/>
            <a:ext cx="745080" cy="745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74190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95211590-89BD-E83A-23B7-004C042FF74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80439" y="-826815"/>
            <a:ext cx="10515601" cy="76263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45700" tIns="45700" rIns="45700" bIns="45700" numCol="1" spcCol="0" rtlCol="0" fromWordArt="0" anchor="ctr" anchorCtr="0" forceAA="0" compatLnSpc="1">
            <a:prstTxWarp prst="textNoShape">
              <a:avLst/>
            </a:prstTxWarp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Think Pair Share: </a:t>
            </a:r>
            <a:r>
              <a:rPr kumimoji="0" lang="en-US" sz="44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Cornbear</a:t>
            </a: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(Pair)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14DDBA8-1C82-CE8E-52D5-2B1E02987F36}"/>
              </a:ext>
            </a:extLst>
          </p:cNvPr>
          <p:cNvSpPr txBox="1"/>
          <p:nvPr/>
        </p:nvSpPr>
        <p:spPr>
          <a:xfrm>
            <a:off x="152399" y="1448397"/>
            <a:ext cx="842861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When calling the following method, which of these user inputs would </a:t>
            </a:r>
            <a:r>
              <a:rPr lang="en-US" sz="2800" u="sng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not</a:t>
            </a: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cause an error? (choose multiple)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815806F-270D-69E3-06A4-EAB83E29F4BC}"/>
              </a:ext>
            </a:extLst>
          </p:cNvPr>
          <p:cNvSpPr txBox="1"/>
          <p:nvPr/>
        </p:nvSpPr>
        <p:spPr>
          <a:xfrm>
            <a:off x="152399" y="2885179"/>
            <a:ext cx="7789917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public</a:t>
            </a:r>
            <a:r>
              <a:rPr lang="en-US" sz="24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4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static</a:t>
            </a:r>
            <a:r>
              <a:rPr lang="en-US" sz="24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4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void</a:t>
            </a:r>
            <a:r>
              <a:rPr lang="en-US" sz="24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400" b="0" dirty="0" err="1">
                <a:solidFill>
                  <a:srgbClr val="6F42C1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cornbear</a:t>
            </a:r>
            <a:r>
              <a:rPr lang="en-US" sz="24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() {</a:t>
            </a:r>
          </a:p>
          <a:p>
            <a:r>
              <a:rPr lang="en-US" sz="24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 Scanner console </a:t>
            </a:r>
            <a:r>
              <a:rPr lang="en-US" sz="24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=</a:t>
            </a:r>
            <a:r>
              <a:rPr lang="en-US" sz="24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4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new</a:t>
            </a:r>
            <a:r>
              <a:rPr lang="en-US" sz="2400" dirty="0">
                <a:solidFill>
                  <a:srgbClr val="24292E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400" b="0" dirty="0">
                <a:solidFill>
                  <a:srgbClr val="6F42C1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Scanner</a:t>
            </a:r>
            <a:r>
              <a:rPr lang="en-US" sz="24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2400" b="0" dirty="0" err="1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System.in</a:t>
            </a:r>
            <a:r>
              <a:rPr lang="en-US" sz="24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);</a:t>
            </a:r>
          </a:p>
          <a:p>
            <a:r>
              <a:rPr lang="en-US" sz="24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 int</a:t>
            </a:r>
            <a:r>
              <a:rPr lang="en-US" sz="24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amt </a:t>
            </a:r>
            <a:r>
              <a:rPr lang="en-US" sz="24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=</a:t>
            </a:r>
            <a:r>
              <a:rPr lang="en-US" sz="24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400" b="0" dirty="0" err="1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console.</a:t>
            </a:r>
            <a:r>
              <a:rPr lang="en-US" sz="2400" b="0" dirty="0" err="1">
                <a:solidFill>
                  <a:srgbClr val="6F42C1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nextInt</a:t>
            </a:r>
            <a:r>
              <a:rPr lang="en-US" sz="24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();</a:t>
            </a:r>
          </a:p>
          <a:p>
            <a:r>
              <a:rPr lang="en-US" sz="24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 String </a:t>
            </a:r>
            <a:r>
              <a:rPr lang="en-US" sz="2400" b="0" dirty="0" err="1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firstName</a:t>
            </a:r>
            <a:r>
              <a:rPr lang="en-US" sz="24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4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=</a:t>
            </a:r>
            <a:r>
              <a:rPr lang="en-US" sz="24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400" b="0" dirty="0" err="1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console.</a:t>
            </a:r>
            <a:r>
              <a:rPr lang="en-US" sz="2400" b="0" dirty="0" err="1">
                <a:solidFill>
                  <a:srgbClr val="6F42C1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next</a:t>
            </a:r>
            <a:r>
              <a:rPr lang="en-US" sz="24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();</a:t>
            </a:r>
          </a:p>
          <a:p>
            <a:r>
              <a:rPr lang="en-US" sz="24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 String </a:t>
            </a:r>
            <a:r>
              <a:rPr lang="en-US" sz="2400" b="0" dirty="0" err="1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secondName</a:t>
            </a:r>
            <a:r>
              <a:rPr lang="en-US" sz="24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4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=</a:t>
            </a:r>
            <a:r>
              <a:rPr lang="en-US" sz="24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400" b="0" dirty="0" err="1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console.</a:t>
            </a:r>
            <a:r>
              <a:rPr lang="en-US" sz="2400" b="0" dirty="0" err="1">
                <a:solidFill>
                  <a:srgbClr val="6F42C1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next</a:t>
            </a:r>
            <a:r>
              <a:rPr lang="en-US" sz="24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();</a:t>
            </a:r>
          </a:p>
          <a:p>
            <a:r>
              <a:rPr lang="en-US" sz="2400" dirty="0">
                <a:solidFill>
                  <a:srgbClr val="24292E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sz="24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double</a:t>
            </a:r>
            <a:r>
              <a:rPr lang="en-US" sz="24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price </a:t>
            </a:r>
            <a:r>
              <a:rPr lang="en-US" sz="24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=</a:t>
            </a:r>
            <a:r>
              <a:rPr lang="en-US" sz="24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400" b="0" dirty="0" err="1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console.</a:t>
            </a:r>
            <a:r>
              <a:rPr lang="en-US" sz="2400" b="0" dirty="0" err="1">
                <a:solidFill>
                  <a:srgbClr val="6F42C1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nextDouble</a:t>
            </a:r>
            <a:r>
              <a:rPr lang="en-US" sz="24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();</a:t>
            </a:r>
          </a:p>
          <a:p>
            <a:r>
              <a:rPr lang="en-US" sz="24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EFB923E-2CC7-7CAB-9874-58C2F9855F5D}"/>
              </a:ext>
            </a:extLst>
          </p:cNvPr>
          <p:cNvSpPr txBox="1"/>
          <p:nvPr/>
        </p:nvSpPr>
        <p:spPr>
          <a:xfrm>
            <a:off x="7538007" y="2873936"/>
            <a:ext cx="450159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600"/>
              </a:spcAft>
              <a:buClr>
                <a:srgbClr val="7030A0"/>
              </a:buClr>
              <a:buSzPct val="110000"/>
              <a:buFont typeface="+mj-lt"/>
              <a:buAutoNum type="alphaUcPeriod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6 Gumball’s Treats $12.48</a:t>
            </a:r>
          </a:p>
          <a:p>
            <a:pPr marL="342900" indent="-342900">
              <a:spcAft>
                <a:spcPts val="600"/>
              </a:spcAft>
              <a:buClr>
                <a:srgbClr val="7030A0"/>
              </a:buClr>
              <a:buSzPct val="110000"/>
              <a:buFont typeface="+mj-lt"/>
              <a:buAutoNum type="alphaUcPeriod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 Sesame Latte 16.47</a:t>
            </a:r>
          </a:p>
          <a:p>
            <a:pPr marL="342900" indent="-342900">
              <a:spcAft>
                <a:spcPts val="600"/>
              </a:spcAft>
              <a:buClr>
                <a:srgbClr val="7030A0"/>
              </a:buClr>
              <a:buSzPct val="110000"/>
              <a:buFont typeface="+mj-lt"/>
              <a:buAutoNum type="alphaUcPeriod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 The Hunger Games 21.98</a:t>
            </a:r>
          </a:p>
          <a:p>
            <a:pPr marL="342900" indent="-342900">
              <a:spcAft>
                <a:spcPts val="600"/>
              </a:spcAft>
              <a:buClr>
                <a:srgbClr val="7030A0"/>
              </a:buClr>
              <a:buSzPct val="110000"/>
              <a:buFont typeface="+mj-lt"/>
              <a:buAutoNum type="alphaUcPeriod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 Gumballs 900.24</a:t>
            </a:r>
          </a:p>
          <a:p>
            <a:pPr marL="342900" indent="-342900">
              <a:spcAft>
                <a:spcPts val="600"/>
              </a:spcAft>
              <a:buClr>
                <a:srgbClr val="7030A0"/>
              </a:buClr>
              <a:buSzPct val="110000"/>
              <a:buFont typeface="+mj-lt"/>
              <a:buAutoNum type="alphaUcPeriod"/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 Grammy Awards 90095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0A5A38E-3483-9385-A138-5C54574DF39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8</a:t>
            </a:fld>
            <a:endParaRPr lang="en-US"/>
          </a:p>
        </p:txBody>
      </p:sp>
      <p:pic>
        <p:nvPicPr>
          <p:cNvPr id="8" name="Picture 7" descr="join slido at https://app.sli.do/event/4WZCwyPM161fyLpixgLb27">
            <a:extLst>
              <a:ext uri="{FF2B5EF4-FFF2-40B4-BE49-F238E27FC236}">
                <a16:creationId xmlns:a16="http://schemas.microsoft.com/office/drawing/2014/main" id="{6FE4EA6B-E345-1130-7255-7DB70BD8EF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6597" y="220642"/>
            <a:ext cx="745080" cy="745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82168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3DEE90-7477-F7D3-87B9-5A6D7ED3AB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798BA8-A69A-C3CB-DE0C-41D10BC221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Reminder: Fencepost Pattern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51AC4F3D-DA89-29B5-AE1A-9002688430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1772044"/>
            <a:ext cx="10515599" cy="1171603"/>
          </a:xfrm>
          <a:prstGeom prst="rect">
            <a:avLst/>
          </a:prstGeom>
          <a:solidFill>
            <a:srgbClr val="FEFEFE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spcFirstLastPara="1" vert="horz" wrap="square" lIns="91440" tIns="0" rIns="91440" bIns="45720" numCol="1" anchor="ctr" anchorCtr="0" compatLnSpc="1">
            <a:prstTxWarp prst="textNoShape">
              <a:avLst/>
            </a:prstTxWarp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114300" indent="0" algn="ctr">
              <a:buFont typeface="Arial"/>
              <a:buNone/>
            </a:pPr>
            <a:r>
              <a:rPr lang="en-US" sz="3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Some task where one piece is repeated </a:t>
            </a:r>
            <a:r>
              <a:rPr lang="en-US" sz="36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en-US" sz="3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times, and another piece is repeated </a:t>
            </a:r>
            <a:r>
              <a:rPr lang="en-US" sz="36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n-1 </a:t>
            </a:r>
            <a:r>
              <a:rPr lang="en-US" sz="3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times and they alternate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B634534-94FB-25B0-7DBF-4503C4216CEA}"/>
              </a:ext>
            </a:extLst>
          </p:cNvPr>
          <p:cNvSpPr txBox="1"/>
          <p:nvPr/>
        </p:nvSpPr>
        <p:spPr>
          <a:xfrm>
            <a:off x="2627810" y="3515687"/>
            <a:ext cx="693637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990033"/>
                </a:solidFill>
                <a:latin typeface="Consolas" panose="020B0609020204030204" pitchFamily="49" charset="0"/>
              </a:rPr>
              <a:t>h</a:t>
            </a:r>
            <a:r>
              <a:rPr lang="en-US" sz="6000" b="1" dirty="0">
                <a:solidFill>
                  <a:srgbClr val="0066FF"/>
                </a:solidFill>
                <a:latin typeface="Consolas" panose="020B0609020204030204" pitchFamily="49" charset="0"/>
              </a:rPr>
              <a:t>-</a:t>
            </a:r>
            <a:r>
              <a:rPr lang="en-US" sz="6000" b="1" dirty="0">
                <a:solidFill>
                  <a:srgbClr val="990033"/>
                </a:solidFill>
                <a:latin typeface="Consolas" panose="020B0609020204030204" pitchFamily="49" charset="0"/>
              </a:rPr>
              <a:t>u</a:t>
            </a:r>
            <a:r>
              <a:rPr lang="en-US" sz="6000" b="1" dirty="0">
                <a:solidFill>
                  <a:srgbClr val="0066FF"/>
                </a:solidFill>
                <a:latin typeface="Consolas" panose="020B0609020204030204" pitchFamily="49" charset="0"/>
              </a:rPr>
              <a:t>-</a:t>
            </a:r>
            <a:r>
              <a:rPr lang="en-US" sz="6000" b="1" dirty="0">
                <a:solidFill>
                  <a:srgbClr val="990033"/>
                </a:solidFill>
                <a:latin typeface="Consolas" panose="020B0609020204030204" pitchFamily="49" charset="0"/>
              </a:rPr>
              <a:t>s</a:t>
            </a:r>
            <a:r>
              <a:rPr lang="en-US" sz="6000" b="1" dirty="0">
                <a:solidFill>
                  <a:srgbClr val="0066FF"/>
                </a:solidFill>
                <a:latin typeface="Consolas" panose="020B0609020204030204" pitchFamily="49" charset="0"/>
              </a:rPr>
              <a:t>-</a:t>
            </a:r>
            <a:r>
              <a:rPr lang="en-US" sz="6000" b="1" dirty="0">
                <a:solidFill>
                  <a:srgbClr val="990033"/>
                </a:solidFill>
                <a:latin typeface="Consolas" panose="020B0609020204030204" pitchFamily="49" charset="0"/>
              </a:rPr>
              <a:t>k</a:t>
            </a:r>
            <a:r>
              <a:rPr lang="en-US" sz="6000" b="1" dirty="0">
                <a:solidFill>
                  <a:srgbClr val="0066FF"/>
                </a:solidFill>
                <a:latin typeface="Consolas" panose="020B0609020204030204" pitchFamily="49" charset="0"/>
              </a:rPr>
              <a:t>-</a:t>
            </a:r>
            <a:r>
              <a:rPr lang="en-US" sz="6000" b="1" dirty="0" err="1">
                <a:solidFill>
                  <a:srgbClr val="990033"/>
                </a:solidFill>
                <a:latin typeface="Consolas" panose="020B0609020204030204" pitchFamily="49" charset="0"/>
              </a:rPr>
              <a:t>i</a:t>
            </a:r>
            <a:r>
              <a:rPr lang="en-US" sz="6000" b="1" dirty="0">
                <a:solidFill>
                  <a:srgbClr val="0066FF"/>
                </a:solidFill>
                <a:latin typeface="Consolas" panose="020B0609020204030204" pitchFamily="49" charset="0"/>
              </a:rPr>
              <a:t>-</a:t>
            </a:r>
            <a:r>
              <a:rPr lang="en-US" sz="6000" b="1" dirty="0">
                <a:solidFill>
                  <a:srgbClr val="990033"/>
                </a:solidFill>
                <a:latin typeface="Consolas" panose="020B0609020204030204" pitchFamily="49" charset="0"/>
              </a:rPr>
              <a:t>e</a:t>
            </a:r>
            <a:r>
              <a:rPr lang="en-US" sz="6000" b="1" dirty="0">
                <a:solidFill>
                  <a:srgbClr val="0066FF"/>
                </a:solidFill>
                <a:latin typeface="Consolas" panose="020B0609020204030204" pitchFamily="49" charset="0"/>
              </a:rPr>
              <a:t>-</a:t>
            </a:r>
            <a:r>
              <a:rPr lang="en-US" sz="6000" b="1" dirty="0">
                <a:solidFill>
                  <a:srgbClr val="990033"/>
                </a:solidFill>
                <a:latin typeface="Consolas" panose="020B0609020204030204" pitchFamily="49" charset="0"/>
              </a:rPr>
              <a:t>s</a:t>
            </a:r>
          </a:p>
        </p:txBody>
      </p:sp>
      <p:grpSp>
        <p:nvGrpSpPr>
          <p:cNvPr id="20" name="Group 19" descr="A fencepost with 7 posts with 6 bars between them. The core idea is to highlight a task with n items (the posts), with n - 1 alternating items “between” them (the bars).">
            <a:extLst>
              <a:ext uri="{FF2B5EF4-FFF2-40B4-BE49-F238E27FC236}">
                <a16:creationId xmlns:a16="http://schemas.microsoft.com/office/drawing/2014/main" id="{DB06F4B0-F103-EFE1-BEB4-9C56ABD6096D}"/>
              </a:ext>
            </a:extLst>
          </p:cNvPr>
          <p:cNvGrpSpPr/>
          <p:nvPr/>
        </p:nvGrpSpPr>
        <p:grpSpPr>
          <a:xfrm>
            <a:off x="3442063" y="4735282"/>
            <a:ext cx="5384079" cy="1015667"/>
            <a:chOff x="3442063" y="4735282"/>
            <a:chExt cx="5384079" cy="1015667"/>
          </a:xfrm>
        </p:grpSpPr>
        <p:sp>
          <p:nvSpPr>
            <p:cNvPr id="6" name="Equals 4">
              <a:extLst>
                <a:ext uri="{FF2B5EF4-FFF2-40B4-BE49-F238E27FC236}">
                  <a16:creationId xmlns:a16="http://schemas.microsoft.com/office/drawing/2014/main" id="{19C8E092-D23C-D8A0-CC73-AC90D63D5E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4479473" y="4972060"/>
              <a:ext cx="764177" cy="542105"/>
            </a:xfrm>
            <a:prstGeom prst="mathEqual">
              <a:avLst/>
            </a:prstGeom>
            <a:solidFill>
              <a:srgbClr val="006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" name="Equals 14">
              <a:extLst>
                <a:ext uri="{FF2B5EF4-FFF2-40B4-BE49-F238E27FC236}">
                  <a16:creationId xmlns:a16="http://schemas.microsoft.com/office/drawing/2014/main" id="{ECC06BD9-B5E1-B673-957A-AD716757AA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3630387" y="4972059"/>
              <a:ext cx="764177" cy="542105"/>
            </a:xfrm>
            <a:prstGeom prst="mathEqual">
              <a:avLst/>
            </a:prstGeom>
            <a:solidFill>
              <a:srgbClr val="006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" name="Equals 15">
              <a:extLst>
                <a:ext uri="{FF2B5EF4-FFF2-40B4-BE49-F238E27FC236}">
                  <a16:creationId xmlns:a16="http://schemas.microsoft.com/office/drawing/2014/main" id="{E9FA2A09-C9F6-7E3A-1257-6CC56A7386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5286649" y="4972059"/>
              <a:ext cx="764177" cy="542105"/>
            </a:xfrm>
            <a:prstGeom prst="mathEqual">
              <a:avLst/>
            </a:prstGeom>
            <a:solidFill>
              <a:srgbClr val="006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" name="Equals 16">
              <a:extLst>
                <a:ext uri="{FF2B5EF4-FFF2-40B4-BE49-F238E27FC236}">
                  <a16:creationId xmlns:a16="http://schemas.microsoft.com/office/drawing/2014/main" id="{99A6940C-6633-119C-70E4-D0B9E8F3C9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6118319" y="4972059"/>
              <a:ext cx="764177" cy="542105"/>
            </a:xfrm>
            <a:prstGeom prst="mathEqual">
              <a:avLst/>
            </a:prstGeom>
            <a:solidFill>
              <a:srgbClr val="006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" name="Equals 17">
              <a:extLst>
                <a:ext uri="{FF2B5EF4-FFF2-40B4-BE49-F238E27FC236}">
                  <a16:creationId xmlns:a16="http://schemas.microsoft.com/office/drawing/2014/main" id="{BF75DF4D-655A-8E1A-4AF8-458FDE2E4D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6979922" y="4972059"/>
              <a:ext cx="764177" cy="542105"/>
            </a:xfrm>
            <a:prstGeom prst="mathEqual">
              <a:avLst/>
            </a:prstGeom>
            <a:solidFill>
              <a:srgbClr val="006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1" name="Equals 18">
              <a:extLst>
                <a:ext uri="{FF2B5EF4-FFF2-40B4-BE49-F238E27FC236}">
                  <a16:creationId xmlns:a16="http://schemas.microsoft.com/office/drawing/2014/main" id="{BF58B65B-8774-689F-CF10-3180F82B88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7854591" y="4972059"/>
              <a:ext cx="764177" cy="542105"/>
            </a:xfrm>
            <a:prstGeom prst="mathEqual">
              <a:avLst/>
            </a:prstGeom>
            <a:solidFill>
              <a:srgbClr val="006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3" name="Rectangle: Rounded Corners 3">
              <a:extLst>
                <a:ext uri="{FF2B5EF4-FFF2-40B4-BE49-F238E27FC236}">
                  <a16:creationId xmlns:a16="http://schemas.microsoft.com/office/drawing/2014/main" id="{580444DB-8FE2-9A85-4201-36079CD3B8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3442063" y="4735286"/>
              <a:ext cx="346166" cy="1015663"/>
            </a:xfrm>
            <a:prstGeom prst="roundRect">
              <a:avLst/>
            </a:prstGeom>
            <a:solidFill>
              <a:srgbClr val="9900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: Rounded Corners 7">
              <a:extLst>
                <a:ext uri="{FF2B5EF4-FFF2-40B4-BE49-F238E27FC236}">
                  <a16:creationId xmlns:a16="http://schemas.microsoft.com/office/drawing/2014/main" id="{77FDE154-F8D0-D4AD-50F2-E66E834CB9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4254137" y="4735285"/>
              <a:ext cx="346166" cy="1015663"/>
            </a:xfrm>
            <a:prstGeom prst="roundRect">
              <a:avLst/>
            </a:prstGeom>
            <a:solidFill>
              <a:srgbClr val="9900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: Rounded Corners 8">
              <a:extLst>
                <a:ext uri="{FF2B5EF4-FFF2-40B4-BE49-F238E27FC236}">
                  <a16:creationId xmlns:a16="http://schemas.microsoft.com/office/drawing/2014/main" id="{8B69A349-CBCE-D1EB-888C-2C1CA855D9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5079274" y="4735285"/>
              <a:ext cx="346166" cy="1015663"/>
            </a:xfrm>
            <a:prstGeom prst="roundRect">
              <a:avLst/>
            </a:prstGeom>
            <a:solidFill>
              <a:srgbClr val="9900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: Rounded Corners 9">
              <a:extLst>
                <a:ext uri="{FF2B5EF4-FFF2-40B4-BE49-F238E27FC236}">
                  <a16:creationId xmlns:a16="http://schemas.microsoft.com/office/drawing/2014/main" id="{2B5ECB64-5E59-1CA2-4CE4-46A8DBDCDD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5891349" y="4735285"/>
              <a:ext cx="346166" cy="1015663"/>
            </a:xfrm>
            <a:prstGeom prst="roundRect">
              <a:avLst/>
            </a:prstGeom>
            <a:solidFill>
              <a:srgbClr val="9900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: Rounded Corners 10">
              <a:extLst>
                <a:ext uri="{FF2B5EF4-FFF2-40B4-BE49-F238E27FC236}">
                  <a16:creationId xmlns:a16="http://schemas.microsoft.com/office/drawing/2014/main" id="{36CBAACA-78D1-17B5-F16B-F64F5AE0E5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6773094" y="4735284"/>
              <a:ext cx="346166" cy="1015663"/>
            </a:xfrm>
            <a:prstGeom prst="roundRect">
              <a:avLst/>
            </a:prstGeom>
            <a:solidFill>
              <a:srgbClr val="9900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: Rounded Corners 11">
              <a:extLst>
                <a:ext uri="{FF2B5EF4-FFF2-40B4-BE49-F238E27FC236}">
                  <a16:creationId xmlns:a16="http://schemas.microsoft.com/office/drawing/2014/main" id="{0198893F-97DC-DDB9-968F-D5AA895617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7617825" y="4735283"/>
              <a:ext cx="346166" cy="1015663"/>
            </a:xfrm>
            <a:prstGeom prst="roundRect">
              <a:avLst/>
            </a:prstGeom>
            <a:solidFill>
              <a:srgbClr val="9900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: Rounded Corners 12">
              <a:extLst>
                <a:ext uri="{FF2B5EF4-FFF2-40B4-BE49-F238E27FC236}">
                  <a16:creationId xmlns:a16="http://schemas.microsoft.com/office/drawing/2014/main" id="{C08FC56B-E868-3AF3-F52A-F56AF16C7D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8479976" y="4735282"/>
              <a:ext cx="346166" cy="1015663"/>
            </a:xfrm>
            <a:prstGeom prst="roundRect">
              <a:avLst/>
            </a:prstGeom>
            <a:solidFill>
              <a:srgbClr val="9900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515288-F623-19E6-83A3-920DE07E400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8311547"/>
      </p:ext>
    </p:extLst>
  </p:cSld>
  <p:clrMapOvr>
    <a:masterClrMapping/>
  </p:clrMapOvr>
</p:sld>
</file>

<file path=ppt/theme/theme1.xml><?xml version="1.0" encoding="utf-8"?>
<a:theme xmlns:a="http://schemas.openxmlformats.org/drawingml/2006/main" name="2_CSE 12X (adopted from CSE 373)">
  <a:themeElements>
    <a:clrScheme name="Custom 9">
      <a:dk1>
        <a:srgbClr val="222222"/>
      </a:dk1>
      <a:lt1>
        <a:srgbClr val="FFFFFF"/>
      </a:lt1>
      <a:dk2>
        <a:srgbClr val="A7A7A7"/>
      </a:dk2>
      <a:lt2>
        <a:srgbClr val="535353"/>
      </a:lt2>
      <a:accent1>
        <a:srgbClr val="2E235D"/>
      </a:accent1>
      <a:accent2>
        <a:srgbClr val="E83C60"/>
      </a:accent2>
      <a:accent3>
        <a:srgbClr val="2699A9"/>
      </a:accent3>
      <a:accent4>
        <a:srgbClr val="FFC000"/>
      </a:accent4>
      <a:accent5>
        <a:srgbClr val="EE8A64"/>
      </a:accent5>
      <a:accent6>
        <a:srgbClr val="09A98A"/>
      </a:accent6>
      <a:hlink>
        <a:srgbClr val="0057FF"/>
      </a:hlink>
      <a:folHlink>
        <a:srgbClr val="0057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SE 373 Summer 2020">
  <a:themeElements>
    <a:clrScheme name="CSE 373 Summer 2020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2E235D"/>
      </a:accent1>
      <a:accent2>
        <a:srgbClr val="E83C60"/>
      </a:accent2>
      <a:accent3>
        <a:srgbClr val="2699A9"/>
      </a:accent3>
      <a:accent4>
        <a:srgbClr val="FFC000"/>
      </a:accent4>
      <a:accent5>
        <a:srgbClr val="EE8A64"/>
      </a:accent5>
      <a:accent6>
        <a:srgbClr val="09A98A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11399</TotalTime>
  <Words>589</Words>
  <Application>Microsoft Macintosh PowerPoint</Application>
  <PresentationFormat>Widescreen</PresentationFormat>
  <Paragraphs>97</Paragraphs>
  <Slides>10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Montserrat ExtraBold</vt:lpstr>
      <vt:lpstr>Calibri</vt:lpstr>
      <vt:lpstr>Consolas</vt:lpstr>
      <vt:lpstr>Arial</vt:lpstr>
      <vt:lpstr>Montserrat</vt:lpstr>
      <vt:lpstr>Montserrat SemiBold</vt:lpstr>
      <vt:lpstr>2_CSE 12X (adopted from CSE 373)</vt:lpstr>
      <vt:lpstr>User Input (Scanner)</vt:lpstr>
      <vt:lpstr>Announcements, Reminders</vt:lpstr>
      <vt:lpstr>Lecture feedback survey</vt:lpstr>
      <vt:lpstr>PCM Review: Scanner</vt:lpstr>
      <vt:lpstr>PCM Review: Tokens</vt:lpstr>
      <vt:lpstr>PCM Review: InputMismatchException</vt:lpstr>
      <vt:lpstr>Think Pair Share: Cornbear (Think)</vt:lpstr>
      <vt:lpstr>Think Pair Share: Cornbear (Pair)</vt:lpstr>
      <vt:lpstr>Reminder: Fencepost Pattern</vt:lpstr>
      <vt:lpstr>Fencepost Pattern … for User Input?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Welcome!</dc:title>
  <cp:lastModifiedBy>Hayden Feeney</cp:lastModifiedBy>
  <cp:revision>486</cp:revision>
  <dcterms:modified xsi:type="dcterms:W3CDTF">2026-07-31T16:36:58Z</dcterms:modified>
</cp:coreProperties>
</file>