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13"/>
  </p:notesMasterIdLst>
  <p:handoutMasterIdLst>
    <p:handoutMasterId r:id="rId14"/>
  </p:handoutMasterIdLst>
  <p:sldIdLst>
    <p:sldId id="478" r:id="rId2"/>
    <p:sldId id="386" r:id="rId3"/>
    <p:sldId id="356" r:id="rId4"/>
    <p:sldId id="476" r:id="rId5"/>
    <p:sldId id="467" r:id="rId6"/>
    <p:sldId id="462" r:id="rId7"/>
    <p:sldId id="463" r:id="rId8"/>
    <p:sldId id="472" r:id="rId9"/>
    <p:sldId id="473" r:id="rId10"/>
    <p:sldId id="471" r:id="rId11"/>
    <p:sldId id="477" r:id="rId12"/>
  </p:sldIdLst>
  <p:sldSz cx="12192000" cy="6858000"/>
  <p:notesSz cx="6858000" cy="9144000"/>
  <p:embeddedFontLst>
    <p:embeddedFont>
      <p:font typeface="Consolas" panose="020B0609020204030204" pitchFamily="49" charset="0"/>
      <p:regular r:id="rId15"/>
      <p:bold r:id="rId16"/>
      <p:italic r:id="rId17"/>
      <p:boldItalic r:id="rId18"/>
    </p:embeddedFont>
    <p:embeddedFont>
      <p:font typeface="Montserrat" pitchFamily="2" charset="77"/>
      <p:regular r:id="rId19"/>
      <p:bold r:id="rId20"/>
      <p:italic r:id="rId21"/>
      <p:boldItalic r:id="rId22"/>
    </p:embeddedFont>
    <p:embeddedFont>
      <p:font typeface="Montserrat ExtraBold" panose="00000900000000000000" pitchFamily="2" charset="77"/>
      <p:bold r:id="rId23"/>
      <p:italic r:id="rId24"/>
      <p:boldItalic r:id="rId25"/>
    </p:embeddedFont>
    <p:embeddedFont>
      <p:font typeface="Montserrat SemiBold" panose="00000700000000000000" pitchFamily="2" charset="77"/>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7" roundtripDataSignature="AMtx7mi8dWrwCSJhu53tQRppDdHoobhi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28C8"/>
    <a:srgbClr val="CFFFFD"/>
    <a:srgbClr val="F7D5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54" autoAdjust="0"/>
    <p:restoredTop sz="95060" autoAdjust="0"/>
  </p:normalViewPr>
  <p:slideViewPr>
    <p:cSldViewPr snapToGrid="0">
      <p:cViewPr>
        <p:scale>
          <a:sx n="82" d="100"/>
          <a:sy n="82" d="100"/>
        </p:scale>
        <p:origin x="1280" y="108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75" d="100"/>
          <a:sy n="75" d="100"/>
        </p:scale>
        <p:origin x="2649" y="2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59"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57" Type="http://customschemas.google.com/relationships/presentationmetadata" Target="metadata"/><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font" Target="fonts/font8.fntdata"/><Relationship Id="rId27" Type="http://schemas.openxmlformats.org/officeDocument/2006/relationships/font" Target="fonts/font13.fntdata"/><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F65BF56-4A4D-4DEA-BF4B-8ED38A61B52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alibri" panose="020F0502020204030204" pitchFamily="34" charset="0"/>
              <a:cs typeface="Calibri" panose="020F0502020204030204" pitchFamily="34" charset="0"/>
            </a:endParaRPr>
          </a:p>
        </p:txBody>
      </p:sp>
      <p:sp>
        <p:nvSpPr>
          <p:cNvPr id="3" name="Date Placeholder 2">
            <a:extLst>
              <a:ext uri="{FF2B5EF4-FFF2-40B4-BE49-F238E27FC236}">
                <a16:creationId xmlns:a16="http://schemas.microsoft.com/office/drawing/2014/main" id="{D6DE3BD0-CCFC-4760-AAF3-CF9B94D18CA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CE50203-2B6C-4376-BFEA-B4E212133564}" type="datetimeFigureOut">
              <a:rPr lang="en-US" smtClean="0">
                <a:latin typeface="Calibri" panose="020F0502020204030204" pitchFamily="34" charset="0"/>
                <a:cs typeface="Calibri" panose="020F0502020204030204" pitchFamily="34" charset="0"/>
              </a:rPr>
              <a:t>7/28/26</a:t>
            </a:fld>
            <a:endParaRPr lang="en-US"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99C70846-9548-41CC-857D-BF91CA71D91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B666BCD5-B21F-45B8-9F34-078703248D6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182362-2E36-4DA0-BABD-FE59F686457C}" type="slidenum">
              <a:rPr lang="en-US" smtClean="0">
                <a:latin typeface="Calibri" panose="020F0502020204030204" pitchFamily="34" charset="0"/>
                <a:cs typeface="Calibri" panose="020F0502020204030204" pitchFamily="34" charset="0"/>
              </a:rPr>
              <a:t>‹#›</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46141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29"/>
          <p:cNvSpPr/>
          <p:nvPr/>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6" name="Google Shape;16;p29" descr="University of Washington"/>
          <p:cNvPicPr preferRelativeResize="0"/>
          <p:nvPr/>
        </p:nvPicPr>
        <p:blipFill rotWithShape="1">
          <a:blip r:embed="rId3">
            <a:alphaModFix/>
          </a:blip>
          <a:srcRect/>
          <a:stretch/>
        </p:blipFill>
        <p:spPr>
          <a:xfrm>
            <a:off x="29762" y="29971"/>
            <a:ext cx="2150723" cy="169039"/>
          </a:xfrm>
          <a:prstGeom prst="rect">
            <a:avLst/>
          </a:prstGeom>
          <a:noFill/>
          <a:ln>
            <a:noFill/>
          </a:ln>
        </p:spPr>
      </p:pic>
      <p:sp>
        <p:nvSpPr>
          <p:cNvPr id="17" name="Google Shape;17;p29"/>
          <p:cNvSpPr txBox="1"/>
          <p:nvPr/>
        </p:nvSpPr>
        <p:spPr>
          <a:xfrm>
            <a:off x="10615294" y="-1"/>
            <a:ext cx="1530987" cy="230792"/>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121 Summer 2026</a:t>
            </a:r>
            <a:endParaRPr lang="en-US" sz="900" b="0" i="0" dirty="0">
              <a:latin typeface="Calibri" panose="020F0502020204030204" pitchFamily="34" charset="0"/>
              <a:cs typeface="Calibri" panose="020F0502020204030204" pitchFamily="34" charset="0"/>
            </a:endParaRPr>
          </a:p>
        </p:txBody>
      </p:sp>
      <p:sp>
        <p:nvSpPr>
          <p:cNvPr id="18" name="Google Shape;18;p29"/>
          <p:cNvSpPr txBox="1"/>
          <p:nvPr/>
        </p:nvSpPr>
        <p:spPr>
          <a:xfrm>
            <a:off x="3046095" y="-2820"/>
            <a:ext cx="6099810" cy="2311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LEC 10: while Loops</a:t>
            </a:r>
            <a:endParaRPr b="0" i="0" dirty="0">
              <a:latin typeface="Calibri" panose="020F0502020204030204" pitchFamily="34" charset="0"/>
              <a:cs typeface="Calibri" panose="020F0502020204030204" pitchFamily="34" charset="0"/>
            </a:endParaRPr>
          </a:p>
        </p:txBody>
      </p:sp>
      <p:sp>
        <p:nvSpPr>
          <p:cNvPr id="20" name="Google Shape;20;p29"/>
          <p:cNvSpPr txBox="1"/>
          <p:nvPr/>
        </p:nvSpPr>
        <p:spPr>
          <a:xfrm>
            <a:off x="338697" y="1894816"/>
            <a:ext cx="3062976" cy="64629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0F0F0"/>
              </a:buClr>
              <a:buSzPts val="3600"/>
              <a:buFont typeface="Montserrat ExtraBold"/>
              <a:buNone/>
            </a:pPr>
            <a:r>
              <a:rPr lang="en-US" sz="3600" b="1" i="0" u="none" strike="noStrike" cap="none" dirty="0">
                <a:solidFill>
                  <a:srgbClr val="F0F0F0"/>
                </a:solidFill>
                <a:latin typeface="Montserrat ExtraBold"/>
                <a:ea typeface="Montserrat ExtraBold"/>
                <a:cs typeface="Montserrat ExtraBold"/>
                <a:sym typeface="Montserrat ExtraBold"/>
              </a:rPr>
              <a:t>CSE 121</a:t>
            </a:r>
            <a:endParaRPr b="0" i="0" dirty="0">
              <a:latin typeface="Calibri" panose="020F0502020204030204" pitchFamily="34" charset="0"/>
              <a:cs typeface="Calibri" panose="020F0502020204030204" pitchFamily="34" charset="0"/>
            </a:endParaRPr>
          </a:p>
        </p:txBody>
      </p:sp>
      <p:sp>
        <p:nvSpPr>
          <p:cNvPr id="22" name="Google Shape;22;p29">
            <a:extLst>
              <a:ext uri="{C183D7F6-B498-43B3-948B-1728B52AA6E4}">
                <adec:decorative xmlns:adec="http://schemas.microsoft.com/office/drawing/2017/decorative" val="1"/>
              </a:ext>
            </a:extLst>
          </p:cNvPr>
          <p:cNvSpPr/>
          <p:nvPr/>
        </p:nvSpPr>
        <p:spPr>
          <a:xfrm>
            <a:off x="420127" y="1370208"/>
            <a:ext cx="878586" cy="420132"/>
          </a:xfrm>
          <a:prstGeom prst="roundRect">
            <a:avLst>
              <a:gd name="adj" fmla="val 16667"/>
            </a:avLst>
          </a:prstGeom>
          <a:solidFill>
            <a:srgbClr val="FA823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1" i="0" u="none" strike="noStrike" cap="none" dirty="0">
              <a:solidFill>
                <a:srgbClr val="FFFFFF"/>
              </a:solidFill>
              <a:latin typeface="Calibri"/>
              <a:ea typeface="Calibri"/>
              <a:cs typeface="Calibri"/>
              <a:sym typeface="Calibri"/>
            </a:endParaRPr>
          </a:p>
        </p:txBody>
      </p:sp>
      <p:sp>
        <p:nvSpPr>
          <p:cNvPr id="24" name="Google Shape;24;p29">
            <a:extLst>
              <a:ext uri="{C183D7F6-B498-43B3-948B-1728B52AA6E4}">
                <adec:decorative xmlns:adec="http://schemas.microsoft.com/office/drawing/2017/decorative" val="1"/>
              </a:ext>
            </a:extLst>
          </p:cNvPr>
          <p:cNvSpPr/>
          <p:nvPr/>
        </p:nvSpPr>
        <p:spPr>
          <a:xfrm>
            <a:off x="6634951" y="951503"/>
            <a:ext cx="5250244" cy="5153776"/>
          </a:xfrm>
          <a:prstGeom prst="roundRect">
            <a:avLst>
              <a:gd name="adj" fmla="val 1114"/>
            </a:avLst>
          </a:prstGeom>
          <a:solidFill>
            <a:srgbClr val="FAFAFA"/>
          </a:solidFill>
          <a:ln w="12700" cap="flat" cmpd="sng">
            <a:solidFill>
              <a:srgbClr val="221A44"/>
            </a:solidFill>
            <a:prstDash val="solid"/>
            <a:miter lim="8000"/>
            <a:headEnd type="none" w="sm" len="sm"/>
            <a:tailEnd type="none" w="sm" len="sm"/>
          </a:ln>
          <a:effectLst>
            <a:outerShdw blurRad="50800" dist="38100" dir="8100000" rotWithShape="0">
              <a:srgbClr val="000000">
                <a:alpha val="4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cxnSp>
        <p:nvCxnSpPr>
          <p:cNvPr id="25" name="Google Shape;25;p29">
            <a:extLst>
              <a:ext uri="{C183D7F6-B498-43B3-948B-1728B52AA6E4}">
                <adec:decorative xmlns:adec="http://schemas.microsoft.com/office/drawing/2017/decorative" val="1"/>
              </a:ext>
            </a:extLst>
          </p:cNvPr>
          <p:cNvCxnSpPr/>
          <p:nvPr/>
        </p:nvCxnSpPr>
        <p:spPr>
          <a:xfrm>
            <a:off x="7025920" y="4053518"/>
            <a:ext cx="4468306" cy="1"/>
          </a:xfrm>
          <a:prstGeom prst="straightConnector1">
            <a:avLst/>
          </a:prstGeom>
          <a:noFill/>
          <a:ln w="9525" cap="flat" cmpd="sng">
            <a:solidFill>
              <a:srgbClr val="BFBFBF"/>
            </a:solidFill>
            <a:prstDash val="solid"/>
            <a:miter lim="8000"/>
            <a:headEnd type="none" w="sm" len="sm"/>
            <a:tailEnd type="none" w="sm" len="sm"/>
          </a:ln>
        </p:spPr>
      </p:cxnSp>
      <p:sp>
        <p:nvSpPr>
          <p:cNvPr id="26" name="Google Shape;26;p29">
            <a:extLst>
              <a:ext uri="{C183D7F6-B498-43B3-948B-1728B52AA6E4}">
                <adec:decorative xmlns:adec="http://schemas.microsoft.com/office/drawing/2017/decorative" val="1"/>
              </a:ext>
            </a:extLst>
          </p:cNvPr>
          <p:cNvSpPr/>
          <p:nvPr/>
        </p:nvSpPr>
        <p:spPr>
          <a:xfrm>
            <a:off x="86443" y="5439308"/>
            <a:ext cx="3730182" cy="1340914"/>
          </a:xfrm>
          <a:prstGeom prst="roundRect">
            <a:avLst>
              <a:gd name="adj" fmla="val 9433"/>
            </a:avLst>
          </a:prstGeom>
          <a:solidFill>
            <a:srgbClr val="FAFAFA"/>
          </a:solidFill>
          <a:ln w="12700" cap="flat" cmpd="sng">
            <a:solidFill>
              <a:srgbClr val="221A44"/>
            </a:solidFill>
            <a:prstDash val="solid"/>
            <a:miter lim="8000"/>
            <a:headEnd type="none" w="sm" len="sm"/>
            <a:tailEnd type="none" w="sm" len="sm"/>
          </a:ln>
          <a:effectLst>
            <a:outerShdw blurRad="50800" dist="38100" dir="8100000" rotWithShape="0">
              <a:srgbClr val="000000">
                <a:alpha val="4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8" name="Google Shape;28;p29"/>
          <p:cNvSpPr txBox="1"/>
          <p:nvPr/>
        </p:nvSpPr>
        <p:spPr>
          <a:xfrm>
            <a:off x="306805" y="5577374"/>
            <a:ext cx="2154864" cy="1138733"/>
          </a:xfrm>
          <a:prstGeom prst="rect">
            <a:avLst/>
          </a:prstGeom>
          <a:noFill/>
          <a:ln>
            <a:noFill/>
          </a:ln>
        </p:spPr>
        <p:txBody>
          <a:bodyPr spcFirstLastPara="1" wrap="square" lIns="45700" tIns="45700" rIns="45700" bIns="45700" anchor="t" anchorCtr="0">
            <a:spAutoFit/>
          </a:bodyPr>
          <a:lstStyle/>
          <a:p>
            <a:pPr marL="0" marR="0" lvl="0" indent="0" algn="l" defTabSz="914400" rtl="0" eaLnBrk="1" fontAlgn="auto" latinLnBrk="0" hangingPunct="1">
              <a:lnSpc>
                <a:spcPct val="100000"/>
              </a:lnSpc>
              <a:spcBef>
                <a:spcPts val="0"/>
              </a:spcBef>
              <a:spcAft>
                <a:spcPts val="0"/>
              </a:spcAft>
              <a:buClr>
                <a:srgbClr val="595959"/>
              </a:buClr>
              <a:buSzPts val="1200"/>
              <a:buFont typeface="Montserrat SemiBold"/>
              <a:buNone/>
              <a:tabLst/>
              <a:defRPr/>
            </a:pPr>
            <a:r>
              <a:rPr lang="en-US" sz="1200" b="1" i="0" u="none" strike="noStrike" cap="none" dirty="0">
                <a:solidFill>
                  <a:schemeClr val="tx1"/>
                </a:solidFill>
                <a:latin typeface="Montserrat" pitchFamily="2" charset="77"/>
                <a:ea typeface="Montserrat"/>
                <a:cs typeface="Montserrat"/>
                <a:sym typeface="Montserrat"/>
              </a:rPr>
              <a:t>Questions during Class?</a:t>
            </a:r>
            <a:endParaRPr lang="en-US" sz="1200" b="0" i="0" dirty="0">
              <a:solidFill>
                <a:schemeClr val="tx1"/>
              </a:solidFill>
              <a:latin typeface="Montserrat" pitchFamily="2" charset="77"/>
              <a:cs typeface="Calibri" panose="020F0502020204030204" pitchFamily="34" charset="0"/>
            </a:endParaRPr>
          </a:p>
          <a:p>
            <a:pPr marL="0" marR="0" lvl="0" indent="0" algn="l" rtl="0">
              <a:lnSpc>
                <a:spcPct val="100000"/>
              </a:lnSpc>
              <a:spcBef>
                <a:spcPts val="0"/>
              </a:spcBef>
              <a:spcAft>
                <a:spcPts val="0"/>
              </a:spcAft>
              <a:buClr>
                <a:srgbClr val="595959"/>
              </a:buClr>
              <a:buSzPts val="1200"/>
              <a:buFont typeface="Montserrat SemiBold"/>
              <a:buNone/>
            </a:pPr>
            <a:endParaRPr lang="en-US" sz="1200" b="1" i="0" u="none" strike="noStrike" cap="none" dirty="0">
              <a:solidFill>
                <a:schemeClr val="tx1"/>
              </a:solidFill>
              <a:latin typeface="Montserrat" pitchFamily="2" charset="77"/>
              <a:ea typeface="Montserrat SemiBold"/>
              <a:cs typeface="Montserrat SemiBold"/>
              <a:sym typeface="Montserrat SemiBold"/>
            </a:endParaRPr>
          </a:p>
          <a:p>
            <a:pPr marL="0" marR="0" lvl="0" indent="0" algn="l" rtl="0">
              <a:lnSpc>
                <a:spcPct val="100000"/>
              </a:lnSpc>
              <a:spcBef>
                <a:spcPts val="0"/>
              </a:spcBef>
              <a:spcAft>
                <a:spcPts val="0"/>
              </a:spcAft>
              <a:buClr>
                <a:srgbClr val="595959"/>
              </a:buClr>
              <a:buSzPts val="1200"/>
              <a:buFont typeface="Montserrat SemiBold"/>
              <a:buNone/>
            </a:pPr>
            <a:r>
              <a:rPr lang="en-US" sz="1200" b="1" i="0" u="none" strike="noStrike" cap="none" dirty="0">
                <a:solidFill>
                  <a:schemeClr val="tx1"/>
                </a:solidFill>
                <a:latin typeface="Montserrat" pitchFamily="2" charset="77"/>
                <a:ea typeface="Montserrat SemiBold"/>
                <a:cs typeface="Montserrat SemiBold"/>
                <a:sym typeface="Montserrat SemiBold"/>
              </a:rPr>
              <a:t>Raise hand or send here</a:t>
            </a:r>
            <a:endParaRPr b="0" i="0" dirty="0">
              <a:solidFill>
                <a:schemeClr val="tx1"/>
              </a:solidFill>
              <a:latin typeface="Montserrat" pitchFamily="2" charset="77"/>
              <a:cs typeface="Calibri" panose="020F0502020204030204" pitchFamily="34" charset="0"/>
            </a:endParaRPr>
          </a:p>
          <a:p>
            <a:pPr marL="0" marR="0" lvl="0" indent="0" algn="l" rtl="0">
              <a:lnSpc>
                <a:spcPct val="100000"/>
              </a:lnSpc>
              <a:spcBef>
                <a:spcPts val="0"/>
              </a:spcBef>
              <a:spcAft>
                <a:spcPts val="0"/>
              </a:spcAft>
              <a:buClr>
                <a:srgbClr val="595959"/>
              </a:buClr>
              <a:buSzPts val="1200"/>
              <a:buFont typeface="Montserrat SemiBold"/>
              <a:buNone/>
            </a:pPr>
            <a:endParaRPr sz="1200" b="1" i="0" u="none" strike="noStrike" cap="none" dirty="0">
              <a:solidFill>
                <a:schemeClr val="tx1"/>
              </a:solidFill>
              <a:latin typeface="Montserrat" pitchFamily="2" charset="77"/>
              <a:ea typeface="Montserrat SemiBold"/>
              <a:cs typeface="Montserrat SemiBold"/>
              <a:sym typeface="Montserrat SemiBold"/>
            </a:endParaRPr>
          </a:p>
          <a:p>
            <a:pPr marL="0" marR="0" lvl="0" indent="0" algn="l" rtl="0">
              <a:lnSpc>
                <a:spcPct val="100000"/>
              </a:lnSpc>
              <a:spcBef>
                <a:spcPts val="0"/>
              </a:spcBef>
              <a:spcAft>
                <a:spcPts val="0"/>
              </a:spcAft>
              <a:buClr>
                <a:srgbClr val="595959"/>
              </a:buClr>
              <a:buSzPts val="2000"/>
              <a:buFont typeface="Montserrat SemiBold"/>
              <a:buNone/>
            </a:pPr>
            <a:r>
              <a:rPr lang="en-US" sz="2000" b="1" i="0" u="none" strike="noStrike" cap="none" dirty="0" err="1">
                <a:solidFill>
                  <a:schemeClr val="tx1"/>
                </a:solidFill>
                <a:latin typeface="Montserrat" pitchFamily="2" charset="77"/>
                <a:ea typeface="Montserrat SemiBold"/>
                <a:cs typeface="Montserrat SemiBold"/>
                <a:sym typeface="Montserrat SemiBold"/>
              </a:rPr>
              <a:t>sli.do</a:t>
            </a:r>
            <a:r>
              <a:rPr lang="en-US" sz="2000" b="1" i="0" u="none" strike="noStrike" cap="none" dirty="0">
                <a:solidFill>
                  <a:schemeClr val="tx1"/>
                </a:solidFill>
                <a:latin typeface="Montserrat" pitchFamily="2" charset="77"/>
                <a:ea typeface="Montserrat SemiBold"/>
                <a:cs typeface="Montserrat SemiBold"/>
                <a:sym typeface="Montserrat SemiBold"/>
              </a:rPr>
              <a:t>    #cse121 </a:t>
            </a:r>
            <a:endParaRPr b="1" i="0" dirty="0">
              <a:solidFill>
                <a:schemeClr val="tx1"/>
              </a:solidFill>
              <a:latin typeface="Montserrat" pitchFamily="2" charset="77"/>
              <a:cs typeface="Calibri" panose="020F0502020204030204" pitchFamily="34" charset="0"/>
            </a:endParaRPr>
          </a:p>
        </p:txBody>
      </p:sp>
    </p:spTree>
    <p:extLst>
      <p:ext uri="{BB962C8B-B14F-4D97-AF65-F5344CB8AC3E}">
        <p14:creationId xmlns:p14="http://schemas.microsoft.com/office/powerpoint/2010/main" val="772450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and Content" preserve="1">
  <p:cSld name="Title and Content">
    <p:spTree>
      <p:nvGrpSpPr>
        <p:cNvPr id="1" name="Shape 32"/>
        <p:cNvGrpSpPr/>
        <p:nvPr/>
      </p:nvGrpSpPr>
      <p:grpSpPr>
        <a:xfrm>
          <a:off x="0" y="0"/>
          <a:ext cx="0" cy="0"/>
          <a:chOff x="0" y="0"/>
          <a:chExt cx="0" cy="0"/>
        </a:xfrm>
      </p:grpSpPr>
      <p:sp>
        <p:nvSpPr>
          <p:cNvPr id="33" name="Google Shape;33;p30"/>
          <p:cNvSpPr/>
          <p:nvPr userDrawn="1"/>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7" name="Google Shape;37;p30"/>
          <p:cNvSpPr txBox="1">
            <a:spLocks noGrp="1"/>
          </p:cNvSpPr>
          <p:nvPr>
            <p:ph type="title"/>
          </p:nvPr>
        </p:nvSpPr>
        <p:spPr>
          <a:xfrm>
            <a:off x="838200" y="456565"/>
            <a:ext cx="10515600" cy="762635"/>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dirty="0"/>
          </a:p>
        </p:txBody>
      </p:sp>
      <p:sp>
        <p:nvSpPr>
          <p:cNvPr id="38" name="Google Shape;38;p30"/>
          <p:cNvSpPr txBox="1">
            <a:spLocks noGrp="1"/>
          </p:cNvSpPr>
          <p:nvPr>
            <p:ph type="body" idx="1"/>
          </p:nvPr>
        </p:nvSpPr>
        <p:spPr>
          <a:xfrm>
            <a:off x="838200" y="1371600"/>
            <a:ext cx="10515600" cy="4805363"/>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ct val="1000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dirty="0"/>
          </a:p>
        </p:txBody>
      </p:sp>
      <p:sp>
        <p:nvSpPr>
          <p:cNvPr id="39" name="Google Shape;39;p30"/>
          <p:cNvSpPr txBox="1">
            <a:spLocks noGrp="1"/>
          </p:cNvSpPr>
          <p:nvPr>
            <p:ph type="sldNum" idx="12"/>
          </p:nvPr>
        </p:nvSpPr>
        <p:spPr>
          <a:xfrm>
            <a:off x="11793850" y="6383655"/>
            <a:ext cx="245751" cy="25654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chemeClr val="accent1"/>
              </a:buClr>
              <a:buSzPts val="1100"/>
              <a:buFont typeface="Calibri"/>
              <a:buNone/>
              <a:defRPr sz="1100" b="1">
                <a:solidFill>
                  <a:schemeClr val="accent1"/>
                </a:solidFill>
              </a:defRPr>
            </a:lvl1pPr>
            <a:lvl2pPr marL="0" lvl="1" indent="0" algn="r">
              <a:lnSpc>
                <a:spcPct val="100000"/>
              </a:lnSpc>
              <a:spcBef>
                <a:spcPts val="0"/>
              </a:spcBef>
              <a:spcAft>
                <a:spcPts val="0"/>
              </a:spcAft>
              <a:buClr>
                <a:schemeClr val="accent1"/>
              </a:buClr>
              <a:buSzPts val="1100"/>
              <a:buFont typeface="Calibri"/>
              <a:buNone/>
              <a:defRPr sz="1100" b="1">
                <a:solidFill>
                  <a:schemeClr val="accent1"/>
                </a:solidFill>
              </a:defRPr>
            </a:lvl2pPr>
            <a:lvl3pPr marL="0" lvl="2" indent="0" algn="r">
              <a:lnSpc>
                <a:spcPct val="100000"/>
              </a:lnSpc>
              <a:spcBef>
                <a:spcPts val="0"/>
              </a:spcBef>
              <a:spcAft>
                <a:spcPts val="0"/>
              </a:spcAft>
              <a:buClr>
                <a:schemeClr val="accent1"/>
              </a:buClr>
              <a:buSzPts val="1100"/>
              <a:buFont typeface="Calibri"/>
              <a:buNone/>
              <a:defRPr sz="1100" b="1">
                <a:solidFill>
                  <a:schemeClr val="accent1"/>
                </a:solidFill>
              </a:defRPr>
            </a:lvl3pPr>
            <a:lvl4pPr marL="0" lvl="3" indent="0" algn="r">
              <a:lnSpc>
                <a:spcPct val="100000"/>
              </a:lnSpc>
              <a:spcBef>
                <a:spcPts val="0"/>
              </a:spcBef>
              <a:spcAft>
                <a:spcPts val="0"/>
              </a:spcAft>
              <a:buClr>
                <a:schemeClr val="accent1"/>
              </a:buClr>
              <a:buSzPts val="1100"/>
              <a:buFont typeface="Calibri"/>
              <a:buNone/>
              <a:defRPr sz="1100" b="1">
                <a:solidFill>
                  <a:schemeClr val="accent1"/>
                </a:solidFill>
              </a:defRPr>
            </a:lvl4pPr>
            <a:lvl5pPr marL="0" lvl="4" indent="0" algn="r">
              <a:lnSpc>
                <a:spcPct val="100000"/>
              </a:lnSpc>
              <a:spcBef>
                <a:spcPts val="0"/>
              </a:spcBef>
              <a:spcAft>
                <a:spcPts val="0"/>
              </a:spcAft>
              <a:buClr>
                <a:schemeClr val="accent1"/>
              </a:buClr>
              <a:buSzPts val="1100"/>
              <a:buFont typeface="Calibri"/>
              <a:buNone/>
              <a:defRPr sz="1100" b="1">
                <a:solidFill>
                  <a:schemeClr val="accent1"/>
                </a:solidFill>
              </a:defRPr>
            </a:lvl5pPr>
            <a:lvl6pPr marL="0" lvl="5" indent="0" algn="r">
              <a:lnSpc>
                <a:spcPct val="100000"/>
              </a:lnSpc>
              <a:spcBef>
                <a:spcPts val="0"/>
              </a:spcBef>
              <a:spcAft>
                <a:spcPts val="0"/>
              </a:spcAft>
              <a:buClr>
                <a:schemeClr val="accent1"/>
              </a:buClr>
              <a:buSzPts val="1100"/>
              <a:buFont typeface="Calibri"/>
              <a:buNone/>
              <a:defRPr sz="1100" b="1">
                <a:solidFill>
                  <a:schemeClr val="accent1"/>
                </a:solidFill>
              </a:defRPr>
            </a:lvl6pPr>
            <a:lvl7pPr marL="0" lvl="6" indent="0" algn="r">
              <a:lnSpc>
                <a:spcPct val="100000"/>
              </a:lnSpc>
              <a:spcBef>
                <a:spcPts val="0"/>
              </a:spcBef>
              <a:spcAft>
                <a:spcPts val="0"/>
              </a:spcAft>
              <a:buClr>
                <a:schemeClr val="accent1"/>
              </a:buClr>
              <a:buSzPts val="1100"/>
              <a:buFont typeface="Calibri"/>
              <a:buNone/>
              <a:defRPr sz="1100" b="1">
                <a:solidFill>
                  <a:schemeClr val="accent1"/>
                </a:solidFill>
              </a:defRPr>
            </a:lvl7pPr>
            <a:lvl8pPr marL="0" lvl="7" indent="0" algn="r">
              <a:lnSpc>
                <a:spcPct val="100000"/>
              </a:lnSpc>
              <a:spcBef>
                <a:spcPts val="0"/>
              </a:spcBef>
              <a:spcAft>
                <a:spcPts val="0"/>
              </a:spcAft>
              <a:buClr>
                <a:schemeClr val="accent1"/>
              </a:buClr>
              <a:buSzPts val="1100"/>
              <a:buFont typeface="Calibri"/>
              <a:buNone/>
              <a:defRPr sz="1100" b="1">
                <a:solidFill>
                  <a:schemeClr val="accent1"/>
                </a:solidFill>
              </a:defRPr>
            </a:lvl8pPr>
            <a:lvl9pPr marL="0" lvl="8" indent="0" algn="r">
              <a:lnSpc>
                <a:spcPct val="100000"/>
              </a:lnSpc>
              <a:spcBef>
                <a:spcPts val="0"/>
              </a:spcBef>
              <a:spcAft>
                <a:spcPts val="0"/>
              </a:spcAft>
              <a:buClr>
                <a:schemeClr val="accent1"/>
              </a:buClr>
              <a:buSzPts val="1100"/>
              <a:buFont typeface="Calibri"/>
              <a:buNone/>
              <a:defRPr sz="1100" b="1">
                <a:solidFill>
                  <a:schemeClr val="accent1"/>
                </a:solidFill>
              </a:defRPr>
            </a:lvl9pPr>
          </a:lstStyle>
          <a:p>
            <a:pPr marL="0" lvl="0" indent="0" algn="r" rtl="0">
              <a:spcBef>
                <a:spcPts val="0"/>
              </a:spcBef>
              <a:spcAft>
                <a:spcPts val="0"/>
              </a:spcAft>
              <a:buNone/>
            </a:pPr>
            <a:fld id="{00000000-1234-1234-1234-123412341234}" type="slidenum">
              <a:rPr lang="en-US"/>
              <a:t>‹#›</a:t>
            </a:fld>
            <a:endParaRPr dirty="0"/>
          </a:p>
        </p:txBody>
      </p:sp>
      <p:pic>
        <p:nvPicPr>
          <p:cNvPr id="2" name="Google Shape;7;p28" descr="University of Washington">
            <a:extLst>
              <a:ext uri="{FF2B5EF4-FFF2-40B4-BE49-F238E27FC236}">
                <a16:creationId xmlns:a16="http://schemas.microsoft.com/office/drawing/2014/main" id="{BABC5B18-FB33-F6B8-4C29-4724707E45CD}"/>
              </a:ext>
            </a:extLst>
          </p:cNvPr>
          <p:cNvPicPr preferRelativeResize="0"/>
          <p:nvPr userDrawn="1"/>
        </p:nvPicPr>
        <p:blipFill rotWithShape="1">
          <a:blip r:embed="rId2">
            <a:alphaModFix/>
          </a:blip>
          <a:srcRect/>
          <a:stretch/>
        </p:blipFill>
        <p:spPr>
          <a:xfrm>
            <a:off x="29762" y="29971"/>
            <a:ext cx="2150723" cy="169039"/>
          </a:xfrm>
          <a:prstGeom prst="rect">
            <a:avLst/>
          </a:prstGeom>
          <a:noFill/>
          <a:ln>
            <a:noFill/>
          </a:ln>
        </p:spPr>
      </p:pic>
      <p:sp>
        <p:nvSpPr>
          <p:cNvPr id="3" name="Google Shape;8;p28">
            <a:extLst>
              <a:ext uri="{FF2B5EF4-FFF2-40B4-BE49-F238E27FC236}">
                <a16:creationId xmlns:a16="http://schemas.microsoft.com/office/drawing/2014/main" id="{43E64A9D-13F4-4F7A-870E-E779341A833A}"/>
              </a:ext>
            </a:extLst>
          </p:cNvPr>
          <p:cNvSpPr txBox="1"/>
          <p:nvPr userDrawn="1"/>
        </p:nvSpPr>
        <p:spPr>
          <a:xfrm>
            <a:off x="10615294" y="-1"/>
            <a:ext cx="1530987" cy="231141"/>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121 Summer 2026</a:t>
            </a:r>
            <a:endParaRPr lang="en-US" sz="900" b="0" i="0" dirty="0">
              <a:latin typeface="Calibri" panose="020F0502020204030204" pitchFamily="34" charset="0"/>
              <a:cs typeface="Calibri" panose="020F0502020204030204" pitchFamily="34" charset="0"/>
            </a:endParaRPr>
          </a:p>
        </p:txBody>
      </p:sp>
      <p:sp>
        <p:nvSpPr>
          <p:cNvPr id="5" name="Google Shape;18;p29">
            <a:extLst>
              <a:ext uri="{FF2B5EF4-FFF2-40B4-BE49-F238E27FC236}">
                <a16:creationId xmlns:a16="http://schemas.microsoft.com/office/drawing/2014/main" id="{9E59E3F7-66A5-DA61-63FE-27EFAB46255A}"/>
              </a:ext>
            </a:extLst>
          </p:cNvPr>
          <p:cNvSpPr txBox="1"/>
          <p:nvPr userDrawn="1"/>
        </p:nvSpPr>
        <p:spPr>
          <a:xfrm>
            <a:off x="3046095" y="-2820"/>
            <a:ext cx="6099810" cy="2311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LEC 10: while Loops</a:t>
            </a:r>
            <a:endParaRPr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0063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racitce: Pair" preserve="1">
  <p:cSld name="Pracitce: Pair">
    <p:spTree>
      <p:nvGrpSpPr>
        <p:cNvPr id="1" name="Shape 58"/>
        <p:cNvGrpSpPr/>
        <p:nvPr/>
      </p:nvGrpSpPr>
      <p:grpSpPr>
        <a:xfrm>
          <a:off x="0" y="0"/>
          <a:ext cx="0" cy="0"/>
          <a:chOff x="0" y="0"/>
          <a:chExt cx="0" cy="0"/>
        </a:xfrm>
      </p:grpSpPr>
      <p:sp>
        <p:nvSpPr>
          <p:cNvPr id="59" name="Google Shape;59;p33"/>
          <p:cNvSpPr/>
          <p:nvPr/>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3" name="Google Shape;63;p33"/>
          <p:cNvSpPr txBox="1">
            <a:spLocks noGrp="1"/>
          </p:cNvSpPr>
          <p:nvPr>
            <p:ph type="title"/>
          </p:nvPr>
        </p:nvSpPr>
        <p:spPr>
          <a:xfrm>
            <a:off x="838199" y="1388065"/>
            <a:ext cx="10515601" cy="762636"/>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64" name="Google Shape;64;p33"/>
          <p:cNvSpPr/>
          <p:nvPr/>
        </p:nvSpPr>
        <p:spPr>
          <a:xfrm>
            <a:off x="-29764" y="231049"/>
            <a:ext cx="12221765" cy="984404"/>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65" name="Google Shape;65;p33"/>
          <p:cNvGrpSpPr/>
          <p:nvPr/>
        </p:nvGrpSpPr>
        <p:grpSpPr>
          <a:xfrm>
            <a:off x="8414950" y="403661"/>
            <a:ext cx="3380433" cy="556056"/>
            <a:chOff x="0" y="0"/>
            <a:chExt cx="3380431" cy="556054"/>
          </a:xfrm>
        </p:grpSpPr>
        <p:sp>
          <p:nvSpPr>
            <p:cNvPr id="66" name="Google Shape;66;p33"/>
            <p:cNvSpPr/>
            <p:nvPr/>
          </p:nvSpPr>
          <p:spPr>
            <a:xfrm>
              <a:off x="0" y="0"/>
              <a:ext cx="3380431" cy="556054"/>
            </a:xfrm>
            <a:prstGeom prst="roundRect">
              <a:avLst>
                <a:gd name="adj" fmla="val 16667"/>
              </a:avLst>
            </a:prstGeom>
            <a:solidFill>
              <a:srgbClr val="4E408B"/>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7" name="Google Shape;67;p33"/>
            <p:cNvSpPr txBox="1"/>
            <p:nvPr/>
          </p:nvSpPr>
          <p:spPr>
            <a:xfrm>
              <a:off x="72864" y="60856"/>
              <a:ext cx="3234702" cy="434341"/>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2200"/>
                <a:buFont typeface="Calibri"/>
                <a:buNone/>
              </a:pPr>
              <a:r>
                <a:rPr lang="en-US" sz="2200" b="1" i="0" u="none" strike="noStrike" cap="none" dirty="0" err="1">
                  <a:solidFill>
                    <a:srgbClr val="FFFFFF"/>
                  </a:solidFill>
                  <a:latin typeface="Calibri"/>
                  <a:ea typeface="Calibri"/>
                  <a:cs typeface="Calibri"/>
                  <a:sym typeface="Calibri"/>
                </a:rPr>
                <a:t>sli.do</a:t>
              </a:r>
              <a:r>
                <a:rPr lang="en-US" sz="2200" b="1" i="0" u="none" strike="noStrike" cap="none" dirty="0">
                  <a:solidFill>
                    <a:srgbClr val="FFFFFF"/>
                  </a:solidFill>
                  <a:latin typeface="Calibri"/>
                  <a:ea typeface="Calibri"/>
                  <a:cs typeface="Calibri"/>
                  <a:sym typeface="Calibri"/>
                </a:rPr>
                <a:t>      #cse121</a:t>
              </a:r>
              <a:endParaRPr b="0" i="0" dirty="0">
                <a:latin typeface="Calibri" panose="020F0502020204030204" pitchFamily="34" charset="0"/>
                <a:cs typeface="Calibri" panose="020F0502020204030204" pitchFamily="34" charset="0"/>
              </a:endParaRPr>
            </a:p>
          </p:txBody>
        </p:sp>
      </p:grpSp>
      <p:sp>
        <p:nvSpPr>
          <p:cNvPr id="70" name="Google Shape;70;p33"/>
          <p:cNvSpPr/>
          <p:nvPr/>
        </p:nvSpPr>
        <p:spPr>
          <a:xfrm>
            <a:off x="7058213" y="123442"/>
            <a:ext cx="960121" cy="960121"/>
          </a:xfrm>
          <a:prstGeom prst="roundRect">
            <a:avLst>
              <a:gd name="adj" fmla="val 16667"/>
            </a:avLst>
          </a:prstGeom>
          <a:solidFill>
            <a:srgbClr val="4E408B"/>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2200"/>
              <a:buFont typeface="Calibri"/>
              <a:buNone/>
            </a:pPr>
            <a:endParaRPr sz="2200" b="1" i="0" u="none" strike="noStrike" cap="none">
              <a:solidFill>
                <a:srgbClr val="FFFFFF"/>
              </a:solidFill>
              <a:latin typeface="Calibri"/>
              <a:ea typeface="Calibri"/>
              <a:cs typeface="Calibri"/>
              <a:sym typeface="Calibri"/>
            </a:endParaRPr>
          </a:p>
        </p:txBody>
      </p:sp>
      <p:sp>
        <p:nvSpPr>
          <p:cNvPr id="71" name="Google Shape;71;p33"/>
          <p:cNvSpPr/>
          <p:nvPr/>
        </p:nvSpPr>
        <p:spPr>
          <a:xfrm>
            <a:off x="7163368" y="214847"/>
            <a:ext cx="749809" cy="749810"/>
          </a:xfrm>
          <a:prstGeom prst="rect">
            <a:avLst/>
          </a:prstGeom>
          <a:solidFill>
            <a:srgbClr val="FFFFFF"/>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 name="Google Shape;73;p33"/>
          <p:cNvSpPr txBox="1">
            <a:spLocks noGrp="1"/>
          </p:cNvSpPr>
          <p:nvPr>
            <p:ph type="sldNum" idx="12"/>
          </p:nvPr>
        </p:nvSpPr>
        <p:spPr>
          <a:xfrm>
            <a:off x="11793850" y="6383655"/>
            <a:ext cx="245751" cy="25654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chemeClr val="accent1"/>
              </a:buClr>
              <a:buSzPts val="1100"/>
              <a:buFont typeface="Calibri"/>
              <a:buNone/>
              <a:defRPr sz="1100" b="1">
                <a:solidFill>
                  <a:schemeClr val="accent1"/>
                </a:solidFill>
              </a:defRPr>
            </a:lvl1pPr>
            <a:lvl2pPr marL="0" lvl="1" indent="0" algn="r">
              <a:lnSpc>
                <a:spcPct val="100000"/>
              </a:lnSpc>
              <a:spcBef>
                <a:spcPts val="0"/>
              </a:spcBef>
              <a:spcAft>
                <a:spcPts val="0"/>
              </a:spcAft>
              <a:buClr>
                <a:schemeClr val="accent1"/>
              </a:buClr>
              <a:buSzPts val="1100"/>
              <a:buFont typeface="Calibri"/>
              <a:buNone/>
              <a:defRPr sz="1100" b="1">
                <a:solidFill>
                  <a:schemeClr val="accent1"/>
                </a:solidFill>
              </a:defRPr>
            </a:lvl2pPr>
            <a:lvl3pPr marL="0" lvl="2" indent="0" algn="r">
              <a:lnSpc>
                <a:spcPct val="100000"/>
              </a:lnSpc>
              <a:spcBef>
                <a:spcPts val="0"/>
              </a:spcBef>
              <a:spcAft>
                <a:spcPts val="0"/>
              </a:spcAft>
              <a:buClr>
                <a:schemeClr val="accent1"/>
              </a:buClr>
              <a:buSzPts val="1100"/>
              <a:buFont typeface="Calibri"/>
              <a:buNone/>
              <a:defRPr sz="1100" b="1">
                <a:solidFill>
                  <a:schemeClr val="accent1"/>
                </a:solidFill>
              </a:defRPr>
            </a:lvl3pPr>
            <a:lvl4pPr marL="0" lvl="3" indent="0" algn="r">
              <a:lnSpc>
                <a:spcPct val="100000"/>
              </a:lnSpc>
              <a:spcBef>
                <a:spcPts val="0"/>
              </a:spcBef>
              <a:spcAft>
                <a:spcPts val="0"/>
              </a:spcAft>
              <a:buClr>
                <a:schemeClr val="accent1"/>
              </a:buClr>
              <a:buSzPts val="1100"/>
              <a:buFont typeface="Calibri"/>
              <a:buNone/>
              <a:defRPr sz="1100" b="1">
                <a:solidFill>
                  <a:schemeClr val="accent1"/>
                </a:solidFill>
              </a:defRPr>
            </a:lvl4pPr>
            <a:lvl5pPr marL="0" lvl="4" indent="0" algn="r">
              <a:lnSpc>
                <a:spcPct val="100000"/>
              </a:lnSpc>
              <a:spcBef>
                <a:spcPts val="0"/>
              </a:spcBef>
              <a:spcAft>
                <a:spcPts val="0"/>
              </a:spcAft>
              <a:buClr>
                <a:schemeClr val="accent1"/>
              </a:buClr>
              <a:buSzPts val="1100"/>
              <a:buFont typeface="Calibri"/>
              <a:buNone/>
              <a:defRPr sz="1100" b="1">
                <a:solidFill>
                  <a:schemeClr val="accent1"/>
                </a:solidFill>
              </a:defRPr>
            </a:lvl5pPr>
            <a:lvl6pPr marL="0" lvl="5" indent="0" algn="r">
              <a:lnSpc>
                <a:spcPct val="100000"/>
              </a:lnSpc>
              <a:spcBef>
                <a:spcPts val="0"/>
              </a:spcBef>
              <a:spcAft>
                <a:spcPts val="0"/>
              </a:spcAft>
              <a:buClr>
                <a:schemeClr val="accent1"/>
              </a:buClr>
              <a:buSzPts val="1100"/>
              <a:buFont typeface="Calibri"/>
              <a:buNone/>
              <a:defRPr sz="1100" b="1">
                <a:solidFill>
                  <a:schemeClr val="accent1"/>
                </a:solidFill>
              </a:defRPr>
            </a:lvl6pPr>
            <a:lvl7pPr marL="0" lvl="6" indent="0" algn="r">
              <a:lnSpc>
                <a:spcPct val="100000"/>
              </a:lnSpc>
              <a:spcBef>
                <a:spcPts val="0"/>
              </a:spcBef>
              <a:spcAft>
                <a:spcPts val="0"/>
              </a:spcAft>
              <a:buClr>
                <a:schemeClr val="accent1"/>
              </a:buClr>
              <a:buSzPts val="1100"/>
              <a:buFont typeface="Calibri"/>
              <a:buNone/>
              <a:defRPr sz="1100" b="1">
                <a:solidFill>
                  <a:schemeClr val="accent1"/>
                </a:solidFill>
              </a:defRPr>
            </a:lvl7pPr>
            <a:lvl8pPr marL="0" lvl="7" indent="0" algn="r">
              <a:lnSpc>
                <a:spcPct val="100000"/>
              </a:lnSpc>
              <a:spcBef>
                <a:spcPts val="0"/>
              </a:spcBef>
              <a:spcAft>
                <a:spcPts val="0"/>
              </a:spcAft>
              <a:buClr>
                <a:schemeClr val="accent1"/>
              </a:buClr>
              <a:buSzPts val="1100"/>
              <a:buFont typeface="Calibri"/>
              <a:buNone/>
              <a:defRPr sz="1100" b="1">
                <a:solidFill>
                  <a:schemeClr val="accent1"/>
                </a:solidFill>
              </a:defRPr>
            </a:lvl8pPr>
            <a:lvl9pPr marL="0" lvl="8" indent="0" algn="r">
              <a:lnSpc>
                <a:spcPct val="100000"/>
              </a:lnSpc>
              <a:spcBef>
                <a:spcPts val="0"/>
              </a:spcBef>
              <a:spcAft>
                <a:spcPts val="0"/>
              </a:spcAft>
              <a:buClr>
                <a:schemeClr val="accent1"/>
              </a:buClr>
              <a:buSzPts val="1100"/>
              <a:buFont typeface="Calibri"/>
              <a:buNone/>
              <a:defRPr sz="1100" b="1">
                <a:solidFill>
                  <a:schemeClr val="accent1"/>
                </a:solidFill>
              </a:defRPr>
            </a:lvl9pPr>
          </a:lstStyle>
          <a:p>
            <a:pPr marL="0" lvl="0" indent="0" algn="r" rtl="0">
              <a:spcBef>
                <a:spcPts val="0"/>
              </a:spcBef>
              <a:spcAft>
                <a:spcPts val="0"/>
              </a:spcAft>
              <a:buNone/>
            </a:pPr>
            <a:fld id="{00000000-1234-1234-1234-123412341234}" type="slidenum">
              <a:rPr lang="en-US"/>
              <a:t>‹#›</a:t>
            </a:fld>
            <a:endParaRPr/>
          </a:p>
        </p:txBody>
      </p:sp>
      <p:pic>
        <p:nvPicPr>
          <p:cNvPr id="2" name="Google Shape;7;p28" descr="University of Washington">
            <a:extLst>
              <a:ext uri="{FF2B5EF4-FFF2-40B4-BE49-F238E27FC236}">
                <a16:creationId xmlns:a16="http://schemas.microsoft.com/office/drawing/2014/main" id="{91418C3E-EEDB-2BC2-0254-CD00CD03A081}"/>
              </a:ext>
            </a:extLst>
          </p:cNvPr>
          <p:cNvPicPr preferRelativeResize="0"/>
          <p:nvPr userDrawn="1"/>
        </p:nvPicPr>
        <p:blipFill rotWithShape="1">
          <a:blip r:embed="rId2">
            <a:alphaModFix/>
          </a:blip>
          <a:srcRect/>
          <a:stretch/>
        </p:blipFill>
        <p:spPr>
          <a:xfrm>
            <a:off x="29762" y="29971"/>
            <a:ext cx="2150723" cy="169039"/>
          </a:xfrm>
          <a:prstGeom prst="rect">
            <a:avLst/>
          </a:prstGeom>
          <a:noFill/>
          <a:ln>
            <a:noFill/>
          </a:ln>
        </p:spPr>
      </p:pic>
      <p:sp>
        <p:nvSpPr>
          <p:cNvPr id="3" name="Google Shape;8;p28">
            <a:extLst>
              <a:ext uri="{FF2B5EF4-FFF2-40B4-BE49-F238E27FC236}">
                <a16:creationId xmlns:a16="http://schemas.microsoft.com/office/drawing/2014/main" id="{F2052282-8D29-4A38-1571-671D31224364}"/>
              </a:ext>
            </a:extLst>
          </p:cNvPr>
          <p:cNvSpPr txBox="1"/>
          <p:nvPr userDrawn="1"/>
        </p:nvSpPr>
        <p:spPr>
          <a:xfrm>
            <a:off x="10615294" y="-1"/>
            <a:ext cx="1530987" cy="231141"/>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121 Summer 2026</a:t>
            </a:r>
            <a:endParaRPr lang="en-US" sz="900" b="0" i="0" dirty="0">
              <a:latin typeface="Calibri" panose="020F0502020204030204" pitchFamily="34" charset="0"/>
              <a:cs typeface="Calibri" panose="020F0502020204030204" pitchFamily="34" charset="0"/>
            </a:endParaRPr>
          </a:p>
        </p:txBody>
      </p:sp>
      <p:sp>
        <p:nvSpPr>
          <p:cNvPr id="6" name="Google Shape;52;p32">
            <a:extLst>
              <a:ext uri="{FF2B5EF4-FFF2-40B4-BE49-F238E27FC236}">
                <a16:creationId xmlns:a16="http://schemas.microsoft.com/office/drawing/2014/main" id="{7CB162C5-D013-0E9F-304A-00EF111A719D}"/>
              </a:ext>
            </a:extLst>
          </p:cNvPr>
          <p:cNvSpPr txBox="1"/>
          <p:nvPr userDrawn="1"/>
        </p:nvSpPr>
        <p:spPr>
          <a:xfrm>
            <a:off x="1152635" y="300370"/>
            <a:ext cx="3506055" cy="7772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1" i="0" u="none" strike="noStrike" cap="none" dirty="0">
                <a:solidFill>
                  <a:srgbClr val="FFFFFF"/>
                </a:solidFill>
                <a:latin typeface="Calibri"/>
                <a:ea typeface="Calibri"/>
                <a:cs typeface="Calibri"/>
                <a:sym typeface="Calibri"/>
              </a:rPr>
              <a:t>Practice: Think</a:t>
            </a:r>
            <a:endParaRPr b="0" i="0" dirty="0">
              <a:latin typeface="Calibri" panose="020F0502020204030204" pitchFamily="34" charset="0"/>
              <a:cs typeface="Calibri" panose="020F0502020204030204" pitchFamily="34" charset="0"/>
            </a:endParaRPr>
          </a:p>
        </p:txBody>
      </p:sp>
      <p:pic>
        <p:nvPicPr>
          <p:cNvPr id="7" name="Google Shape;53;p32" descr="Graphic 12">
            <a:extLst>
              <a:ext uri="{FF2B5EF4-FFF2-40B4-BE49-F238E27FC236}">
                <a16:creationId xmlns:a16="http://schemas.microsoft.com/office/drawing/2014/main" id="{6639FEF2-EB20-D618-A4FD-015344F21E43}"/>
              </a:ext>
            </a:extLst>
          </p:cNvPr>
          <p:cNvPicPr preferRelativeResize="0"/>
          <p:nvPr userDrawn="1"/>
        </p:nvPicPr>
        <p:blipFill rotWithShape="1">
          <a:blip r:embed="rId3">
            <a:alphaModFix/>
          </a:blip>
          <a:srcRect/>
          <a:stretch/>
        </p:blipFill>
        <p:spPr>
          <a:xfrm flipH="1">
            <a:off x="154038" y="300371"/>
            <a:ext cx="684161" cy="781897"/>
          </a:xfrm>
          <a:prstGeom prst="rect">
            <a:avLst/>
          </a:prstGeom>
          <a:noFill/>
          <a:ln>
            <a:noFill/>
          </a:ln>
        </p:spPr>
      </p:pic>
      <p:sp>
        <p:nvSpPr>
          <p:cNvPr id="5" name="Google Shape;18;p29">
            <a:extLst>
              <a:ext uri="{FF2B5EF4-FFF2-40B4-BE49-F238E27FC236}">
                <a16:creationId xmlns:a16="http://schemas.microsoft.com/office/drawing/2014/main" id="{4EF279CC-6012-F525-8DFE-220A30D18E3D}"/>
              </a:ext>
            </a:extLst>
          </p:cNvPr>
          <p:cNvSpPr txBox="1"/>
          <p:nvPr userDrawn="1"/>
        </p:nvSpPr>
        <p:spPr>
          <a:xfrm>
            <a:off x="3046095" y="-2820"/>
            <a:ext cx="6099810" cy="2311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LEC 10: while Loops</a:t>
            </a:r>
            <a:endParaRPr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045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Pracitce: Pair" preserve="1">
  <p:cSld name="1_Pracitce: Pair">
    <p:spTree>
      <p:nvGrpSpPr>
        <p:cNvPr id="1" name="Shape 58"/>
        <p:cNvGrpSpPr/>
        <p:nvPr/>
      </p:nvGrpSpPr>
      <p:grpSpPr>
        <a:xfrm>
          <a:off x="0" y="0"/>
          <a:ext cx="0" cy="0"/>
          <a:chOff x="0" y="0"/>
          <a:chExt cx="0" cy="0"/>
        </a:xfrm>
      </p:grpSpPr>
      <p:sp>
        <p:nvSpPr>
          <p:cNvPr id="59" name="Google Shape;59;p33"/>
          <p:cNvSpPr/>
          <p:nvPr/>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3" name="Google Shape;63;p33"/>
          <p:cNvSpPr txBox="1">
            <a:spLocks noGrp="1"/>
          </p:cNvSpPr>
          <p:nvPr>
            <p:ph type="title"/>
          </p:nvPr>
        </p:nvSpPr>
        <p:spPr>
          <a:xfrm>
            <a:off x="838199" y="1388065"/>
            <a:ext cx="10515601" cy="762636"/>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64" name="Google Shape;64;p33"/>
          <p:cNvSpPr/>
          <p:nvPr/>
        </p:nvSpPr>
        <p:spPr>
          <a:xfrm>
            <a:off x="-29764" y="231049"/>
            <a:ext cx="12221765" cy="984404"/>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65" name="Google Shape;65;p33"/>
          <p:cNvGrpSpPr/>
          <p:nvPr/>
        </p:nvGrpSpPr>
        <p:grpSpPr>
          <a:xfrm>
            <a:off x="8414950" y="403661"/>
            <a:ext cx="3380433" cy="556056"/>
            <a:chOff x="0" y="0"/>
            <a:chExt cx="3380431" cy="556054"/>
          </a:xfrm>
        </p:grpSpPr>
        <p:sp>
          <p:nvSpPr>
            <p:cNvPr id="66" name="Google Shape;66;p33"/>
            <p:cNvSpPr/>
            <p:nvPr/>
          </p:nvSpPr>
          <p:spPr>
            <a:xfrm>
              <a:off x="0" y="0"/>
              <a:ext cx="3380431" cy="556054"/>
            </a:xfrm>
            <a:prstGeom prst="roundRect">
              <a:avLst>
                <a:gd name="adj" fmla="val 16667"/>
              </a:avLst>
            </a:prstGeom>
            <a:solidFill>
              <a:srgbClr val="4E408B"/>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7" name="Google Shape;67;p33"/>
            <p:cNvSpPr txBox="1"/>
            <p:nvPr/>
          </p:nvSpPr>
          <p:spPr>
            <a:xfrm>
              <a:off x="72864" y="60856"/>
              <a:ext cx="3234702" cy="434341"/>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2200"/>
                <a:buFont typeface="Calibri"/>
                <a:buNone/>
              </a:pPr>
              <a:r>
                <a:rPr lang="en-US" sz="2200" b="1" i="0" u="none" strike="noStrike" cap="none" dirty="0" err="1">
                  <a:solidFill>
                    <a:srgbClr val="FFFFFF"/>
                  </a:solidFill>
                  <a:latin typeface="Calibri"/>
                  <a:ea typeface="Calibri"/>
                  <a:cs typeface="Calibri"/>
                  <a:sym typeface="Calibri"/>
                </a:rPr>
                <a:t>sli.do</a:t>
              </a:r>
              <a:r>
                <a:rPr lang="en-US" sz="2200" b="1" i="0" u="none" strike="noStrike" cap="none" dirty="0">
                  <a:solidFill>
                    <a:srgbClr val="FFFFFF"/>
                  </a:solidFill>
                  <a:latin typeface="Calibri"/>
                  <a:ea typeface="Calibri"/>
                  <a:cs typeface="Calibri"/>
                  <a:sym typeface="Calibri"/>
                </a:rPr>
                <a:t>      #cse121</a:t>
              </a:r>
              <a:endParaRPr b="0" i="0" dirty="0">
                <a:latin typeface="Calibri" panose="020F0502020204030204" pitchFamily="34" charset="0"/>
                <a:cs typeface="Calibri" panose="020F0502020204030204" pitchFamily="34" charset="0"/>
              </a:endParaRPr>
            </a:p>
          </p:txBody>
        </p:sp>
      </p:grpSp>
      <p:sp>
        <p:nvSpPr>
          <p:cNvPr id="68" name="Google Shape;68;p33"/>
          <p:cNvSpPr txBox="1"/>
          <p:nvPr/>
        </p:nvSpPr>
        <p:spPr>
          <a:xfrm>
            <a:off x="1152635" y="300370"/>
            <a:ext cx="5271611" cy="7772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1" i="0" u="none" strike="noStrike" cap="none" dirty="0">
                <a:solidFill>
                  <a:srgbClr val="FFFFFF"/>
                </a:solidFill>
                <a:latin typeface="Calibri"/>
                <a:ea typeface="Calibri"/>
                <a:cs typeface="Calibri"/>
                <a:sym typeface="Calibri"/>
              </a:rPr>
              <a:t>Practice: Pair</a:t>
            </a:r>
            <a:endParaRPr b="0" i="0" dirty="0">
              <a:latin typeface="Calibri" panose="020F0502020204030204" pitchFamily="34" charset="0"/>
              <a:cs typeface="Calibri" panose="020F0502020204030204" pitchFamily="34" charset="0"/>
            </a:endParaRPr>
          </a:p>
        </p:txBody>
      </p:sp>
      <p:pic>
        <p:nvPicPr>
          <p:cNvPr id="69" name="Google Shape;69;p33" descr="Graphic 7"/>
          <p:cNvPicPr preferRelativeResize="0"/>
          <p:nvPr/>
        </p:nvPicPr>
        <p:blipFill rotWithShape="1">
          <a:blip r:embed="rId2">
            <a:alphaModFix/>
          </a:blip>
          <a:srcRect/>
          <a:stretch/>
        </p:blipFill>
        <p:spPr>
          <a:xfrm>
            <a:off x="154038" y="300371"/>
            <a:ext cx="961803" cy="769442"/>
          </a:xfrm>
          <a:prstGeom prst="rect">
            <a:avLst/>
          </a:prstGeom>
          <a:noFill/>
          <a:ln>
            <a:noFill/>
          </a:ln>
        </p:spPr>
      </p:pic>
      <p:sp>
        <p:nvSpPr>
          <p:cNvPr id="70" name="Google Shape;70;p33"/>
          <p:cNvSpPr/>
          <p:nvPr/>
        </p:nvSpPr>
        <p:spPr>
          <a:xfrm>
            <a:off x="7058213" y="123442"/>
            <a:ext cx="960121" cy="960121"/>
          </a:xfrm>
          <a:prstGeom prst="roundRect">
            <a:avLst>
              <a:gd name="adj" fmla="val 16667"/>
            </a:avLst>
          </a:prstGeom>
          <a:solidFill>
            <a:srgbClr val="4E408B"/>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2200"/>
              <a:buFont typeface="Calibri"/>
              <a:buNone/>
            </a:pPr>
            <a:endParaRPr sz="2200" b="1" i="0" u="none" strike="noStrike" cap="none">
              <a:solidFill>
                <a:srgbClr val="FFFFFF"/>
              </a:solidFill>
              <a:latin typeface="Calibri"/>
              <a:ea typeface="Calibri"/>
              <a:cs typeface="Calibri"/>
              <a:sym typeface="Calibri"/>
            </a:endParaRPr>
          </a:p>
        </p:txBody>
      </p:sp>
      <p:sp>
        <p:nvSpPr>
          <p:cNvPr id="71" name="Google Shape;71;p33"/>
          <p:cNvSpPr/>
          <p:nvPr/>
        </p:nvSpPr>
        <p:spPr>
          <a:xfrm>
            <a:off x="7163368" y="214847"/>
            <a:ext cx="749809" cy="749810"/>
          </a:xfrm>
          <a:prstGeom prst="rect">
            <a:avLst/>
          </a:prstGeom>
          <a:solidFill>
            <a:srgbClr val="FFFFFF"/>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3" name="Google Shape;73;p33"/>
          <p:cNvSpPr txBox="1">
            <a:spLocks noGrp="1"/>
          </p:cNvSpPr>
          <p:nvPr>
            <p:ph type="sldNum" idx="12"/>
          </p:nvPr>
        </p:nvSpPr>
        <p:spPr>
          <a:xfrm>
            <a:off x="11793850" y="6383655"/>
            <a:ext cx="245751" cy="25654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chemeClr val="accent1"/>
              </a:buClr>
              <a:buSzPts val="1100"/>
              <a:buFont typeface="Calibri"/>
              <a:buNone/>
              <a:defRPr sz="1100" b="1">
                <a:solidFill>
                  <a:schemeClr val="accent1"/>
                </a:solidFill>
              </a:defRPr>
            </a:lvl1pPr>
            <a:lvl2pPr marL="0" lvl="1" indent="0" algn="r">
              <a:lnSpc>
                <a:spcPct val="100000"/>
              </a:lnSpc>
              <a:spcBef>
                <a:spcPts val="0"/>
              </a:spcBef>
              <a:spcAft>
                <a:spcPts val="0"/>
              </a:spcAft>
              <a:buClr>
                <a:schemeClr val="accent1"/>
              </a:buClr>
              <a:buSzPts val="1100"/>
              <a:buFont typeface="Calibri"/>
              <a:buNone/>
              <a:defRPr sz="1100" b="1">
                <a:solidFill>
                  <a:schemeClr val="accent1"/>
                </a:solidFill>
              </a:defRPr>
            </a:lvl2pPr>
            <a:lvl3pPr marL="0" lvl="2" indent="0" algn="r">
              <a:lnSpc>
                <a:spcPct val="100000"/>
              </a:lnSpc>
              <a:spcBef>
                <a:spcPts val="0"/>
              </a:spcBef>
              <a:spcAft>
                <a:spcPts val="0"/>
              </a:spcAft>
              <a:buClr>
                <a:schemeClr val="accent1"/>
              </a:buClr>
              <a:buSzPts val="1100"/>
              <a:buFont typeface="Calibri"/>
              <a:buNone/>
              <a:defRPr sz="1100" b="1">
                <a:solidFill>
                  <a:schemeClr val="accent1"/>
                </a:solidFill>
              </a:defRPr>
            </a:lvl3pPr>
            <a:lvl4pPr marL="0" lvl="3" indent="0" algn="r">
              <a:lnSpc>
                <a:spcPct val="100000"/>
              </a:lnSpc>
              <a:spcBef>
                <a:spcPts val="0"/>
              </a:spcBef>
              <a:spcAft>
                <a:spcPts val="0"/>
              </a:spcAft>
              <a:buClr>
                <a:schemeClr val="accent1"/>
              </a:buClr>
              <a:buSzPts val="1100"/>
              <a:buFont typeface="Calibri"/>
              <a:buNone/>
              <a:defRPr sz="1100" b="1">
                <a:solidFill>
                  <a:schemeClr val="accent1"/>
                </a:solidFill>
              </a:defRPr>
            </a:lvl4pPr>
            <a:lvl5pPr marL="0" lvl="4" indent="0" algn="r">
              <a:lnSpc>
                <a:spcPct val="100000"/>
              </a:lnSpc>
              <a:spcBef>
                <a:spcPts val="0"/>
              </a:spcBef>
              <a:spcAft>
                <a:spcPts val="0"/>
              </a:spcAft>
              <a:buClr>
                <a:schemeClr val="accent1"/>
              </a:buClr>
              <a:buSzPts val="1100"/>
              <a:buFont typeface="Calibri"/>
              <a:buNone/>
              <a:defRPr sz="1100" b="1">
                <a:solidFill>
                  <a:schemeClr val="accent1"/>
                </a:solidFill>
              </a:defRPr>
            </a:lvl5pPr>
            <a:lvl6pPr marL="0" lvl="5" indent="0" algn="r">
              <a:lnSpc>
                <a:spcPct val="100000"/>
              </a:lnSpc>
              <a:spcBef>
                <a:spcPts val="0"/>
              </a:spcBef>
              <a:spcAft>
                <a:spcPts val="0"/>
              </a:spcAft>
              <a:buClr>
                <a:schemeClr val="accent1"/>
              </a:buClr>
              <a:buSzPts val="1100"/>
              <a:buFont typeface="Calibri"/>
              <a:buNone/>
              <a:defRPr sz="1100" b="1">
                <a:solidFill>
                  <a:schemeClr val="accent1"/>
                </a:solidFill>
              </a:defRPr>
            </a:lvl6pPr>
            <a:lvl7pPr marL="0" lvl="6" indent="0" algn="r">
              <a:lnSpc>
                <a:spcPct val="100000"/>
              </a:lnSpc>
              <a:spcBef>
                <a:spcPts val="0"/>
              </a:spcBef>
              <a:spcAft>
                <a:spcPts val="0"/>
              </a:spcAft>
              <a:buClr>
                <a:schemeClr val="accent1"/>
              </a:buClr>
              <a:buSzPts val="1100"/>
              <a:buFont typeface="Calibri"/>
              <a:buNone/>
              <a:defRPr sz="1100" b="1">
                <a:solidFill>
                  <a:schemeClr val="accent1"/>
                </a:solidFill>
              </a:defRPr>
            </a:lvl7pPr>
            <a:lvl8pPr marL="0" lvl="7" indent="0" algn="r">
              <a:lnSpc>
                <a:spcPct val="100000"/>
              </a:lnSpc>
              <a:spcBef>
                <a:spcPts val="0"/>
              </a:spcBef>
              <a:spcAft>
                <a:spcPts val="0"/>
              </a:spcAft>
              <a:buClr>
                <a:schemeClr val="accent1"/>
              </a:buClr>
              <a:buSzPts val="1100"/>
              <a:buFont typeface="Calibri"/>
              <a:buNone/>
              <a:defRPr sz="1100" b="1">
                <a:solidFill>
                  <a:schemeClr val="accent1"/>
                </a:solidFill>
              </a:defRPr>
            </a:lvl8pPr>
            <a:lvl9pPr marL="0" lvl="8" indent="0" algn="r">
              <a:lnSpc>
                <a:spcPct val="100000"/>
              </a:lnSpc>
              <a:spcBef>
                <a:spcPts val="0"/>
              </a:spcBef>
              <a:spcAft>
                <a:spcPts val="0"/>
              </a:spcAft>
              <a:buClr>
                <a:schemeClr val="accent1"/>
              </a:buClr>
              <a:buSzPts val="1100"/>
              <a:buFont typeface="Calibri"/>
              <a:buNone/>
              <a:defRPr sz="1100" b="1">
                <a:solidFill>
                  <a:schemeClr val="accent1"/>
                </a:solidFill>
              </a:defRPr>
            </a:lvl9pPr>
          </a:lstStyle>
          <a:p>
            <a:pPr marL="0" lvl="0" indent="0" algn="r" rtl="0">
              <a:spcBef>
                <a:spcPts val="0"/>
              </a:spcBef>
              <a:spcAft>
                <a:spcPts val="0"/>
              </a:spcAft>
              <a:buNone/>
            </a:pPr>
            <a:fld id="{00000000-1234-1234-1234-123412341234}" type="slidenum">
              <a:rPr lang="en-US"/>
              <a:t>‹#›</a:t>
            </a:fld>
            <a:endParaRPr/>
          </a:p>
        </p:txBody>
      </p:sp>
      <p:pic>
        <p:nvPicPr>
          <p:cNvPr id="2" name="Google Shape;7;p28" descr="University of Washington">
            <a:extLst>
              <a:ext uri="{FF2B5EF4-FFF2-40B4-BE49-F238E27FC236}">
                <a16:creationId xmlns:a16="http://schemas.microsoft.com/office/drawing/2014/main" id="{91418C3E-EEDB-2BC2-0254-CD00CD03A081}"/>
              </a:ext>
            </a:extLst>
          </p:cNvPr>
          <p:cNvPicPr preferRelativeResize="0"/>
          <p:nvPr userDrawn="1"/>
        </p:nvPicPr>
        <p:blipFill rotWithShape="1">
          <a:blip r:embed="rId3">
            <a:alphaModFix/>
          </a:blip>
          <a:srcRect/>
          <a:stretch/>
        </p:blipFill>
        <p:spPr>
          <a:xfrm>
            <a:off x="29762" y="29971"/>
            <a:ext cx="2150723" cy="169039"/>
          </a:xfrm>
          <a:prstGeom prst="rect">
            <a:avLst/>
          </a:prstGeom>
          <a:noFill/>
          <a:ln>
            <a:noFill/>
          </a:ln>
        </p:spPr>
      </p:pic>
      <p:sp>
        <p:nvSpPr>
          <p:cNvPr id="3" name="Google Shape;8;p28">
            <a:extLst>
              <a:ext uri="{FF2B5EF4-FFF2-40B4-BE49-F238E27FC236}">
                <a16:creationId xmlns:a16="http://schemas.microsoft.com/office/drawing/2014/main" id="{F2052282-8D29-4A38-1571-671D31224364}"/>
              </a:ext>
            </a:extLst>
          </p:cNvPr>
          <p:cNvSpPr txBox="1"/>
          <p:nvPr userDrawn="1"/>
        </p:nvSpPr>
        <p:spPr>
          <a:xfrm>
            <a:off x="10615294" y="-1"/>
            <a:ext cx="1530987" cy="231141"/>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121 Summer 2026</a:t>
            </a:r>
            <a:endParaRPr lang="en-US" sz="900" b="0" i="0" dirty="0">
              <a:latin typeface="Calibri" panose="020F0502020204030204" pitchFamily="34" charset="0"/>
              <a:cs typeface="Calibri" panose="020F0502020204030204" pitchFamily="34" charset="0"/>
            </a:endParaRPr>
          </a:p>
        </p:txBody>
      </p:sp>
      <p:sp>
        <p:nvSpPr>
          <p:cNvPr id="5" name="Google Shape;18;p29">
            <a:extLst>
              <a:ext uri="{FF2B5EF4-FFF2-40B4-BE49-F238E27FC236}">
                <a16:creationId xmlns:a16="http://schemas.microsoft.com/office/drawing/2014/main" id="{09746641-17E7-5E8C-1C1A-E40DC43244EB}"/>
              </a:ext>
            </a:extLst>
          </p:cNvPr>
          <p:cNvSpPr txBox="1"/>
          <p:nvPr userDrawn="1"/>
        </p:nvSpPr>
        <p:spPr>
          <a:xfrm>
            <a:off x="3046095" y="-2820"/>
            <a:ext cx="6099810" cy="2311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LEC 10: while Loops</a:t>
            </a:r>
            <a:endParaRPr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2537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Only" preserve="1">
  <p:cSld name="Title Only">
    <p:spTree>
      <p:nvGrpSpPr>
        <p:cNvPr id="1" name="Shape 74"/>
        <p:cNvGrpSpPr/>
        <p:nvPr/>
      </p:nvGrpSpPr>
      <p:grpSpPr>
        <a:xfrm>
          <a:off x="0" y="0"/>
          <a:ext cx="0" cy="0"/>
          <a:chOff x="0" y="0"/>
          <a:chExt cx="0" cy="0"/>
        </a:xfrm>
      </p:grpSpPr>
      <p:sp>
        <p:nvSpPr>
          <p:cNvPr id="75" name="Google Shape;75;p34"/>
          <p:cNvSpPr/>
          <p:nvPr/>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79" name="Google Shape;79;p34"/>
          <p:cNvSpPr txBox="1">
            <a:spLocks noGrp="1"/>
          </p:cNvSpPr>
          <p:nvPr>
            <p:ph type="title"/>
          </p:nvPr>
        </p:nvSpPr>
        <p:spPr>
          <a:xfrm>
            <a:off x="838200" y="456565"/>
            <a:ext cx="10515600" cy="762635"/>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80" name="Google Shape;80;p34"/>
          <p:cNvSpPr txBox="1">
            <a:spLocks noGrp="1"/>
          </p:cNvSpPr>
          <p:nvPr>
            <p:ph type="sldNum" idx="12"/>
          </p:nvPr>
        </p:nvSpPr>
        <p:spPr>
          <a:xfrm>
            <a:off x="11793850" y="6383655"/>
            <a:ext cx="245751" cy="25654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chemeClr val="accent1"/>
              </a:buClr>
              <a:buSzPts val="1100"/>
              <a:buFont typeface="Calibri"/>
              <a:buNone/>
              <a:defRPr sz="1100" b="1">
                <a:solidFill>
                  <a:schemeClr val="accent1"/>
                </a:solidFill>
              </a:defRPr>
            </a:lvl1pPr>
            <a:lvl2pPr marL="0" lvl="1" indent="0" algn="r">
              <a:lnSpc>
                <a:spcPct val="100000"/>
              </a:lnSpc>
              <a:spcBef>
                <a:spcPts val="0"/>
              </a:spcBef>
              <a:spcAft>
                <a:spcPts val="0"/>
              </a:spcAft>
              <a:buClr>
                <a:schemeClr val="accent1"/>
              </a:buClr>
              <a:buSzPts val="1100"/>
              <a:buFont typeface="Calibri"/>
              <a:buNone/>
              <a:defRPr sz="1100" b="1">
                <a:solidFill>
                  <a:schemeClr val="accent1"/>
                </a:solidFill>
              </a:defRPr>
            </a:lvl2pPr>
            <a:lvl3pPr marL="0" lvl="2" indent="0" algn="r">
              <a:lnSpc>
                <a:spcPct val="100000"/>
              </a:lnSpc>
              <a:spcBef>
                <a:spcPts val="0"/>
              </a:spcBef>
              <a:spcAft>
                <a:spcPts val="0"/>
              </a:spcAft>
              <a:buClr>
                <a:schemeClr val="accent1"/>
              </a:buClr>
              <a:buSzPts val="1100"/>
              <a:buFont typeface="Calibri"/>
              <a:buNone/>
              <a:defRPr sz="1100" b="1">
                <a:solidFill>
                  <a:schemeClr val="accent1"/>
                </a:solidFill>
              </a:defRPr>
            </a:lvl3pPr>
            <a:lvl4pPr marL="0" lvl="3" indent="0" algn="r">
              <a:lnSpc>
                <a:spcPct val="100000"/>
              </a:lnSpc>
              <a:spcBef>
                <a:spcPts val="0"/>
              </a:spcBef>
              <a:spcAft>
                <a:spcPts val="0"/>
              </a:spcAft>
              <a:buClr>
                <a:schemeClr val="accent1"/>
              </a:buClr>
              <a:buSzPts val="1100"/>
              <a:buFont typeface="Calibri"/>
              <a:buNone/>
              <a:defRPr sz="1100" b="1">
                <a:solidFill>
                  <a:schemeClr val="accent1"/>
                </a:solidFill>
              </a:defRPr>
            </a:lvl4pPr>
            <a:lvl5pPr marL="0" lvl="4" indent="0" algn="r">
              <a:lnSpc>
                <a:spcPct val="100000"/>
              </a:lnSpc>
              <a:spcBef>
                <a:spcPts val="0"/>
              </a:spcBef>
              <a:spcAft>
                <a:spcPts val="0"/>
              </a:spcAft>
              <a:buClr>
                <a:schemeClr val="accent1"/>
              </a:buClr>
              <a:buSzPts val="1100"/>
              <a:buFont typeface="Calibri"/>
              <a:buNone/>
              <a:defRPr sz="1100" b="1">
                <a:solidFill>
                  <a:schemeClr val="accent1"/>
                </a:solidFill>
              </a:defRPr>
            </a:lvl5pPr>
            <a:lvl6pPr marL="0" lvl="5" indent="0" algn="r">
              <a:lnSpc>
                <a:spcPct val="100000"/>
              </a:lnSpc>
              <a:spcBef>
                <a:spcPts val="0"/>
              </a:spcBef>
              <a:spcAft>
                <a:spcPts val="0"/>
              </a:spcAft>
              <a:buClr>
                <a:schemeClr val="accent1"/>
              </a:buClr>
              <a:buSzPts val="1100"/>
              <a:buFont typeface="Calibri"/>
              <a:buNone/>
              <a:defRPr sz="1100" b="1">
                <a:solidFill>
                  <a:schemeClr val="accent1"/>
                </a:solidFill>
              </a:defRPr>
            </a:lvl6pPr>
            <a:lvl7pPr marL="0" lvl="6" indent="0" algn="r">
              <a:lnSpc>
                <a:spcPct val="100000"/>
              </a:lnSpc>
              <a:spcBef>
                <a:spcPts val="0"/>
              </a:spcBef>
              <a:spcAft>
                <a:spcPts val="0"/>
              </a:spcAft>
              <a:buClr>
                <a:schemeClr val="accent1"/>
              </a:buClr>
              <a:buSzPts val="1100"/>
              <a:buFont typeface="Calibri"/>
              <a:buNone/>
              <a:defRPr sz="1100" b="1">
                <a:solidFill>
                  <a:schemeClr val="accent1"/>
                </a:solidFill>
              </a:defRPr>
            </a:lvl7pPr>
            <a:lvl8pPr marL="0" lvl="7" indent="0" algn="r">
              <a:lnSpc>
                <a:spcPct val="100000"/>
              </a:lnSpc>
              <a:spcBef>
                <a:spcPts val="0"/>
              </a:spcBef>
              <a:spcAft>
                <a:spcPts val="0"/>
              </a:spcAft>
              <a:buClr>
                <a:schemeClr val="accent1"/>
              </a:buClr>
              <a:buSzPts val="1100"/>
              <a:buFont typeface="Calibri"/>
              <a:buNone/>
              <a:defRPr sz="1100" b="1">
                <a:solidFill>
                  <a:schemeClr val="accent1"/>
                </a:solidFill>
              </a:defRPr>
            </a:lvl8pPr>
            <a:lvl9pPr marL="0" lvl="8" indent="0" algn="r">
              <a:lnSpc>
                <a:spcPct val="100000"/>
              </a:lnSpc>
              <a:spcBef>
                <a:spcPts val="0"/>
              </a:spcBef>
              <a:spcAft>
                <a:spcPts val="0"/>
              </a:spcAft>
              <a:buClr>
                <a:schemeClr val="accent1"/>
              </a:buClr>
              <a:buSzPts val="1100"/>
              <a:buFont typeface="Calibri"/>
              <a:buNone/>
              <a:defRPr sz="1100" b="1">
                <a:solidFill>
                  <a:schemeClr val="accent1"/>
                </a:solidFill>
              </a:defRPr>
            </a:lvl9pPr>
          </a:lstStyle>
          <a:p>
            <a:pPr marL="0" lvl="0" indent="0" algn="r" rtl="0">
              <a:spcBef>
                <a:spcPts val="0"/>
              </a:spcBef>
              <a:spcAft>
                <a:spcPts val="0"/>
              </a:spcAft>
              <a:buNone/>
            </a:pPr>
            <a:fld id="{00000000-1234-1234-1234-123412341234}" type="slidenum">
              <a:rPr lang="en-US"/>
              <a:t>‹#›</a:t>
            </a:fld>
            <a:endParaRPr/>
          </a:p>
        </p:txBody>
      </p:sp>
      <p:pic>
        <p:nvPicPr>
          <p:cNvPr id="2" name="Google Shape;7;p28" descr="University of Washington">
            <a:extLst>
              <a:ext uri="{FF2B5EF4-FFF2-40B4-BE49-F238E27FC236}">
                <a16:creationId xmlns:a16="http://schemas.microsoft.com/office/drawing/2014/main" id="{19B8A0CF-1C66-FBB7-F209-B458097B217D}"/>
              </a:ext>
            </a:extLst>
          </p:cNvPr>
          <p:cNvPicPr preferRelativeResize="0"/>
          <p:nvPr userDrawn="1"/>
        </p:nvPicPr>
        <p:blipFill rotWithShape="1">
          <a:blip r:embed="rId2">
            <a:alphaModFix/>
          </a:blip>
          <a:srcRect/>
          <a:stretch/>
        </p:blipFill>
        <p:spPr>
          <a:xfrm>
            <a:off x="29762" y="29971"/>
            <a:ext cx="2150723" cy="169039"/>
          </a:xfrm>
          <a:prstGeom prst="rect">
            <a:avLst/>
          </a:prstGeom>
          <a:noFill/>
          <a:ln>
            <a:noFill/>
          </a:ln>
        </p:spPr>
      </p:pic>
      <p:sp>
        <p:nvSpPr>
          <p:cNvPr id="3" name="Google Shape;8;p28">
            <a:extLst>
              <a:ext uri="{FF2B5EF4-FFF2-40B4-BE49-F238E27FC236}">
                <a16:creationId xmlns:a16="http://schemas.microsoft.com/office/drawing/2014/main" id="{C3A4268A-A3F9-0647-FFA6-0CD0547EA640}"/>
              </a:ext>
            </a:extLst>
          </p:cNvPr>
          <p:cNvSpPr txBox="1"/>
          <p:nvPr userDrawn="1"/>
        </p:nvSpPr>
        <p:spPr>
          <a:xfrm>
            <a:off x="10615294" y="-1"/>
            <a:ext cx="1530987" cy="231141"/>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121 Summer 2026</a:t>
            </a:r>
            <a:endParaRPr lang="en-US" sz="900" b="0" i="0" dirty="0">
              <a:latin typeface="Calibri" panose="020F0502020204030204" pitchFamily="34" charset="0"/>
              <a:cs typeface="Calibri" panose="020F0502020204030204" pitchFamily="34" charset="0"/>
            </a:endParaRPr>
          </a:p>
        </p:txBody>
      </p:sp>
      <p:sp>
        <p:nvSpPr>
          <p:cNvPr id="5" name="Google Shape;18;p29">
            <a:extLst>
              <a:ext uri="{FF2B5EF4-FFF2-40B4-BE49-F238E27FC236}">
                <a16:creationId xmlns:a16="http://schemas.microsoft.com/office/drawing/2014/main" id="{7BFDD5B8-E577-6B1D-717E-15267B77AC9B}"/>
              </a:ext>
            </a:extLst>
          </p:cNvPr>
          <p:cNvSpPr txBox="1"/>
          <p:nvPr userDrawn="1"/>
        </p:nvSpPr>
        <p:spPr>
          <a:xfrm>
            <a:off x="3046095" y="-2820"/>
            <a:ext cx="6099810" cy="2311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LEC 10: while Loops</a:t>
            </a:r>
            <a:endParaRPr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60036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Blank" preserve="1">
  <p:cSld name="Blank">
    <p:spTree>
      <p:nvGrpSpPr>
        <p:cNvPr id="1" name="Shape 81"/>
        <p:cNvGrpSpPr/>
        <p:nvPr/>
      </p:nvGrpSpPr>
      <p:grpSpPr>
        <a:xfrm>
          <a:off x="0" y="0"/>
          <a:ext cx="0" cy="0"/>
          <a:chOff x="0" y="0"/>
          <a:chExt cx="0" cy="0"/>
        </a:xfrm>
      </p:grpSpPr>
      <p:sp>
        <p:nvSpPr>
          <p:cNvPr id="82" name="Google Shape;82;p35"/>
          <p:cNvSpPr/>
          <p:nvPr/>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6" name="Google Shape;86;p35"/>
          <p:cNvSpPr txBox="1">
            <a:spLocks noGrp="1"/>
          </p:cNvSpPr>
          <p:nvPr>
            <p:ph type="sldNum" idx="12"/>
          </p:nvPr>
        </p:nvSpPr>
        <p:spPr>
          <a:xfrm>
            <a:off x="11793850" y="6383655"/>
            <a:ext cx="245751" cy="256541"/>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chemeClr val="accent1"/>
              </a:buClr>
              <a:buSzPts val="1100"/>
              <a:buFont typeface="Calibri"/>
              <a:buNone/>
              <a:defRPr sz="1100" b="1">
                <a:solidFill>
                  <a:schemeClr val="accent1"/>
                </a:solidFill>
              </a:defRPr>
            </a:lvl1pPr>
            <a:lvl2pPr marL="0" lvl="1" indent="0" algn="r">
              <a:lnSpc>
                <a:spcPct val="100000"/>
              </a:lnSpc>
              <a:spcBef>
                <a:spcPts val="0"/>
              </a:spcBef>
              <a:spcAft>
                <a:spcPts val="0"/>
              </a:spcAft>
              <a:buClr>
                <a:schemeClr val="accent1"/>
              </a:buClr>
              <a:buSzPts val="1100"/>
              <a:buFont typeface="Calibri"/>
              <a:buNone/>
              <a:defRPr sz="1100" b="1">
                <a:solidFill>
                  <a:schemeClr val="accent1"/>
                </a:solidFill>
              </a:defRPr>
            </a:lvl2pPr>
            <a:lvl3pPr marL="0" lvl="2" indent="0" algn="r">
              <a:lnSpc>
                <a:spcPct val="100000"/>
              </a:lnSpc>
              <a:spcBef>
                <a:spcPts val="0"/>
              </a:spcBef>
              <a:spcAft>
                <a:spcPts val="0"/>
              </a:spcAft>
              <a:buClr>
                <a:schemeClr val="accent1"/>
              </a:buClr>
              <a:buSzPts val="1100"/>
              <a:buFont typeface="Calibri"/>
              <a:buNone/>
              <a:defRPr sz="1100" b="1">
                <a:solidFill>
                  <a:schemeClr val="accent1"/>
                </a:solidFill>
              </a:defRPr>
            </a:lvl3pPr>
            <a:lvl4pPr marL="0" lvl="3" indent="0" algn="r">
              <a:lnSpc>
                <a:spcPct val="100000"/>
              </a:lnSpc>
              <a:spcBef>
                <a:spcPts val="0"/>
              </a:spcBef>
              <a:spcAft>
                <a:spcPts val="0"/>
              </a:spcAft>
              <a:buClr>
                <a:schemeClr val="accent1"/>
              </a:buClr>
              <a:buSzPts val="1100"/>
              <a:buFont typeface="Calibri"/>
              <a:buNone/>
              <a:defRPr sz="1100" b="1">
                <a:solidFill>
                  <a:schemeClr val="accent1"/>
                </a:solidFill>
              </a:defRPr>
            </a:lvl4pPr>
            <a:lvl5pPr marL="0" lvl="4" indent="0" algn="r">
              <a:lnSpc>
                <a:spcPct val="100000"/>
              </a:lnSpc>
              <a:spcBef>
                <a:spcPts val="0"/>
              </a:spcBef>
              <a:spcAft>
                <a:spcPts val="0"/>
              </a:spcAft>
              <a:buClr>
                <a:schemeClr val="accent1"/>
              </a:buClr>
              <a:buSzPts val="1100"/>
              <a:buFont typeface="Calibri"/>
              <a:buNone/>
              <a:defRPr sz="1100" b="1">
                <a:solidFill>
                  <a:schemeClr val="accent1"/>
                </a:solidFill>
              </a:defRPr>
            </a:lvl5pPr>
            <a:lvl6pPr marL="0" lvl="5" indent="0" algn="r">
              <a:lnSpc>
                <a:spcPct val="100000"/>
              </a:lnSpc>
              <a:spcBef>
                <a:spcPts val="0"/>
              </a:spcBef>
              <a:spcAft>
                <a:spcPts val="0"/>
              </a:spcAft>
              <a:buClr>
                <a:schemeClr val="accent1"/>
              </a:buClr>
              <a:buSzPts val="1100"/>
              <a:buFont typeface="Calibri"/>
              <a:buNone/>
              <a:defRPr sz="1100" b="1">
                <a:solidFill>
                  <a:schemeClr val="accent1"/>
                </a:solidFill>
              </a:defRPr>
            </a:lvl6pPr>
            <a:lvl7pPr marL="0" lvl="6" indent="0" algn="r">
              <a:lnSpc>
                <a:spcPct val="100000"/>
              </a:lnSpc>
              <a:spcBef>
                <a:spcPts val="0"/>
              </a:spcBef>
              <a:spcAft>
                <a:spcPts val="0"/>
              </a:spcAft>
              <a:buClr>
                <a:schemeClr val="accent1"/>
              </a:buClr>
              <a:buSzPts val="1100"/>
              <a:buFont typeface="Calibri"/>
              <a:buNone/>
              <a:defRPr sz="1100" b="1">
                <a:solidFill>
                  <a:schemeClr val="accent1"/>
                </a:solidFill>
              </a:defRPr>
            </a:lvl7pPr>
            <a:lvl8pPr marL="0" lvl="7" indent="0" algn="r">
              <a:lnSpc>
                <a:spcPct val="100000"/>
              </a:lnSpc>
              <a:spcBef>
                <a:spcPts val="0"/>
              </a:spcBef>
              <a:spcAft>
                <a:spcPts val="0"/>
              </a:spcAft>
              <a:buClr>
                <a:schemeClr val="accent1"/>
              </a:buClr>
              <a:buSzPts val="1100"/>
              <a:buFont typeface="Calibri"/>
              <a:buNone/>
              <a:defRPr sz="1100" b="1">
                <a:solidFill>
                  <a:schemeClr val="accent1"/>
                </a:solidFill>
              </a:defRPr>
            </a:lvl8pPr>
            <a:lvl9pPr marL="0" lvl="8" indent="0" algn="r">
              <a:lnSpc>
                <a:spcPct val="100000"/>
              </a:lnSpc>
              <a:spcBef>
                <a:spcPts val="0"/>
              </a:spcBef>
              <a:spcAft>
                <a:spcPts val="0"/>
              </a:spcAft>
              <a:buClr>
                <a:schemeClr val="accent1"/>
              </a:buClr>
              <a:buSzPts val="1100"/>
              <a:buFont typeface="Calibri"/>
              <a:buNone/>
              <a:defRPr sz="1100" b="1">
                <a:solidFill>
                  <a:schemeClr val="accent1"/>
                </a:solidFill>
              </a:defRPr>
            </a:lvl9pPr>
          </a:lstStyle>
          <a:p>
            <a:pPr marL="0" lvl="0" indent="0" algn="r" rtl="0">
              <a:spcBef>
                <a:spcPts val="0"/>
              </a:spcBef>
              <a:spcAft>
                <a:spcPts val="0"/>
              </a:spcAft>
              <a:buNone/>
            </a:pPr>
            <a:fld id="{00000000-1234-1234-1234-123412341234}" type="slidenum">
              <a:rPr lang="en-US"/>
              <a:t>‹#›</a:t>
            </a:fld>
            <a:endParaRPr/>
          </a:p>
        </p:txBody>
      </p:sp>
      <p:pic>
        <p:nvPicPr>
          <p:cNvPr id="2" name="Google Shape;7;p28" descr="University of Washington">
            <a:extLst>
              <a:ext uri="{FF2B5EF4-FFF2-40B4-BE49-F238E27FC236}">
                <a16:creationId xmlns:a16="http://schemas.microsoft.com/office/drawing/2014/main" id="{0E854BAB-9BC0-0566-D459-A9E2B29A12D0}"/>
              </a:ext>
            </a:extLst>
          </p:cNvPr>
          <p:cNvPicPr preferRelativeResize="0"/>
          <p:nvPr userDrawn="1"/>
        </p:nvPicPr>
        <p:blipFill rotWithShape="1">
          <a:blip r:embed="rId2">
            <a:alphaModFix/>
          </a:blip>
          <a:srcRect/>
          <a:stretch/>
        </p:blipFill>
        <p:spPr>
          <a:xfrm>
            <a:off x="29762" y="29971"/>
            <a:ext cx="2150723" cy="169039"/>
          </a:xfrm>
          <a:prstGeom prst="rect">
            <a:avLst/>
          </a:prstGeom>
          <a:noFill/>
          <a:ln>
            <a:noFill/>
          </a:ln>
        </p:spPr>
      </p:pic>
      <p:sp>
        <p:nvSpPr>
          <p:cNvPr id="3" name="Google Shape;8;p28">
            <a:extLst>
              <a:ext uri="{FF2B5EF4-FFF2-40B4-BE49-F238E27FC236}">
                <a16:creationId xmlns:a16="http://schemas.microsoft.com/office/drawing/2014/main" id="{3E5BA8AB-DA7F-8D72-2336-81B0A628B7E3}"/>
              </a:ext>
            </a:extLst>
          </p:cNvPr>
          <p:cNvSpPr txBox="1"/>
          <p:nvPr userDrawn="1"/>
        </p:nvSpPr>
        <p:spPr>
          <a:xfrm>
            <a:off x="10615294" y="-1"/>
            <a:ext cx="1530987" cy="231141"/>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121 Summer 2026</a:t>
            </a:r>
            <a:endParaRPr lang="en-US" sz="900" b="0" i="0" dirty="0">
              <a:latin typeface="Calibri" panose="020F0502020204030204" pitchFamily="34" charset="0"/>
              <a:cs typeface="Calibri" panose="020F0502020204030204" pitchFamily="34" charset="0"/>
            </a:endParaRPr>
          </a:p>
        </p:txBody>
      </p:sp>
      <p:sp>
        <p:nvSpPr>
          <p:cNvPr id="5" name="Google Shape;18;p29">
            <a:extLst>
              <a:ext uri="{FF2B5EF4-FFF2-40B4-BE49-F238E27FC236}">
                <a16:creationId xmlns:a16="http://schemas.microsoft.com/office/drawing/2014/main" id="{10917DDE-6ABF-46DB-CC1B-48A92A9BC3D7}"/>
              </a:ext>
            </a:extLst>
          </p:cNvPr>
          <p:cNvSpPr txBox="1"/>
          <p:nvPr userDrawn="1"/>
        </p:nvSpPr>
        <p:spPr>
          <a:xfrm>
            <a:off x="3046095" y="-2820"/>
            <a:ext cx="6099810" cy="2311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LEC 10: while Loops</a:t>
            </a:r>
            <a:endParaRPr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7945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Shape 5"/>
        <p:cNvGrpSpPr/>
        <p:nvPr/>
      </p:nvGrpSpPr>
      <p:grpSpPr>
        <a:xfrm>
          <a:off x="0" y="0"/>
          <a:ext cx="0" cy="0"/>
          <a:chOff x="0" y="0"/>
          <a:chExt cx="0" cy="0"/>
        </a:xfrm>
      </p:grpSpPr>
      <p:sp>
        <p:nvSpPr>
          <p:cNvPr id="11" name="Google Shape;11;p28"/>
          <p:cNvSpPr txBox="1">
            <a:spLocks noGrp="1"/>
          </p:cNvSpPr>
          <p:nvPr>
            <p:ph type="title"/>
          </p:nvPr>
        </p:nvSpPr>
        <p:spPr>
          <a:xfrm>
            <a:off x="609600" y="92074"/>
            <a:ext cx="10972800" cy="1508127"/>
          </a:xfrm>
          <a:prstGeom prst="rect">
            <a:avLst/>
          </a:prstGeom>
          <a:noFill/>
          <a:ln>
            <a:noFill/>
          </a:ln>
        </p:spPr>
        <p:txBody>
          <a:bodyPr spcFirstLastPara="1" wrap="square" lIns="45700" tIns="45700" rIns="45700"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9pPr>
          </a:lstStyle>
          <a:p>
            <a:endParaRPr dirty="0"/>
          </a:p>
        </p:txBody>
      </p:sp>
      <p:sp>
        <p:nvSpPr>
          <p:cNvPr id="6" name="Google Shape;6;p28"/>
          <p:cNvSpPr/>
          <p:nvPr/>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7" name="Google Shape;7;p28" descr="University of Washington"/>
          <p:cNvPicPr preferRelativeResize="0"/>
          <p:nvPr/>
        </p:nvPicPr>
        <p:blipFill rotWithShape="1">
          <a:blip r:embed="rId8">
            <a:alphaModFix/>
          </a:blip>
          <a:srcRect/>
          <a:stretch/>
        </p:blipFill>
        <p:spPr>
          <a:xfrm>
            <a:off x="29762" y="29971"/>
            <a:ext cx="2150723" cy="169039"/>
          </a:xfrm>
          <a:prstGeom prst="rect">
            <a:avLst/>
          </a:prstGeom>
          <a:noFill/>
          <a:ln>
            <a:noFill/>
          </a:ln>
        </p:spPr>
      </p:pic>
      <p:sp>
        <p:nvSpPr>
          <p:cNvPr id="8" name="Google Shape;8;p28"/>
          <p:cNvSpPr txBox="1"/>
          <p:nvPr/>
        </p:nvSpPr>
        <p:spPr>
          <a:xfrm>
            <a:off x="10615294" y="-1"/>
            <a:ext cx="1530987" cy="231141"/>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121 Summer 2026</a:t>
            </a:r>
            <a:endParaRPr b="0" i="0" dirty="0">
              <a:latin typeface="Calibri" panose="020F0502020204030204" pitchFamily="34" charset="0"/>
              <a:cs typeface="Calibri" panose="020F0502020204030204" pitchFamily="34" charset="0"/>
            </a:endParaRPr>
          </a:p>
        </p:txBody>
      </p:sp>
      <p:sp>
        <p:nvSpPr>
          <p:cNvPr id="12" name="Google Shape;12;p28"/>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dirty="0"/>
          </a:p>
        </p:txBody>
      </p:sp>
      <p:sp>
        <p:nvSpPr>
          <p:cNvPr id="13" name="Google Shape;13;p28"/>
          <p:cNvSpPr txBox="1">
            <a:spLocks noGrp="1"/>
          </p:cNvSpPr>
          <p:nvPr>
            <p:ph type="sldNum" idx="12"/>
          </p:nvPr>
        </p:nvSpPr>
        <p:spPr>
          <a:xfrm>
            <a:off x="11793850" y="6296502"/>
            <a:ext cx="245751" cy="430847"/>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1pPr>
            <a:lvl2pPr marL="0" marR="0" lvl="1"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2pPr>
            <a:lvl3pPr marL="0" marR="0" lvl="2"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3pPr>
            <a:lvl4pPr marL="0" marR="0" lvl="3"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4pPr>
            <a:lvl5pPr marL="0" marR="0" lvl="4"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5pPr>
            <a:lvl6pPr marL="0" marR="0" lvl="5"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6pPr>
            <a:lvl7pPr marL="0" marR="0" lvl="6"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7pPr>
            <a:lvl8pPr marL="0" marR="0" lvl="7"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8pPr>
            <a:lvl9pPr marL="0" marR="0" lvl="8" indent="0" algn="r" rtl="0">
              <a:lnSpc>
                <a:spcPct val="100000"/>
              </a:lnSpc>
              <a:spcBef>
                <a:spcPts val="0"/>
              </a:spcBef>
              <a:spcAft>
                <a:spcPts val="0"/>
              </a:spcAft>
              <a:buClr>
                <a:schemeClr val="accent1"/>
              </a:buClr>
              <a:buSzPts val="1100"/>
              <a:buFont typeface="Calibri"/>
              <a:buNone/>
              <a:defRPr sz="1100" b="1" i="0" u="none" strike="noStrike" cap="none">
                <a:solidFill>
                  <a:schemeClr val="accent1"/>
                </a:solidFill>
                <a:latin typeface="Calibri"/>
                <a:ea typeface="Calibri"/>
                <a:cs typeface="Calibri"/>
                <a:sym typeface="Calibri"/>
              </a:defRPr>
            </a:lvl9pPr>
          </a:lstStyle>
          <a:p>
            <a:fld id="{00000000-1234-1234-1234-123412341234}" type="slidenum">
              <a:rPr lang="en-US" smtClean="0"/>
              <a:pPr/>
              <a:t>‹#›</a:t>
            </a:fld>
            <a:endParaRPr lang="en-US" sz="1400" b="0" dirty="0">
              <a:solidFill>
                <a:srgbClr val="000000"/>
              </a:solidFill>
              <a:latin typeface="Calibri" panose="020F0502020204030204" pitchFamily="34" charset="0"/>
              <a:ea typeface="Arial"/>
              <a:cs typeface="Calibri" panose="020F0502020204030204" pitchFamily="34" charset="0"/>
              <a:sym typeface="Arial"/>
            </a:endParaRPr>
          </a:p>
        </p:txBody>
      </p:sp>
      <p:sp>
        <p:nvSpPr>
          <p:cNvPr id="2" name="Google Shape;18;p29">
            <a:extLst>
              <a:ext uri="{FF2B5EF4-FFF2-40B4-BE49-F238E27FC236}">
                <a16:creationId xmlns:a16="http://schemas.microsoft.com/office/drawing/2014/main" id="{71643139-0F58-EA43-02CA-884C35166B4A}"/>
              </a:ext>
            </a:extLst>
          </p:cNvPr>
          <p:cNvSpPr txBox="1"/>
          <p:nvPr userDrawn="1"/>
        </p:nvSpPr>
        <p:spPr>
          <a:xfrm>
            <a:off x="3046095" y="-2820"/>
            <a:ext cx="6099810" cy="23114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LEC 10: while Loops</a:t>
            </a:r>
            <a:endParaRPr b="0" i="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4230812"/>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hbfeeney@cs.washington.edu" TargetMode="External"/><Relationship Id="rId2" Type="http://schemas.openxmlformats.org/officeDocument/2006/relationships/hyperlink" Target="https://edstem.org/us/courses/99611/discussion/817526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5" name="Google Shape;23;p29">
            <a:extLst>
              <a:ext uri="{FF2B5EF4-FFF2-40B4-BE49-F238E27FC236}">
                <a16:creationId xmlns:a16="http://schemas.microsoft.com/office/drawing/2014/main" id="{C5E7BACA-EC1A-F75A-8907-C34CAD2EE0F4}"/>
              </a:ext>
            </a:extLst>
          </p:cNvPr>
          <p:cNvSpPr txBox="1"/>
          <p:nvPr/>
        </p:nvSpPr>
        <p:spPr>
          <a:xfrm>
            <a:off x="420095" y="1419273"/>
            <a:ext cx="878619" cy="338514"/>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1600"/>
              <a:buFont typeface="Montserrat"/>
              <a:buNone/>
            </a:pPr>
            <a:r>
              <a:rPr lang="en-US" sz="1600" b="1" u="none" strike="noStrike" cap="none" dirty="0">
                <a:solidFill>
                  <a:srgbClr val="FFFFFF"/>
                </a:solidFill>
                <a:latin typeface="Montserrat ExtraBold" pitchFamily="2" charset="77"/>
                <a:ea typeface="Montserrat"/>
                <a:cs typeface="Montserrat"/>
                <a:sym typeface="Montserrat"/>
              </a:rPr>
              <a:t>LEC </a:t>
            </a:r>
            <a:r>
              <a:rPr lang="en-US" sz="1600" b="1" dirty="0">
                <a:solidFill>
                  <a:srgbClr val="FFFFFF"/>
                </a:solidFill>
                <a:latin typeface="Montserrat ExtraBold" pitchFamily="2" charset="77"/>
                <a:ea typeface="Montserrat"/>
                <a:cs typeface="Montserrat"/>
                <a:sym typeface="Montserrat"/>
              </a:rPr>
              <a:t>10</a:t>
            </a:r>
            <a:endParaRPr b="1" dirty="0">
              <a:latin typeface="Montserrat ExtraBold" pitchFamily="2" charset="77"/>
              <a:cs typeface="Calibri" panose="020F0502020204030204" pitchFamily="34" charset="0"/>
            </a:endParaRPr>
          </a:p>
        </p:txBody>
      </p:sp>
      <p:sp>
        <p:nvSpPr>
          <p:cNvPr id="91" name="Google Shape;91;p1"/>
          <p:cNvSpPr txBox="1">
            <a:spLocks noGrp="1"/>
          </p:cNvSpPr>
          <p:nvPr>
            <p:ph type="title" idx="4294967295"/>
          </p:nvPr>
        </p:nvSpPr>
        <p:spPr>
          <a:xfrm>
            <a:off x="0" y="3084513"/>
            <a:ext cx="6211888" cy="1038225"/>
          </a:xfrm>
          <a:prstGeom prst="rect">
            <a:avLst/>
          </a:prstGeom>
          <a:noFill/>
          <a:ln>
            <a:noFill/>
          </a:ln>
        </p:spPr>
        <p:txBody>
          <a:bodyPr spcFirstLastPara="1" wrap="square" lIns="45700" tIns="45700" rIns="45700" bIns="45700" anchor="t" anchorCtr="0">
            <a:normAutofit/>
          </a:bodyPr>
          <a:lstStyle/>
          <a:p>
            <a:pPr marL="0" lvl="0" indent="0" algn="l" rtl="0">
              <a:lnSpc>
                <a:spcPct val="90000"/>
              </a:lnSpc>
              <a:spcBef>
                <a:spcPts val="0"/>
              </a:spcBef>
              <a:spcAft>
                <a:spcPts val="0"/>
              </a:spcAft>
              <a:buClr>
                <a:srgbClr val="F0F0F0"/>
              </a:buClr>
              <a:buSzPts val="6000"/>
              <a:buFont typeface="Montserrat SemiBold"/>
              <a:buNone/>
            </a:pPr>
            <a:r>
              <a:rPr lang="en-US" sz="6000" b="0" dirty="0">
                <a:solidFill>
                  <a:srgbClr val="F0F0F0"/>
                </a:solidFill>
                <a:latin typeface="Montserrat SemiBold"/>
                <a:ea typeface="Montserrat SemiBold"/>
                <a:cs typeface="Montserrat SemiBold"/>
                <a:sym typeface="Montserrat SemiBold"/>
              </a:rPr>
              <a:t>While Loops</a:t>
            </a:r>
            <a:endParaRPr dirty="0"/>
          </a:p>
        </p:txBody>
      </p:sp>
      <p:sp>
        <p:nvSpPr>
          <p:cNvPr id="94" name="Google Shape;94;p1"/>
          <p:cNvSpPr txBox="1"/>
          <p:nvPr/>
        </p:nvSpPr>
        <p:spPr>
          <a:xfrm>
            <a:off x="7009923" y="1112472"/>
            <a:ext cx="4539900" cy="3387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6A6A6"/>
              </a:buClr>
              <a:buSzPts val="1600"/>
              <a:buFont typeface="Montserrat SemiBold"/>
              <a:buNone/>
            </a:pPr>
            <a:r>
              <a:rPr lang="en-US" sz="1600" b="1" i="0" u="none" strike="noStrike" cap="none" dirty="0">
                <a:solidFill>
                  <a:srgbClr val="A6A6A6"/>
                </a:solidFill>
                <a:latin typeface="Montserrat SemiBold"/>
                <a:ea typeface="Montserrat SemiBold"/>
                <a:cs typeface="Montserrat SemiBold"/>
                <a:sym typeface="Montserrat SemiBold"/>
              </a:rPr>
              <a:t>BEFORE WE START</a:t>
            </a:r>
            <a:endParaRPr dirty="0">
              <a:latin typeface="Calibri" panose="020F0502020204030204" pitchFamily="34" charset="0"/>
              <a:cs typeface="Calibri" panose="020F0502020204030204" pitchFamily="34" charset="0"/>
            </a:endParaRPr>
          </a:p>
        </p:txBody>
      </p:sp>
      <p:sp>
        <p:nvSpPr>
          <p:cNvPr id="92" name="Google Shape;92;p1"/>
          <p:cNvSpPr txBox="1"/>
          <p:nvPr/>
        </p:nvSpPr>
        <p:spPr>
          <a:xfrm>
            <a:off x="7087221" y="1451178"/>
            <a:ext cx="4385400" cy="2123618"/>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404040"/>
              </a:buClr>
              <a:buSzPts val="2200"/>
              <a:buFont typeface="Calibri"/>
              <a:buNone/>
            </a:pPr>
            <a:r>
              <a:rPr lang="en-US" sz="2200" b="1" i="1" u="none" strike="noStrike" cap="none" dirty="0">
                <a:solidFill>
                  <a:srgbClr val="404040"/>
                </a:solidFill>
                <a:latin typeface="Calibri"/>
                <a:ea typeface="Calibri"/>
                <a:cs typeface="Calibri"/>
                <a:sym typeface="Calibri"/>
              </a:rPr>
              <a:t>**Please sit in the middle 4 rows**</a:t>
            </a:r>
            <a:endParaRPr lang="en-US" sz="2200" b="1" i="1" dirty="0">
              <a:solidFill>
                <a:srgbClr val="404040"/>
              </a:solidFill>
              <a:latin typeface="Calibri"/>
              <a:ea typeface="Calibri"/>
              <a:cs typeface="Calibri"/>
              <a:sym typeface="Calibri"/>
            </a:endParaRPr>
          </a:p>
          <a:p>
            <a:pPr marL="0" marR="0" lvl="0" indent="0" algn="ctr" rtl="0">
              <a:lnSpc>
                <a:spcPct val="100000"/>
              </a:lnSpc>
              <a:spcBef>
                <a:spcPts val="0"/>
              </a:spcBef>
              <a:spcAft>
                <a:spcPts val="0"/>
              </a:spcAft>
              <a:buClr>
                <a:srgbClr val="404040"/>
              </a:buClr>
              <a:buSzPts val="2200"/>
              <a:buFont typeface="Calibri"/>
              <a:buNone/>
            </a:pPr>
            <a:endParaRPr lang="en-US" sz="2200" b="1" i="1" u="none" strike="noStrike" cap="none" dirty="0">
              <a:solidFill>
                <a:srgbClr val="404040"/>
              </a:solidFill>
              <a:latin typeface="Calibri"/>
              <a:ea typeface="Calibri"/>
              <a:cs typeface="Calibri"/>
              <a:sym typeface="Calibri"/>
            </a:endParaRPr>
          </a:p>
          <a:p>
            <a:pPr marL="0" marR="0" lvl="0" indent="0" algn="ctr" rtl="0">
              <a:lnSpc>
                <a:spcPct val="100000"/>
              </a:lnSpc>
              <a:spcBef>
                <a:spcPts val="0"/>
              </a:spcBef>
              <a:spcAft>
                <a:spcPts val="0"/>
              </a:spcAft>
              <a:buClr>
                <a:srgbClr val="404040"/>
              </a:buClr>
              <a:buSzPts val="2200"/>
              <a:buFont typeface="Calibri"/>
              <a:buNone/>
            </a:pPr>
            <a:r>
              <a:rPr lang="en-US" sz="2200" b="1" i="1" u="none" strike="noStrike" cap="none" dirty="0">
                <a:solidFill>
                  <a:srgbClr val="404040"/>
                </a:solidFill>
                <a:latin typeface="Calibri"/>
                <a:ea typeface="Calibri"/>
                <a:cs typeface="Calibri"/>
                <a:sym typeface="Calibri"/>
              </a:rPr>
              <a:t>Talk to your neighbors:</a:t>
            </a:r>
            <a:endParaRPr lang="en-US" dirty="0">
              <a:latin typeface="Calibri" panose="020F0502020204030204" pitchFamily="34" charset="0"/>
              <a:cs typeface="Calibri" panose="020F0502020204030204" pitchFamily="34" charset="0"/>
            </a:endParaRPr>
          </a:p>
          <a:p>
            <a:pPr lvl="0" algn="ctr">
              <a:buClr>
                <a:srgbClr val="404040"/>
              </a:buClr>
              <a:buSzPts val="2200"/>
            </a:pPr>
            <a:endParaRPr lang="en-US" sz="2200" i="1" dirty="0">
              <a:solidFill>
                <a:srgbClr val="404040"/>
              </a:solidFill>
              <a:latin typeface="Calibri"/>
              <a:ea typeface="Calibri"/>
              <a:cs typeface="Calibri"/>
              <a:sym typeface="Calibri"/>
            </a:endParaRPr>
          </a:p>
          <a:p>
            <a:pPr lvl="0" algn="ctr">
              <a:buClr>
                <a:srgbClr val="404040"/>
              </a:buClr>
              <a:buSzPts val="2200"/>
            </a:pPr>
            <a:r>
              <a:rPr lang="en-US" sz="2200" i="1" dirty="0">
                <a:solidFill>
                  <a:srgbClr val="404040"/>
                </a:solidFill>
                <a:latin typeface="Calibri"/>
                <a:ea typeface="Calibri"/>
                <a:cs typeface="Calibri"/>
                <a:sym typeface="Calibri"/>
              </a:rPr>
              <a:t>What’s your favorite spot </a:t>
            </a:r>
            <a:br>
              <a:rPr lang="en-US" sz="2200" i="1" dirty="0">
                <a:solidFill>
                  <a:srgbClr val="404040"/>
                </a:solidFill>
                <a:latin typeface="Calibri"/>
                <a:ea typeface="Calibri"/>
                <a:cs typeface="Calibri"/>
                <a:sym typeface="Calibri"/>
              </a:rPr>
            </a:br>
            <a:r>
              <a:rPr lang="en-US" sz="2200" i="1" dirty="0">
                <a:solidFill>
                  <a:srgbClr val="404040"/>
                </a:solidFill>
                <a:latin typeface="Calibri"/>
                <a:ea typeface="Calibri"/>
                <a:cs typeface="Calibri"/>
                <a:sym typeface="Calibri"/>
              </a:rPr>
              <a:t>on the Ave?</a:t>
            </a:r>
            <a:endParaRPr lang="en-US" dirty="0">
              <a:latin typeface="Calibri" panose="020F0502020204030204" pitchFamily="34" charset="0"/>
              <a:cs typeface="Calibri" panose="020F0502020204030204" pitchFamily="34" charset="0"/>
            </a:endParaRPr>
          </a:p>
        </p:txBody>
      </p:sp>
      <p:sp>
        <p:nvSpPr>
          <p:cNvPr id="13" name="Google Shape;96;p1">
            <a:extLst>
              <a:ext uri="{FF2B5EF4-FFF2-40B4-BE49-F238E27FC236}">
                <a16:creationId xmlns:a16="http://schemas.microsoft.com/office/drawing/2014/main" id="{A85E5499-A578-42BC-9CA2-D02AFDEB894C}"/>
              </a:ext>
            </a:extLst>
          </p:cNvPr>
          <p:cNvSpPr txBox="1"/>
          <p:nvPr/>
        </p:nvSpPr>
        <p:spPr>
          <a:xfrm>
            <a:off x="6935347" y="4072895"/>
            <a:ext cx="11529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200" dirty="0">
                <a:solidFill>
                  <a:schemeClr val="lt2"/>
                </a:solidFill>
                <a:latin typeface="Montserrat ExtraBold"/>
                <a:ea typeface="Montserrat ExtraBold"/>
                <a:cs typeface="Montserrat ExtraBold"/>
                <a:sym typeface="Montserrat ExtraBold"/>
              </a:rPr>
              <a:t>Instructor:</a:t>
            </a:r>
            <a:endParaRPr sz="1200" dirty="0">
              <a:solidFill>
                <a:schemeClr val="lt2"/>
              </a:solidFill>
              <a:latin typeface="Montserrat ExtraBold"/>
              <a:ea typeface="Montserrat ExtraBold"/>
              <a:cs typeface="Montserrat ExtraBold"/>
              <a:sym typeface="Montserrat ExtraBold"/>
            </a:endParaRPr>
          </a:p>
        </p:txBody>
      </p:sp>
      <p:sp>
        <p:nvSpPr>
          <p:cNvPr id="15" name="Google Shape;97;p1">
            <a:extLst>
              <a:ext uri="{FF2B5EF4-FFF2-40B4-BE49-F238E27FC236}">
                <a16:creationId xmlns:a16="http://schemas.microsoft.com/office/drawing/2014/main" id="{1F070308-DD14-4DE0-9A73-DDEB6599C649}"/>
              </a:ext>
            </a:extLst>
          </p:cNvPr>
          <p:cNvSpPr txBox="1"/>
          <p:nvPr/>
        </p:nvSpPr>
        <p:spPr>
          <a:xfrm>
            <a:off x="6935347" y="4333507"/>
            <a:ext cx="11529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200" dirty="0">
                <a:solidFill>
                  <a:schemeClr val="lt2"/>
                </a:solidFill>
                <a:latin typeface="Montserrat ExtraBold"/>
                <a:ea typeface="Montserrat ExtraBold"/>
                <a:cs typeface="Montserrat ExtraBold"/>
                <a:sym typeface="Montserrat ExtraBold"/>
              </a:rPr>
              <a:t>TAs:</a:t>
            </a:r>
            <a:endParaRPr sz="1200" dirty="0">
              <a:solidFill>
                <a:schemeClr val="lt2"/>
              </a:solidFill>
              <a:latin typeface="Montserrat ExtraBold"/>
              <a:ea typeface="Montserrat ExtraBold"/>
              <a:cs typeface="Montserrat ExtraBold"/>
              <a:sym typeface="Montserrat ExtraBold"/>
            </a:endParaRPr>
          </a:p>
        </p:txBody>
      </p:sp>
      <p:pic>
        <p:nvPicPr>
          <p:cNvPr id="3" name="Picture 2" descr="join slido at https://app.sli.do/event/wWvoijP5jcQCCMkRa25XVS">
            <a:extLst>
              <a:ext uri="{FF2B5EF4-FFF2-40B4-BE49-F238E27FC236}">
                <a16:creationId xmlns:a16="http://schemas.microsoft.com/office/drawing/2014/main" id="{F5B5552A-147B-20EA-EB0D-F224D2926A37}"/>
              </a:ext>
            </a:extLst>
          </p:cNvPr>
          <p:cNvPicPr>
            <a:picLocks noChangeAspect="1"/>
          </p:cNvPicPr>
          <p:nvPr/>
        </p:nvPicPr>
        <p:blipFill>
          <a:blip r:embed="rId3"/>
          <a:stretch>
            <a:fillRect/>
          </a:stretch>
        </p:blipFill>
        <p:spPr>
          <a:xfrm>
            <a:off x="2564923" y="5581206"/>
            <a:ext cx="1038225" cy="1038225"/>
          </a:xfrm>
          <a:prstGeom prst="rect">
            <a:avLst/>
          </a:prstGeom>
        </p:spPr>
      </p:pic>
      <p:sp>
        <p:nvSpPr>
          <p:cNvPr id="4" name="Google Shape;98;p1">
            <a:extLst>
              <a:ext uri="{FF2B5EF4-FFF2-40B4-BE49-F238E27FC236}">
                <a16:creationId xmlns:a16="http://schemas.microsoft.com/office/drawing/2014/main" id="{7485A15D-26F2-33B1-8672-DF0C3200B7C8}"/>
              </a:ext>
            </a:extLst>
          </p:cNvPr>
          <p:cNvSpPr txBox="1"/>
          <p:nvPr/>
        </p:nvSpPr>
        <p:spPr>
          <a:xfrm>
            <a:off x="8088246" y="4072895"/>
            <a:ext cx="3556009" cy="36930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dirty="0">
                <a:solidFill>
                  <a:schemeClr val="lt2"/>
                </a:solidFill>
                <a:latin typeface="Montserrat SemiBold"/>
                <a:ea typeface="Montserrat SemiBold"/>
                <a:cs typeface="Montserrat SemiBold"/>
                <a:sym typeface="Montserrat SemiBold"/>
              </a:rPr>
              <a:t>Hayden Feeney</a:t>
            </a:r>
            <a:endParaRPr sz="1200" dirty="0">
              <a:solidFill>
                <a:schemeClr val="lt2"/>
              </a:solidFill>
              <a:latin typeface="Montserrat SemiBold"/>
              <a:ea typeface="Montserrat SemiBold"/>
              <a:cs typeface="Montserrat SemiBold"/>
              <a:sym typeface="Montserrat SemiBold"/>
            </a:endParaRPr>
          </a:p>
        </p:txBody>
      </p:sp>
      <p:sp>
        <p:nvSpPr>
          <p:cNvPr id="6" name="TextBox 5">
            <a:extLst>
              <a:ext uri="{FF2B5EF4-FFF2-40B4-BE49-F238E27FC236}">
                <a16:creationId xmlns:a16="http://schemas.microsoft.com/office/drawing/2014/main" id="{16E8E881-89FF-9717-EBEE-713D3EE8808A}"/>
              </a:ext>
            </a:extLst>
          </p:cNvPr>
          <p:cNvSpPr txBox="1"/>
          <p:nvPr/>
        </p:nvSpPr>
        <p:spPr>
          <a:xfrm>
            <a:off x="8100278" y="4357971"/>
            <a:ext cx="3671627" cy="527965"/>
          </a:xfrm>
          <a:prstGeom prst="rect">
            <a:avLst/>
          </a:prstGeom>
          <a:noFill/>
        </p:spPr>
        <p:txBody>
          <a:bodyPr wrap="square" numCol="5" rtlCol="0">
            <a:spAutoFit/>
          </a:bodyPr>
          <a:lstStyle/>
          <a:p>
            <a:pPr>
              <a:lnSpc>
                <a:spcPct val="150000"/>
              </a:lnSpc>
            </a:pPr>
            <a:r>
              <a:rPr lang="en-US" sz="1000" dirty="0">
                <a:latin typeface="Montserrat" pitchFamily="2" charset="77"/>
              </a:rPr>
              <a:t>Anisha</a:t>
            </a:r>
          </a:p>
          <a:p>
            <a:pPr>
              <a:lnSpc>
                <a:spcPct val="150000"/>
              </a:lnSpc>
            </a:pPr>
            <a:r>
              <a:rPr lang="en-US" sz="1000" dirty="0">
                <a:latin typeface="Montserrat" pitchFamily="2" charset="77"/>
              </a:rPr>
              <a:t>Cayden</a:t>
            </a:r>
          </a:p>
          <a:p>
            <a:pPr>
              <a:lnSpc>
                <a:spcPct val="150000"/>
              </a:lnSpc>
            </a:pPr>
            <a:r>
              <a:rPr lang="en-US" sz="1000" dirty="0">
                <a:latin typeface="Montserrat" pitchFamily="2" charset="77"/>
              </a:rPr>
              <a:t>Savannah</a:t>
            </a:r>
          </a:p>
          <a:p>
            <a:pPr>
              <a:lnSpc>
                <a:spcPct val="150000"/>
              </a:lnSpc>
            </a:pPr>
            <a:r>
              <a:rPr lang="en-US" sz="1000" dirty="0">
                <a:latin typeface="Montserrat" pitchFamily="2" charset="77"/>
              </a:rPr>
              <a:t>Tamsyn</a:t>
            </a:r>
          </a:p>
          <a:p>
            <a:pPr>
              <a:lnSpc>
                <a:spcPct val="150000"/>
              </a:lnSpc>
            </a:pPr>
            <a:r>
              <a:rPr lang="en-US" sz="1000" dirty="0">
                <a:latin typeface="Montserrat" pitchFamily="2" charset="77"/>
              </a:rPr>
              <a:t>William</a:t>
            </a:r>
          </a:p>
        </p:txBody>
      </p:sp>
      <p:sp>
        <p:nvSpPr>
          <p:cNvPr id="7" name="TextBox 6">
            <a:extLst>
              <a:ext uri="{FF2B5EF4-FFF2-40B4-BE49-F238E27FC236}">
                <a16:creationId xmlns:a16="http://schemas.microsoft.com/office/drawing/2014/main" id="{F5E2C911-48B9-D7FE-C0BB-A6671E7308A4}"/>
              </a:ext>
            </a:extLst>
          </p:cNvPr>
          <p:cNvSpPr txBox="1"/>
          <p:nvPr/>
        </p:nvSpPr>
        <p:spPr>
          <a:xfrm>
            <a:off x="9221492" y="3037668"/>
            <a:ext cx="184731" cy="307777"/>
          </a:xfrm>
          <a:prstGeom prst="rect">
            <a:avLst/>
          </a:prstGeom>
          <a:noFill/>
        </p:spPr>
        <p:txBody>
          <a:bodyPr wrap="none" rtlCol="0">
            <a:spAutoFit/>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F3240-D0AB-3C31-68C5-19D86EB7E0CC}"/>
              </a:ext>
            </a:extLst>
          </p:cNvPr>
          <p:cNvSpPr>
            <a:spLocks noGrp="1"/>
          </p:cNvSpPr>
          <p:nvPr>
            <p:ph type="title"/>
          </p:nvPr>
        </p:nvSpPr>
        <p:spPr/>
        <p:txBody>
          <a:bodyPr/>
          <a:lstStyle/>
          <a:p>
            <a:r>
              <a:rPr lang="en-US" dirty="0">
                <a:latin typeface="Consolas" panose="020B0609020204030204" pitchFamily="49" charset="0"/>
                <a:cs typeface="Consolas" panose="020B0609020204030204" pitchFamily="49" charset="0"/>
              </a:rPr>
              <a:t>for</a:t>
            </a:r>
            <a:r>
              <a:rPr lang="en-US" dirty="0"/>
              <a:t> loops vs. </a:t>
            </a:r>
            <a:r>
              <a:rPr lang="en-US" dirty="0">
                <a:latin typeface="Consolas" panose="020B0609020204030204" pitchFamily="49" charset="0"/>
                <a:cs typeface="Consolas" panose="020B0609020204030204" pitchFamily="49" charset="0"/>
              </a:rPr>
              <a:t>while</a:t>
            </a:r>
            <a:r>
              <a:rPr lang="en-US" dirty="0"/>
              <a:t> loops ⚔️ </a:t>
            </a:r>
          </a:p>
        </p:txBody>
      </p:sp>
      <p:sp>
        <p:nvSpPr>
          <p:cNvPr id="3" name="Text Placeholder 2">
            <a:extLst>
              <a:ext uri="{FF2B5EF4-FFF2-40B4-BE49-F238E27FC236}">
                <a16:creationId xmlns:a16="http://schemas.microsoft.com/office/drawing/2014/main" id="{6B40E002-2DE9-2D9B-EEB1-660B38A28D72}"/>
              </a:ext>
            </a:extLst>
          </p:cNvPr>
          <p:cNvSpPr>
            <a:spLocks noGrp="1"/>
          </p:cNvSpPr>
          <p:nvPr>
            <p:ph type="body" idx="1"/>
          </p:nvPr>
        </p:nvSpPr>
        <p:spPr>
          <a:xfrm>
            <a:off x="838200" y="1371600"/>
            <a:ext cx="10515600" cy="5268596"/>
          </a:xfrm>
        </p:spPr>
        <p:txBody>
          <a:bodyPr>
            <a:normAutofit fontScale="92500" lnSpcReduction="20000"/>
          </a:bodyPr>
          <a:lstStyle/>
          <a:p>
            <a:pPr marL="114300" indent="0">
              <a:lnSpc>
                <a:spcPct val="150000"/>
              </a:lnSpc>
              <a:buNone/>
            </a:pPr>
            <a:r>
              <a:rPr lang="en-US" dirty="0"/>
              <a:t>For loops and while loops are quite similar! This is the first (but certainly not the last) time where </a:t>
            </a:r>
            <a:r>
              <a:rPr lang="en-US" u="sng" dirty="0"/>
              <a:t>you</a:t>
            </a:r>
            <a:r>
              <a:rPr lang="en-US" dirty="0"/>
              <a:t> need to decide which to use!    </a:t>
            </a:r>
          </a:p>
          <a:p>
            <a:pPr marL="114300" indent="0">
              <a:lnSpc>
                <a:spcPct val="150000"/>
              </a:lnSpc>
              <a:buNone/>
            </a:pPr>
            <a:r>
              <a:rPr lang="en-US" dirty="0"/>
              <a:t>There’s not always a “correct” answer, but some advice:</a:t>
            </a:r>
          </a:p>
          <a:p>
            <a:pPr>
              <a:lnSpc>
                <a:spcPct val="150000"/>
              </a:lnSpc>
            </a:pPr>
            <a:r>
              <a:rPr lang="en-US" dirty="0"/>
              <a:t>is the condition definite or indefinite</a:t>
            </a:r>
          </a:p>
          <a:p>
            <a:pPr>
              <a:lnSpc>
                <a:spcPct val="150000"/>
              </a:lnSpc>
            </a:pPr>
            <a:r>
              <a:rPr lang="en-US" dirty="0"/>
              <a:t>Describing the problem! </a:t>
            </a:r>
          </a:p>
          <a:p>
            <a:pPr lvl="1">
              <a:lnSpc>
                <a:spcPct val="150000"/>
              </a:lnSpc>
            </a:pPr>
            <a:r>
              <a:rPr lang="en-US" dirty="0"/>
              <a:t>“I will do __ X times” or “for each __ I will __” – sounds like for!</a:t>
            </a:r>
          </a:p>
          <a:p>
            <a:pPr lvl="1">
              <a:lnSpc>
                <a:spcPct val="150000"/>
              </a:lnSpc>
            </a:pPr>
            <a:r>
              <a:rPr lang="en-US" dirty="0"/>
              <a:t>“I will do __ until” or “while __ is true, I will” – sounds like while!</a:t>
            </a:r>
          </a:p>
          <a:p>
            <a:pPr>
              <a:lnSpc>
                <a:spcPct val="150000"/>
              </a:lnSpc>
            </a:pPr>
            <a:r>
              <a:rPr lang="en-US" dirty="0"/>
              <a:t>it’s okay to change your mind after you try one approach!</a:t>
            </a:r>
          </a:p>
        </p:txBody>
      </p:sp>
      <p:sp>
        <p:nvSpPr>
          <p:cNvPr id="4" name="Slide Number Placeholder 3">
            <a:extLst>
              <a:ext uri="{FF2B5EF4-FFF2-40B4-BE49-F238E27FC236}">
                <a16:creationId xmlns:a16="http://schemas.microsoft.com/office/drawing/2014/main" id="{7F968C13-9860-0D4F-7F56-4C3A1BDB7C8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dirty="0"/>
          </a:p>
        </p:txBody>
      </p:sp>
    </p:spTree>
    <p:extLst>
      <p:ext uri="{BB962C8B-B14F-4D97-AF65-F5344CB8AC3E}">
        <p14:creationId xmlns:p14="http://schemas.microsoft.com/office/powerpoint/2010/main" val="151748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9D4AB-3253-4651-BAB2-8D3C413FBBA0}"/>
              </a:ext>
            </a:extLst>
          </p:cNvPr>
          <p:cNvSpPr>
            <a:spLocks noGrp="1"/>
          </p:cNvSpPr>
          <p:nvPr>
            <p:ph type="title"/>
          </p:nvPr>
        </p:nvSpPr>
        <p:spPr/>
        <p:txBody>
          <a:bodyPr>
            <a:normAutofit/>
          </a:bodyPr>
          <a:lstStyle/>
          <a:p>
            <a:r>
              <a:rPr lang="en-US" dirty="0"/>
              <a:t>Agenda (3/3)</a:t>
            </a:r>
          </a:p>
        </p:txBody>
      </p:sp>
      <p:sp>
        <p:nvSpPr>
          <p:cNvPr id="3" name="Text Placeholder 2">
            <a:extLst>
              <a:ext uri="{FF2B5EF4-FFF2-40B4-BE49-F238E27FC236}">
                <a16:creationId xmlns:a16="http://schemas.microsoft.com/office/drawing/2014/main" id="{883F9555-B9D5-4EDE-8EF2-3335E260AC2C}"/>
              </a:ext>
            </a:extLst>
          </p:cNvPr>
          <p:cNvSpPr>
            <a:spLocks noGrp="1"/>
          </p:cNvSpPr>
          <p:nvPr>
            <p:ph type="body" idx="1"/>
          </p:nvPr>
        </p:nvSpPr>
        <p:spPr/>
        <p:txBody>
          <a:bodyPr/>
          <a:lstStyle/>
          <a:p>
            <a:r>
              <a:rPr lang="en-US" dirty="0">
                <a:solidFill>
                  <a:schemeClr val="tx1"/>
                </a:solidFill>
              </a:rPr>
              <a:t>Announcements, Reminders</a:t>
            </a:r>
          </a:p>
          <a:p>
            <a:r>
              <a:rPr lang="en-US" dirty="0"/>
              <a:t>while loop review</a:t>
            </a:r>
          </a:p>
          <a:p>
            <a:r>
              <a:rPr lang="en-US" b="1" dirty="0">
                <a:solidFill>
                  <a:srgbClr val="7028C8"/>
                </a:solidFill>
              </a:rPr>
              <a:t>Flipping coins! </a:t>
            </a:r>
          </a:p>
        </p:txBody>
      </p:sp>
      <p:sp>
        <p:nvSpPr>
          <p:cNvPr id="5" name="Arrow: Right 4" descr="If time allows: &quot;flipping coins&quot;">
            <a:extLst>
              <a:ext uri="{FF2B5EF4-FFF2-40B4-BE49-F238E27FC236}">
                <a16:creationId xmlns:a16="http://schemas.microsoft.com/office/drawing/2014/main" id="{1B936838-38AF-444F-B4B1-AB7499E18E33}"/>
              </a:ext>
            </a:extLst>
          </p:cNvPr>
          <p:cNvSpPr/>
          <p:nvPr/>
        </p:nvSpPr>
        <p:spPr>
          <a:xfrm rot="10800000">
            <a:off x="3744394" y="2670453"/>
            <a:ext cx="576870" cy="245476"/>
          </a:xfrm>
          <a:prstGeom prst="rightArrow">
            <a:avLst/>
          </a:prstGeom>
          <a:solidFill>
            <a:srgbClr val="7028C8"/>
          </a:solidFill>
          <a:ln>
            <a:solidFill>
              <a:srgbClr val="702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9ECE2E6-5043-4AF0-8171-A4B436DD599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dirty="0"/>
          </a:p>
        </p:txBody>
      </p:sp>
    </p:spTree>
    <p:extLst>
      <p:ext uri="{BB962C8B-B14F-4D97-AF65-F5344CB8AC3E}">
        <p14:creationId xmlns:p14="http://schemas.microsoft.com/office/powerpoint/2010/main" val="1693409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9D4AB-3253-4651-BAB2-8D3C413FBBA0}"/>
              </a:ext>
            </a:extLst>
          </p:cNvPr>
          <p:cNvSpPr>
            <a:spLocks noGrp="1"/>
          </p:cNvSpPr>
          <p:nvPr>
            <p:ph type="title"/>
          </p:nvPr>
        </p:nvSpPr>
        <p:spPr/>
        <p:txBody>
          <a:bodyPr>
            <a:normAutofit/>
          </a:bodyPr>
          <a:lstStyle/>
          <a:p>
            <a:r>
              <a:rPr lang="en-US" dirty="0"/>
              <a:t>Agenda (1/3)</a:t>
            </a:r>
          </a:p>
        </p:txBody>
      </p:sp>
      <p:sp>
        <p:nvSpPr>
          <p:cNvPr id="3" name="Text Placeholder 2">
            <a:extLst>
              <a:ext uri="{FF2B5EF4-FFF2-40B4-BE49-F238E27FC236}">
                <a16:creationId xmlns:a16="http://schemas.microsoft.com/office/drawing/2014/main" id="{883F9555-B9D5-4EDE-8EF2-3335E260AC2C}"/>
              </a:ext>
            </a:extLst>
          </p:cNvPr>
          <p:cNvSpPr>
            <a:spLocks noGrp="1"/>
          </p:cNvSpPr>
          <p:nvPr>
            <p:ph type="body" idx="1"/>
          </p:nvPr>
        </p:nvSpPr>
        <p:spPr/>
        <p:txBody>
          <a:bodyPr/>
          <a:lstStyle/>
          <a:p>
            <a:r>
              <a:rPr lang="en-US" b="1" dirty="0">
                <a:solidFill>
                  <a:srgbClr val="7028C8"/>
                </a:solidFill>
              </a:rPr>
              <a:t>Announcements, Reminders</a:t>
            </a:r>
          </a:p>
          <a:p>
            <a:r>
              <a:rPr lang="en-US" dirty="0"/>
              <a:t>while loop review</a:t>
            </a:r>
          </a:p>
          <a:p>
            <a:r>
              <a:rPr lang="en-US" dirty="0"/>
              <a:t>flipping coins! </a:t>
            </a:r>
          </a:p>
        </p:txBody>
      </p:sp>
      <p:sp>
        <p:nvSpPr>
          <p:cNvPr id="5" name="Arrow: Right 4" descr="First: &quot;announcements, reminders&quot;">
            <a:extLst>
              <a:ext uri="{FF2B5EF4-FFF2-40B4-BE49-F238E27FC236}">
                <a16:creationId xmlns:a16="http://schemas.microsoft.com/office/drawing/2014/main" id="{1B936838-38AF-444F-B4B1-AB7499E18E33}"/>
              </a:ext>
            </a:extLst>
          </p:cNvPr>
          <p:cNvSpPr/>
          <p:nvPr/>
        </p:nvSpPr>
        <p:spPr>
          <a:xfrm rot="10800000">
            <a:off x="5596965" y="1625946"/>
            <a:ext cx="576870" cy="245476"/>
          </a:xfrm>
          <a:prstGeom prst="rightArrow">
            <a:avLst/>
          </a:prstGeom>
          <a:solidFill>
            <a:srgbClr val="7028C8"/>
          </a:solidFill>
          <a:ln>
            <a:solidFill>
              <a:srgbClr val="702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9ECE2E6-5043-4AF0-8171-A4B436DD599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dirty="0"/>
          </a:p>
        </p:txBody>
      </p:sp>
    </p:spTree>
    <p:extLst>
      <p:ext uri="{BB962C8B-B14F-4D97-AF65-F5344CB8AC3E}">
        <p14:creationId xmlns:p14="http://schemas.microsoft.com/office/powerpoint/2010/main" val="1196272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A61FA-EEB3-422B-7DB0-3E80089AAEA2}"/>
              </a:ext>
            </a:extLst>
          </p:cNvPr>
          <p:cNvSpPr>
            <a:spLocks noGrp="1"/>
          </p:cNvSpPr>
          <p:nvPr>
            <p:ph type="title"/>
          </p:nvPr>
        </p:nvSpPr>
        <p:spPr/>
        <p:txBody>
          <a:bodyPr/>
          <a:lstStyle/>
          <a:p>
            <a:r>
              <a:rPr lang="en-US" dirty="0"/>
              <a:t>Announcements, Reminders</a:t>
            </a:r>
          </a:p>
        </p:txBody>
      </p:sp>
      <p:sp>
        <p:nvSpPr>
          <p:cNvPr id="3" name="Text Placeholder 2">
            <a:extLst>
              <a:ext uri="{FF2B5EF4-FFF2-40B4-BE49-F238E27FC236}">
                <a16:creationId xmlns:a16="http://schemas.microsoft.com/office/drawing/2014/main" id="{C54B5108-D326-A3E1-1010-648875F9D1F7}"/>
              </a:ext>
            </a:extLst>
          </p:cNvPr>
          <p:cNvSpPr>
            <a:spLocks noGrp="1"/>
          </p:cNvSpPr>
          <p:nvPr>
            <p:ph type="body" idx="1"/>
          </p:nvPr>
        </p:nvSpPr>
        <p:spPr>
          <a:xfrm>
            <a:off x="838200" y="1371600"/>
            <a:ext cx="10515600" cy="5268596"/>
          </a:xfrm>
        </p:spPr>
        <p:txBody>
          <a:bodyPr>
            <a:normAutofit/>
          </a:bodyPr>
          <a:lstStyle/>
          <a:p>
            <a:r>
              <a:rPr lang="en-US" dirty="0"/>
              <a:t>C2 due </a:t>
            </a:r>
            <a:r>
              <a:rPr lang="en-US" b="1" dirty="0"/>
              <a:t>Thursday, July 30</a:t>
            </a:r>
            <a:r>
              <a:rPr lang="en-US" b="1" baseline="30000" dirty="0"/>
              <a:t>th</a:t>
            </a:r>
            <a:r>
              <a:rPr lang="en-US" b="1" dirty="0"/>
              <a:t> </a:t>
            </a:r>
          </a:p>
          <a:p>
            <a:r>
              <a:rPr lang="en-US" dirty="0"/>
              <a:t>R2 due </a:t>
            </a:r>
            <a:r>
              <a:rPr lang="en-US" b="1" dirty="0"/>
              <a:t>Thursday, July 30</a:t>
            </a:r>
            <a:r>
              <a:rPr lang="en-US" b="1" baseline="30000" dirty="0"/>
              <a:t>th</a:t>
            </a:r>
            <a:r>
              <a:rPr lang="en-US" b="1" dirty="0"/>
              <a:t> </a:t>
            </a:r>
          </a:p>
          <a:p>
            <a:pPr lvl="1"/>
            <a:r>
              <a:rPr lang="en-US" dirty="0"/>
              <a:t>Eligible: </a:t>
            </a:r>
            <a:r>
              <a:rPr lang="en-US" b="1" u="sng" dirty="0">
                <a:solidFill>
                  <a:schemeClr val="accent2">
                    <a:lumMod val="75000"/>
                  </a:schemeClr>
                </a:solidFill>
              </a:rPr>
              <a:t>C0</a:t>
            </a:r>
            <a:r>
              <a:rPr lang="en-US" dirty="0"/>
              <a:t>, P0, C1, P1</a:t>
            </a:r>
          </a:p>
          <a:p>
            <a:pPr lvl="1"/>
            <a:r>
              <a:rPr lang="en-US" dirty="0"/>
              <a:t>Reminder: C0 is cycling out of eligibility for resubmission</a:t>
            </a:r>
          </a:p>
          <a:p>
            <a:r>
              <a:rPr lang="en-US" dirty="0"/>
              <a:t>P2 out soon, due </a:t>
            </a:r>
            <a:r>
              <a:rPr lang="en-US" b="1" dirty="0"/>
              <a:t>Thursday, August 6</a:t>
            </a:r>
            <a:r>
              <a:rPr lang="en-US" b="1" baseline="30000" dirty="0"/>
              <a:t>th</a:t>
            </a:r>
            <a:r>
              <a:rPr lang="en-US" b="1" dirty="0"/>
              <a:t> </a:t>
            </a:r>
            <a:endParaRPr lang="en-US" dirty="0"/>
          </a:p>
          <a:p>
            <a:r>
              <a:rPr lang="en-US" dirty="0"/>
              <a:t>Quiz reminders:</a:t>
            </a:r>
          </a:p>
          <a:p>
            <a:pPr lvl="1"/>
            <a:r>
              <a:rPr lang="en-US" dirty="0">
                <a:hlinkClick r:id="rId2"/>
              </a:rPr>
              <a:t>Quiz 0 feedback out!</a:t>
            </a:r>
            <a:endParaRPr lang="en-US" dirty="0"/>
          </a:p>
          <a:p>
            <a:pPr lvl="1"/>
            <a:r>
              <a:rPr lang="en-US" dirty="0"/>
              <a:t>Quiz 1: </a:t>
            </a:r>
            <a:r>
              <a:rPr lang="en-US" b="1" dirty="0"/>
              <a:t>TOMORROW (Thursday, July 30</a:t>
            </a:r>
            <a:r>
              <a:rPr lang="en-US" b="1" baseline="30000" dirty="0"/>
              <a:t>th</a:t>
            </a:r>
            <a:r>
              <a:rPr lang="en-US" b="1" dirty="0"/>
              <a:t>)</a:t>
            </a:r>
          </a:p>
          <a:p>
            <a:pPr lvl="2"/>
            <a:r>
              <a:rPr lang="en-US" dirty="0"/>
              <a:t>Can’t make it? Email Hayden at </a:t>
            </a:r>
            <a:r>
              <a:rPr lang="en-US" dirty="0">
                <a:hlinkClick r:id="rId3"/>
              </a:rPr>
              <a:t>hbfeeney@cs.washington.edu</a:t>
            </a:r>
            <a:r>
              <a:rPr lang="en-US" dirty="0"/>
              <a:t> ASAP</a:t>
            </a:r>
          </a:p>
        </p:txBody>
      </p:sp>
      <p:sp>
        <p:nvSpPr>
          <p:cNvPr id="4" name="Slide Number Placeholder 3">
            <a:extLst>
              <a:ext uri="{FF2B5EF4-FFF2-40B4-BE49-F238E27FC236}">
                <a16:creationId xmlns:a16="http://schemas.microsoft.com/office/drawing/2014/main" id="{D6586EBE-4008-0E4A-A533-90A58C2BAA7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dirty="0"/>
          </a:p>
        </p:txBody>
      </p:sp>
    </p:spTree>
    <p:extLst>
      <p:ext uri="{BB962C8B-B14F-4D97-AF65-F5344CB8AC3E}">
        <p14:creationId xmlns:p14="http://schemas.microsoft.com/office/powerpoint/2010/main" val="3621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9D4AB-3253-4651-BAB2-8D3C413FBBA0}"/>
              </a:ext>
            </a:extLst>
          </p:cNvPr>
          <p:cNvSpPr>
            <a:spLocks noGrp="1"/>
          </p:cNvSpPr>
          <p:nvPr>
            <p:ph type="title"/>
          </p:nvPr>
        </p:nvSpPr>
        <p:spPr/>
        <p:txBody>
          <a:bodyPr>
            <a:normAutofit/>
          </a:bodyPr>
          <a:lstStyle/>
          <a:p>
            <a:r>
              <a:rPr lang="en-US" dirty="0"/>
              <a:t>Agenda (2/3)</a:t>
            </a:r>
          </a:p>
        </p:txBody>
      </p:sp>
      <p:sp>
        <p:nvSpPr>
          <p:cNvPr id="3" name="Text Placeholder 2">
            <a:extLst>
              <a:ext uri="{FF2B5EF4-FFF2-40B4-BE49-F238E27FC236}">
                <a16:creationId xmlns:a16="http://schemas.microsoft.com/office/drawing/2014/main" id="{883F9555-B9D5-4EDE-8EF2-3335E260AC2C}"/>
              </a:ext>
            </a:extLst>
          </p:cNvPr>
          <p:cNvSpPr>
            <a:spLocks noGrp="1"/>
          </p:cNvSpPr>
          <p:nvPr>
            <p:ph type="body" idx="1"/>
          </p:nvPr>
        </p:nvSpPr>
        <p:spPr/>
        <p:txBody>
          <a:bodyPr/>
          <a:lstStyle/>
          <a:p>
            <a:r>
              <a:rPr lang="en-US" dirty="0">
                <a:solidFill>
                  <a:schemeClr val="tx1"/>
                </a:solidFill>
              </a:rPr>
              <a:t>Announcements, Reminders</a:t>
            </a:r>
          </a:p>
          <a:p>
            <a:r>
              <a:rPr lang="en-US" b="1" dirty="0">
                <a:solidFill>
                  <a:srgbClr val="7028C8"/>
                </a:solidFill>
              </a:rPr>
              <a:t>while loop review</a:t>
            </a:r>
          </a:p>
          <a:p>
            <a:r>
              <a:rPr lang="en-US" dirty="0"/>
              <a:t>flipping coins! </a:t>
            </a:r>
          </a:p>
        </p:txBody>
      </p:sp>
      <p:sp>
        <p:nvSpPr>
          <p:cNvPr id="5" name="Arrow: Right 4" descr="Next: “while loop review&quot;">
            <a:extLst>
              <a:ext uri="{FF2B5EF4-FFF2-40B4-BE49-F238E27FC236}">
                <a16:creationId xmlns:a16="http://schemas.microsoft.com/office/drawing/2014/main" id="{1B936838-38AF-444F-B4B1-AB7499E18E33}"/>
              </a:ext>
            </a:extLst>
          </p:cNvPr>
          <p:cNvSpPr/>
          <p:nvPr/>
        </p:nvSpPr>
        <p:spPr>
          <a:xfrm rot="10800000">
            <a:off x="4056329" y="2132878"/>
            <a:ext cx="576870" cy="245476"/>
          </a:xfrm>
          <a:prstGeom prst="rightArrow">
            <a:avLst/>
          </a:prstGeom>
          <a:solidFill>
            <a:srgbClr val="7028C8"/>
          </a:solidFill>
          <a:ln>
            <a:solidFill>
              <a:srgbClr val="702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9ECE2E6-5043-4AF0-8171-A4B436DD599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dirty="0"/>
          </a:p>
        </p:txBody>
      </p:sp>
    </p:spTree>
    <p:extLst>
      <p:ext uri="{BB962C8B-B14F-4D97-AF65-F5344CB8AC3E}">
        <p14:creationId xmlns:p14="http://schemas.microsoft.com/office/powerpoint/2010/main" val="2229187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5529B-5A7F-2C21-5CA0-32C6767E9450}"/>
              </a:ext>
            </a:extLst>
          </p:cNvPr>
          <p:cNvSpPr>
            <a:spLocks noGrp="1"/>
          </p:cNvSpPr>
          <p:nvPr>
            <p:ph type="title"/>
          </p:nvPr>
        </p:nvSpPr>
        <p:spPr/>
        <p:txBody>
          <a:bodyPr/>
          <a:lstStyle/>
          <a:p>
            <a:r>
              <a:rPr lang="en-US" dirty="0">
                <a:solidFill>
                  <a:schemeClr val="accent3"/>
                </a:solidFill>
              </a:rPr>
              <a:t>PCM</a:t>
            </a:r>
            <a:r>
              <a:rPr lang="en-US" dirty="0"/>
              <a:t> Review: </a:t>
            </a:r>
            <a:r>
              <a:rPr lang="en-US" dirty="0">
                <a:solidFill>
                  <a:schemeClr val="tx1"/>
                </a:solidFill>
                <a:latin typeface="Consolas" panose="020B0609020204030204" pitchFamily="49" charset="0"/>
              </a:rPr>
              <a:t>while</a:t>
            </a:r>
            <a:r>
              <a:rPr lang="en-US" dirty="0">
                <a:solidFill>
                  <a:schemeClr val="tx1"/>
                </a:solidFill>
              </a:rPr>
              <a:t> loops</a:t>
            </a:r>
          </a:p>
        </p:txBody>
      </p:sp>
      <p:pic>
        <p:nvPicPr>
          <p:cNvPr id="11" name="Picture 2" descr="diagram depicting the structure and syntax of a while loop">
            <a:extLst>
              <a:ext uri="{FF2B5EF4-FFF2-40B4-BE49-F238E27FC236}">
                <a16:creationId xmlns:a16="http://schemas.microsoft.com/office/drawing/2014/main" id="{DBD4D0A6-5FE8-CFAE-B4D9-63DF37FA19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139" y="2417202"/>
            <a:ext cx="4735285" cy="1236847"/>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4">
            <a:extLst>
              <a:ext uri="{FF2B5EF4-FFF2-40B4-BE49-F238E27FC236}">
                <a16:creationId xmlns:a16="http://schemas.microsoft.com/office/drawing/2014/main" id="{791EAB07-5CA9-E4DC-7711-F8B6BBD4EB5E}"/>
              </a:ext>
            </a:extLst>
          </p:cNvPr>
          <p:cNvSpPr>
            <a:spLocks noGrp="1"/>
          </p:cNvSpPr>
          <p:nvPr>
            <p:ph type="body" idx="1"/>
          </p:nvPr>
        </p:nvSpPr>
        <p:spPr>
          <a:xfrm>
            <a:off x="590511" y="3834372"/>
            <a:ext cx="4591151" cy="1795463"/>
          </a:xfrm>
        </p:spPr>
        <p:txBody>
          <a:bodyPr/>
          <a:lstStyle/>
          <a:p>
            <a:pPr marL="114300" indent="0">
              <a:buNone/>
            </a:pPr>
            <a:r>
              <a:rPr lang="en-US" dirty="0"/>
              <a:t>Repeatedly executes its body </a:t>
            </a:r>
            <a:r>
              <a:rPr lang="en-US" b="1" dirty="0"/>
              <a:t>as long as </a:t>
            </a:r>
            <a:r>
              <a:rPr lang="en-US" dirty="0"/>
              <a:t>the logical test is true.</a:t>
            </a:r>
          </a:p>
        </p:txBody>
      </p:sp>
      <p:pic>
        <p:nvPicPr>
          <p:cNvPr id="9" name="Picture 4" descr="Flow chart of while loop control flow: we will first perform the initialization once at the beginning. If the test is true, then we execute the statements inside the while loop body and perform the update before checking if the test is true again. However, if the test is false, we exit the while loop and execute the statements that are immediately after the while loop body.">
            <a:extLst>
              <a:ext uri="{FF2B5EF4-FFF2-40B4-BE49-F238E27FC236}">
                <a16:creationId xmlns:a16="http://schemas.microsoft.com/office/drawing/2014/main" id="{3220C3DA-D191-29FE-118C-6C7195D29A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6261" y="1219200"/>
            <a:ext cx="6419828" cy="495597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CB7A5A73-403E-C30A-88A0-EC3D9A348D7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dirty="0"/>
          </a:p>
        </p:txBody>
      </p:sp>
    </p:spTree>
    <p:extLst>
      <p:ext uri="{BB962C8B-B14F-4D97-AF65-F5344CB8AC3E}">
        <p14:creationId xmlns:p14="http://schemas.microsoft.com/office/powerpoint/2010/main" val="2994810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15B74-CD1D-3285-969C-A1CA62F3B03B}"/>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275D3FF4-E669-0043-7357-8F14680E96EB}"/>
              </a:ext>
            </a:extLst>
          </p:cNvPr>
          <p:cNvSpPr txBox="1">
            <a:spLocks noGrp="1"/>
          </p:cNvSpPr>
          <p:nvPr>
            <p:ph type="title"/>
          </p:nvPr>
        </p:nvSpPr>
        <p:spPr>
          <a:xfrm>
            <a:off x="980439" y="-826815"/>
            <a:ext cx="10515601" cy="762636"/>
          </a:xfrm>
          <a:prstGeom prst="rect">
            <a:avLst/>
          </a:prstGeom>
          <a:noFill/>
          <a:ln>
            <a:noFill/>
            <a:prstDash/>
          </a:ln>
          <a:effectLst/>
        </p:spPr>
        <p:txBody>
          <a:bodyPr rot="0" spcFirstLastPara="1" vertOverflow="overflow" horzOverflow="overflow" vert="horz" wrap="square" lIns="45700" tIns="45700" rIns="45700" bIns="45700" numCol="1" spcCol="0" rtlCol="0" fromWordArt="0" anchor="ctr" anchorCtr="0" forceAA="0" compatLnSpc="1">
            <a:prstTxWarp prst="textNoShape">
              <a:avLst/>
            </a:prstTxWarp>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1800"/>
              <a:buFont typeface="Calibri"/>
              <a:buNone/>
              <a:defRPr sz="4400" b="1"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1800"/>
              <a:buFont typeface="Calibri"/>
              <a:buNone/>
              <a:defRPr sz="4400" b="1"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1800"/>
              <a:buFont typeface="Calibri"/>
              <a:buNone/>
              <a:defRPr sz="4400" b="1"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1800"/>
              <a:buFont typeface="Calibri"/>
              <a:buNone/>
              <a:defRPr sz="4400" b="1"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1800"/>
              <a:buFont typeface="Calibri"/>
              <a:buNone/>
              <a:defRPr sz="4400" b="1"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1800"/>
              <a:buFont typeface="Calibri"/>
              <a:buNone/>
              <a:defRPr sz="4400" b="1"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1800"/>
              <a:buFont typeface="Calibri"/>
              <a:buNone/>
              <a:defRPr sz="4400" b="1"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1800"/>
              <a:buFont typeface="Calibri"/>
              <a:buNone/>
              <a:defRPr sz="4400" b="1"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1800"/>
              <a:buFont typeface="Calibri"/>
              <a:buNone/>
              <a:defRPr sz="4400" b="1" i="0" u="none" strike="noStrike" cap="none">
                <a:solidFill>
                  <a:srgbClr val="000000"/>
                </a:solidFill>
                <a:latin typeface="Calibri"/>
                <a:ea typeface="Calibri"/>
                <a:cs typeface="Calibri"/>
                <a:sym typeface="Calibri"/>
              </a:defRPr>
            </a:lvl9pPr>
          </a:lstStyle>
          <a:p>
            <a:pPr marL="0" marR="0" lvl="0" indent="0" algn="l"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US" sz="4400" b="1" i="0" u="none" strike="noStrike" kern="0" cap="none" spc="0" normalizeH="0" baseline="0" noProof="0" dirty="0">
                <a:ln>
                  <a:noFill/>
                </a:ln>
                <a:solidFill>
                  <a:srgbClr val="000000"/>
                </a:solidFill>
                <a:effectLst/>
                <a:uLnTx/>
                <a:uFillTx/>
                <a:latin typeface="Calibri"/>
                <a:ea typeface="Calibri"/>
                <a:cs typeface="Calibri"/>
                <a:sym typeface="Calibri"/>
              </a:rPr>
              <a:t>Think Pair Share: mystery (think)</a:t>
            </a:r>
          </a:p>
        </p:txBody>
      </p:sp>
      <p:sp>
        <p:nvSpPr>
          <p:cNvPr id="4" name="Title 3">
            <a:extLst>
              <a:ext uri="{FF2B5EF4-FFF2-40B4-BE49-F238E27FC236}">
                <a16:creationId xmlns:a16="http://schemas.microsoft.com/office/drawing/2014/main" id="{344A4D36-7549-8AC9-3561-3AA747EDB0DB}"/>
              </a:ext>
            </a:extLst>
          </p:cNvPr>
          <p:cNvSpPr txBox="1">
            <a:spLocks/>
          </p:cNvSpPr>
          <p:nvPr/>
        </p:nvSpPr>
        <p:spPr>
          <a:xfrm>
            <a:off x="7175158" y="1734701"/>
            <a:ext cx="4618692"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9pPr>
          </a:lstStyle>
          <a:p>
            <a:pPr>
              <a:lnSpc>
                <a:spcPct val="100000"/>
              </a:lnSpc>
              <a:buSzTx/>
              <a:buFont typeface="Arial"/>
              <a:buNone/>
              <a:defRPr/>
            </a:pPr>
            <a:r>
              <a:rPr lang="en-US" sz="2800" b="0" dirty="0">
                <a:latin typeface="Calibri" panose="020F0502020204030204" pitchFamily="34" charset="0"/>
                <a:ea typeface="Arial"/>
                <a:cs typeface="Calibri" panose="020F0502020204030204" pitchFamily="34" charset="0"/>
                <a:sym typeface="Arial"/>
              </a:rPr>
              <a:t>How would you describe what the variable </a:t>
            </a:r>
            <a:r>
              <a:rPr lang="en-US" sz="2800" b="0" dirty="0">
                <a:latin typeface="Consolas" panose="020B0609020204030204" pitchFamily="49" charset="0"/>
                <a:ea typeface="Arial"/>
                <a:cs typeface="Consolas" panose="020B0609020204030204" pitchFamily="49" charset="0"/>
                <a:sym typeface="Arial"/>
              </a:rPr>
              <a:t>x</a:t>
            </a:r>
            <a:r>
              <a:rPr lang="en-US" sz="2800" b="0" dirty="0">
                <a:latin typeface="Calibri" panose="020F0502020204030204" pitchFamily="34" charset="0"/>
                <a:ea typeface="Arial"/>
                <a:cs typeface="Calibri" panose="020F0502020204030204" pitchFamily="34" charset="0"/>
                <a:sym typeface="Arial"/>
              </a:rPr>
              <a:t> calculates?</a:t>
            </a:r>
          </a:p>
        </p:txBody>
      </p:sp>
      <p:sp>
        <p:nvSpPr>
          <p:cNvPr id="8" name="TextBox 7">
            <a:extLst>
              <a:ext uri="{FF2B5EF4-FFF2-40B4-BE49-F238E27FC236}">
                <a16:creationId xmlns:a16="http://schemas.microsoft.com/office/drawing/2014/main" id="{91F243C4-1961-4DB3-56AB-0554B7DBFA54}"/>
              </a:ext>
            </a:extLst>
          </p:cNvPr>
          <p:cNvSpPr txBox="1"/>
          <p:nvPr/>
        </p:nvSpPr>
        <p:spPr>
          <a:xfrm>
            <a:off x="277792" y="1551563"/>
            <a:ext cx="6810567" cy="4832092"/>
          </a:xfrm>
          <a:prstGeom prst="rect">
            <a:avLst/>
          </a:prstGeom>
          <a:noFill/>
        </p:spPr>
        <p:txBody>
          <a:bodyPr wrap="square">
            <a:spAutoFit/>
          </a:bodyPr>
          <a:lstStyle/>
          <a:p>
            <a:r>
              <a:rPr lang="en-US" sz="2200" b="0" dirty="0">
                <a:solidFill>
                  <a:srgbClr val="D73A49"/>
                </a:solidFill>
                <a:effectLst/>
                <a:latin typeface="Consolas" panose="020B0609020204030204" pitchFamily="49" charset="0"/>
                <a:cs typeface="Consolas" panose="020B0609020204030204" pitchFamily="49" charset="0"/>
              </a:rPr>
              <a:t>public</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D73A49"/>
                </a:solidFill>
                <a:effectLst/>
                <a:latin typeface="Consolas" panose="020B0609020204030204" pitchFamily="49" charset="0"/>
                <a:cs typeface="Consolas" panose="020B0609020204030204" pitchFamily="49" charset="0"/>
              </a:rPr>
              <a:t>static</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D73A49"/>
                </a:solidFill>
                <a:effectLst/>
                <a:latin typeface="Consolas" panose="020B0609020204030204" pitchFamily="49" charset="0"/>
                <a:cs typeface="Consolas" panose="020B0609020204030204" pitchFamily="49" charset="0"/>
              </a:rPr>
              <a:t>void</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6F42C1"/>
                </a:solidFill>
                <a:effectLst/>
                <a:latin typeface="Consolas" panose="020B0609020204030204" pitchFamily="49" charset="0"/>
                <a:cs typeface="Consolas" panose="020B0609020204030204" pitchFamily="49" charset="0"/>
              </a:rPr>
              <a:t>mystery</a:t>
            </a:r>
            <a:r>
              <a:rPr lang="en-US" sz="2200" b="0" dirty="0">
                <a:solidFill>
                  <a:srgbClr val="24292E"/>
                </a:solidFill>
                <a:effectLst/>
                <a:latin typeface="Consolas" panose="020B0609020204030204" pitchFamily="49" charset="0"/>
                <a:cs typeface="Consolas" panose="020B0609020204030204" pitchFamily="49" charset="0"/>
              </a:rPr>
              <a:t>(Random randy,</a:t>
            </a:r>
            <a:br>
              <a:rPr lang="en-US" sz="2200" b="0" dirty="0">
                <a:solidFill>
                  <a:srgbClr val="24292E"/>
                </a:solidFill>
                <a:effectLst/>
                <a:latin typeface="Consolas" panose="020B0609020204030204" pitchFamily="49" charset="0"/>
                <a:cs typeface="Consolas" panose="020B0609020204030204" pitchFamily="49" charset="0"/>
              </a:rPr>
            </a:b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D73A49"/>
                </a:solidFill>
                <a:effectLst/>
                <a:latin typeface="Consolas" panose="020B0609020204030204" pitchFamily="49" charset="0"/>
                <a:cs typeface="Consolas" panose="020B0609020204030204" pitchFamily="49" charset="0"/>
              </a:rPr>
              <a:t>int</a:t>
            </a:r>
            <a:r>
              <a:rPr lang="en-US" sz="2200" b="0" dirty="0">
                <a:solidFill>
                  <a:srgbClr val="24292E"/>
                </a:solidFill>
                <a:effectLst/>
                <a:latin typeface="Consolas" panose="020B0609020204030204" pitchFamily="49" charset="0"/>
                <a:cs typeface="Consolas" panose="020B0609020204030204" pitchFamily="49" charset="0"/>
              </a:rPr>
              <a:t> lucky) {</a:t>
            </a:r>
          </a:p>
          <a:p>
            <a:endParaRPr lang="en-US" sz="2200" b="0" dirty="0">
              <a:solidFill>
                <a:srgbClr val="24292E"/>
              </a:solidFill>
              <a:effectLst/>
              <a:latin typeface="Consolas" panose="020B0609020204030204" pitchFamily="49" charset="0"/>
              <a:cs typeface="Consolas" panose="020B0609020204030204" pitchFamily="49" charset="0"/>
            </a:endParaRPr>
          </a:p>
          <a:p>
            <a:r>
              <a:rPr lang="en-US" sz="2200" b="0" dirty="0">
                <a:solidFill>
                  <a:srgbClr val="D73A49"/>
                </a:solidFill>
                <a:effectLst/>
                <a:latin typeface="Consolas" panose="020B0609020204030204" pitchFamily="49" charset="0"/>
                <a:cs typeface="Consolas" panose="020B0609020204030204" pitchFamily="49" charset="0"/>
              </a:rPr>
              <a:t>  int</a:t>
            </a:r>
            <a:r>
              <a:rPr lang="en-US" sz="2200" b="0" dirty="0">
                <a:solidFill>
                  <a:srgbClr val="24292E"/>
                </a:solidFill>
                <a:effectLst/>
                <a:latin typeface="Consolas" panose="020B0609020204030204" pitchFamily="49" charset="0"/>
                <a:cs typeface="Consolas" panose="020B0609020204030204" pitchFamily="49" charset="0"/>
              </a:rPr>
              <a:t> roll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005CC5"/>
                </a:solidFill>
                <a:effectLst/>
                <a:latin typeface="Consolas" panose="020B0609020204030204" pitchFamily="49" charset="0"/>
                <a:cs typeface="Consolas" panose="020B0609020204030204" pitchFamily="49" charset="0"/>
              </a:rPr>
              <a:t>1</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6A737D"/>
                </a:solidFill>
                <a:effectLst/>
                <a:latin typeface="Consolas" panose="020B0609020204030204" pitchFamily="49" charset="0"/>
                <a:cs typeface="Consolas" panose="020B0609020204030204" pitchFamily="49" charset="0"/>
              </a:rPr>
              <a:t>// "priming" the loop</a:t>
            </a:r>
            <a:endParaRPr lang="en-US" sz="2200" b="0" dirty="0">
              <a:solidFill>
                <a:srgbClr val="24292E"/>
              </a:solidFill>
              <a:effectLst/>
              <a:latin typeface="Consolas" panose="020B0609020204030204" pitchFamily="49" charset="0"/>
              <a:cs typeface="Consolas" panose="020B0609020204030204" pitchFamily="49" charset="0"/>
            </a:endParaRPr>
          </a:p>
          <a:p>
            <a:r>
              <a:rPr lang="en-US" sz="2200" b="0" dirty="0">
                <a:solidFill>
                  <a:srgbClr val="D73A49"/>
                </a:solidFill>
                <a:effectLst/>
                <a:latin typeface="Consolas" panose="020B0609020204030204" pitchFamily="49" charset="0"/>
                <a:cs typeface="Consolas" panose="020B0609020204030204" pitchFamily="49" charset="0"/>
              </a:rPr>
              <a:t>  int</a:t>
            </a:r>
            <a:r>
              <a:rPr lang="en-US" sz="2200" b="0" dirty="0">
                <a:solidFill>
                  <a:srgbClr val="24292E"/>
                </a:solidFill>
                <a:effectLst/>
                <a:latin typeface="Consolas" panose="020B0609020204030204" pitchFamily="49" charset="0"/>
                <a:cs typeface="Consolas" panose="020B0609020204030204" pitchFamily="49" charset="0"/>
              </a:rPr>
              <a:t> x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005CC5"/>
                </a:solidFill>
                <a:effectLst/>
                <a:latin typeface="Consolas" panose="020B0609020204030204" pitchFamily="49" charset="0"/>
                <a:cs typeface="Consolas" panose="020B0609020204030204" pitchFamily="49" charset="0"/>
              </a:rPr>
              <a:t>1</a:t>
            </a:r>
            <a:r>
              <a:rPr lang="en-US" sz="2200" b="0" dirty="0">
                <a:solidFill>
                  <a:srgbClr val="24292E"/>
                </a:solidFill>
                <a:effectLst/>
                <a:latin typeface="Consolas" panose="020B0609020204030204" pitchFamily="49" charset="0"/>
                <a:cs typeface="Consolas" panose="020B0609020204030204" pitchFamily="49" charset="0"/>
              </a:rPr>
              <a:t>;</a:t>
            </a:r>
          </a:p>
          <a:p>
            <a:endParaRPr lang="en-US" sz="2200" b="0" dirty="0">
              <a:solidFill>
                <a:srgbClr val="24292E"/>
              </a:solidFill>
              <a:effectLst/>
              <a:latin typeface="Consolas" panose="020B0609020204030204" pitchFamily="49" charset="0"/>
              <a:cs typeface="Consolas" panose="020B0609020204030204" pitchFamily="49" charset="0"/>
            </a:endParaRPr>
          </a:p>
          <a:p>
            <a:r>
              <a:rPr lang="en-US" sz="2200" b="0" dirty="0">
                <a:solidFill>
                  <a:srgbClr val="D73A49"/>
                </a:solidFill>
                <a:effectLst/>
                <a:latin typeface="Consolas" panose="020B0609020204030204" pitchFamily="49" charset="0"/>
                <a:cs typeface="Consolas" panose="020B0609020204030204" pitchFamily="49" charset="0"/>
              </a:rPr>
              <a:t>  while</a:t>
            </a:r>
            <a:r>
              <a:rPr lang="en-US" sz="2200" b="0" dirty="0">
                <a:solidFill>
                  <a:srgbClr val="24292E"/>
                </a:solidFill>
                <a:effectLst/>
                <a:latin typeface="Consolas" panose="020B0609020204030204" pitchFamily="49" charset="0"/>
                <a:cs typeface="Consolas" panose="020B0609020204030204" pitchFamily="49" charset="0"/>
              </a:rPr>
              <a:t> (roll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24292E"/>
                </a:solidFill>
                <a:effectLst/>
                <a:latin typeface="Consolas" panose="020B0609020204030204" pitchFamily="49" charset="0"/>
                <a:cs typeface="Consolas" panose="020B0609020204030204" pitchFamily="49" charset="0"/>
              </a:rPr>
              <a:t> lucky) {</a:t>
            </a:r>
          </a:p>
          <a:p>
            <a:r>
              <a:rPr lang="en-US" sz="2200" b="0" dirty="0">
                <a:solidFill>
                  <a:srgbClr val="24292E"/>
                </a:solidFill>
                <a:effectLst/>
                <a:latin typeface="Consolas" panose="020B0609020204030204" pitchFamily="49" charset="0"/>
                <a:cs typeface="Consolas" panose="020B0609020204030204" pitchFamily="49" charset="0"/>
              </a:rPr>
              <a:t>    roll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err="1">
                <a:solidFill>
                  <a:srgbClr val="24292E"/>
                </a:solidFill>
                <a:effectLst/>
                <a:latin typeface="Consolas" panose="020B0609020204030204" pitchFamily="49" charset="0"/>
                <a:cs typeface="Consolas" panose="020B0609020204030204" pitchFamily="49" charset="0"/>
              </a:rPr>
              <a:t>randy.</a:t>
            </a:r>
            <a:r>
              <a:rPr lang="en-US" sz="2200" b="0" dirty="0" err="1">
                <a:solidFill>
                  <a:srgbClr val="6F42C1"/>
                </a:solidFill>
                <a:effectLst/>
                <a:latin typeface="Consolas" panose="020B0609020204030204" pitchFamily="49" charset="0"/>
                <a:cs typeface="Consolas" panose="020B0609020204030204" pitchFamily="49" charset="0"/>
              </a:rPr>
              <a:t>nextInt</a:t>
            </a:r>
            <a:r>
              <a:rPr lang="en-US" sz="2200" b="0" dirty="0">
                <a:solidFill>
                  <a:srgbClr val="24292E"/>
                </a:solidFill>
                <a:effectLst/>
                <a:latin typeface="Consolas" panose="020B0609020204030204" pitchFamily="49" charset="0"/>
                <a:cs typeface="Consolas" panose="020B0609020204030204" pitchFamily="49" charset="0"/>
              </a:rPr>
              <a:t>(</a:t>
            </a:r>
            <a:r>
              <a:rPr lang="en-US" sz="2200" dirty="0">
                <a:solidFill>
                  <a:srgbClr val="005CC5"/>
                </a:solidFill>
                <a:latin typeface="Consolas" panose="020B0609020204030204" pitchFamily="49" charset="0"/>
                <a:cs typeface="Consolas" panose="020B0609020204030204" pitchFamily="49" charset="0"/>
              </a:rPr>
              <a:t>20</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005CC5"/>
                </a:solidFill>
                <a:effectLst/>
                <a:latin typeface="Consolas" panose="020B0609020204030204" pitchFamily="49" charset="0"/>
                <a:cs typeface="Consolas" panose="020B0609020204030204" pitchFamily="49" charset="0"/>
              </a:rPr>
              <a:t>1</a:t>
            </a:r>
            <a:r>
              <a:rPr lang="en-US" sz="2200" b="0" dirty="0">
                <a:solidFill>
                  <a:srgbClr val="24292E"/>
                </a:solidFill>
                <a:effectLst/>
                <a:latin typeface="Consolas" panose="020B0609020204030204" pitchFamily="49" charset="0"/>
                <a:cs typeface="Consolas" panose="020B0609020204030204" pitchFamily="49" charset="0"/>
              </a:rPr>
              <a:t>;</a:t>
            </a:r>
          </a:p>
          <a:p>
            <a:r>
              <a:rPr lang="en-US" sz="2200" b="0" dirty="0">
                <a:solidFill>
                  <a:srgbClr val="D73A49"/>
                </a:solidFill>
                <a:effectLst/>
                <a:latin typeface="Consolas" panose="020B0609020204030204" pitchFamily="49" charset="0"/>
                <a:cs typeface="Consolas" panose="020B0609020204030204" pitchFamily="49" charset="0"/>
              </a:rPr>
              <a:t>    if</a:t>
            </a:r>
            <a:r>
              <a:rPr lang="en-US" sz="2200" b="0" dirty="0">
                <a:solidFill>
                  <a:srgbClr val="24292E"/>
                </a:solidFill>
                <a:effectLst/>
                <a:latin typeface="Consolas" panose="020B0609020204030204" pitchFamily="49" charset="0"/>
                <a:cs typeface="Consolas" panose="020B0609020204030204" pitchFamily="49" charset="0"/>
              </a:rPr>
              <a:t> (x </a:t>
            </a:r>
            <a:r>
              <a:rPr lang="en-US" sz="2200" b="0" dirty="0">
                <a:solidFill>
                  <a:srgbClr val="D73A49"/>
                </a:solidFill>
                <a:effectLst/>
                <a:latin typeface="Consolas" panose="020B0609020204030204" pitchFamily="49" charset="0"/>
                <a:cs typeface="Consolas" panose="020B0609020204030204" pitchFamily="49" charset="0"/>
              </a:rPr>
              <a:t>&lt;</a:t>
            </a:r>
            <a:r>
              <a:rPr lang="en-US" sz="2200" b="0" dirty="0">
                <a:solidFill>
                  <a:srgbClr val="24292E"/>
                </a:solidFill>
                <a:effectLst/>
                <a:latin typeface="Consolas" panose="020B0609020204030204" pitchFamily="49" charset="0"/>
                <a:cs typeface="Consolas" panose="020B0609020204030204" pitchFamily="49" charset="0"/>
              </a:rPr>
              <a:t> roll) {</a:t>
            </a:r>
          </a:p>
          <a:p>
            <a:r>
              <a:rPr lang="en-US" sz="2200" b="0" dirty="0">
                <a:solidFill>
                  <a:srgbClr val="24292E"/>
                </a:solidFill>
                <a:effectLst/>
                <a:latin typeface="Consolas" panose="020B0609020204030204" pitchFamily="49" charset="0"/>
                <a:cs typeface="Consolas" panose="020B0609020204030204" pitchFamily="49" charset="0"/>
              </a:rPr>
              <a:t>      x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24292E"/>
                </a:solidFill>
                <a:effectLst/>
                <a:latin typeface="Consolas" panose="020B0609020204030204" pitchFamily="49" charset="0"/>
                <a:cs typeface="Consolas" panose="020B0609020204030204" pitchFamily="49" charset="0"/>
              </a:rPr>
              <a:t> roll;</a:t>
            </a:r>
          </a:p>
          <a:p>
            <a:r>
              <a:rPr lang="en-US" sz="2200" b="0" dirty="0">
                <a:solidFill>
                  <a:srgbClr val="24292E"/>
                </a:solidFill>
                <a:effectLst/>
                <a:latin typeface="Consolas" panose="020B0609020204030204" pitchFamily="49" charset="0"/>
                <a:cs typeface="Consolas" panose="020B0609020204030204" pitchFamily="49" charset="0"/>
              </a:rPr>
              <a:t>    }</a:t>
            </a:r>
          </a:p>
          <a:p>
            <a:r>
              <a:rPr lang="en-US" sz="2200" b="0" dirty="0">
                <a:solidFill>
                  <a:srgbClr val="24292E"/>
                </a:solidFill>
                <a:effectLst/>
                <a:latin typeface="Consolas" panose="020B0609020204030204" pitchFamily="49" charset="0"/>
                <a:cs typeface="Consolas" panose="020B0609020204030204" pitchFamily="49" charset="0"/>
              </a:rPr>
              <a:t>  }</a:t>
            </a:r>
          </a:p>
          <a:p>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err="1">
                <a:solidFill>
                  <a:srgbClr val="24292E"/>
                </a:solidFill>
                <a:effectLst/>
                <a:latin typeface="Consolas" panose="020B0609020204030204" pitchFamily="49" charset="0"/>
                <a:cs typeface="Consolas" panose="020B0609020204030204" pitchFamily="49" charset="0"/>
              </a:rPr>
              <a:t>System.out.</a:t>
            </a:r>
            <a:r>
              <a:rPr lang="en-US" sz="2200" b="0" dirty="0" err="1">
                <a:solidFill>
                  <a:srgbClr val="6F42C1"/>
                </a:solidFill>
                <a:effectLst/>
                <a:latin typeface="Consolas" panose="020B0609020204030204" pitchFamily="49" charset="0"/>
                <a:cs typeface="Consolas" panose="020B0609020204030204" pitchFamily="49" charset="0"/>
              </a:rPr>
              <a:t>println</a:t>
            </a:r>
            <a:r>
              <a:rPr lang="en-US" sz="2200" b="0" dirty="0">
                <a:solidFill>
                  <a:srgbClr val="24292E"/>
                </a:solidFill>
                <a:effectLst/>
                <a:latin typeface="Consolas" panose="020B0609020204030204" pitchFamily="49" charset="0"/>
                <a:cs typeface="Consolas" panose="020B0609020204030204" pitchFamily="49" charset="0"/>
              </a:rPr>
              <a:t>(</a:t>
            </a:r>
            <a:r>
              <a:rPr lang="en-US" sz="2200" b="0" dirty="0">
                <a:solidFill>
                  <a:srgbClr val="032F62"/>
                </a:solidFill>
                <a:effectLst/>
                <a:latin typeface="Consolas" panose="020B0609020204030204" pitchFamily="49" charset="0"/>
                <a:cs typeface="Consolas" panose="020B0609020204030204" pitchFamily="49" charset="0"/>
              </a:rPr>
              <a:t>"X is "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24292E"/>
                </a:solidFill>
                <a:effectLst/>
                <a:latin typeface="Consolas" panose="020B0609020204030204" pitchFamily="49" charset="0"/>
                <a:cs typeface="Consolas" panose="020B0609020204030204" pitchFamily="49" charset="0"/>
              </a:rPr>
              <a:t> x);</a:t>
            </a:r>
          </a:p>
          <a:p>
            <a:r>
              <a:rPr lang="en-US" sz="2200" b="0" dirty="0">
                <a:solidFill>
                  <a:srgbClr val="24292E"/>
                </a:solidFill>
                <a:effectLst/>
                <a:latin typeface="Consolas" panose="020B0609020204030204" pitchFamily="49" charset="0"/>
                <a:cs typeface="Consolas" panose="020B0609020204030204" pitchFamily="49" charset="0"/>
              </a:rPr>
              <a:t>}</a:t>
            </a:r>
          </a:p>
        </p:txBody>
      </p:sp>
      <p:sp>
        <p:nvSpPr>
          <p:cNvPr id="6" name="TextBox 5">
            <a:extLst>
              <a:ext uri="{FF2B5EF4-FFF2-40B4-BE49-F238E27FC236}">
                <a16:creationId xmlns:a16="http://schemas.microsoft.com/office/drawing/2014/main" id="{16FFE125-C62A-BD34-6E1A-4DB462E23865}"/>
              </a:ext>
            </a:extLst>
          </p:cNvPr>
          <p:cNvSpPr txBox="1"/>
          <p:nvPr/>
        </p:nvSpPr>
        <p:spPr>
          <a:xfrm>
            <a:off x="7175158" y="2936048"/>
            <a:ext cx="4864443" cy="2554545"/>
          </a:xfrm>
          <a:prstGeom prst="rect">
            <a:avLst/>
          </a:prstGeom>
          <a:noFill/>
        </p:spPr>
        <p:txBody>
          <a:bodyPr wrap="square" rtlCol="0">
            <a:spAutoFit/>
          </a:bodyPr>
          <a:lstStyle/>
          <a:p>
            <a:pPr marL="342900" indent="-342900">
              <a:spcAft>
                <a:spcPts val="600"/>
              </a:spcAft>
              <a:buClr>
                <a:srgbClr val="7030A0"/>
              </a:buClr>
              <a:buSzPct val="110000"/>
              <a:buFont typeface="+mj-lt"/>
              <a:buAutoNum type="alphaUcPeriod"/>
            </a:pPr>
            <a:r>
              <a:rPr lang="en-US" sz="2800" dirty="0">
                <a:latin typeface="Calibri" panose="020F0502020204030204" pitchFamily="34" charset="0"/>
                <a:ea typeface="Calibri" panose="020F0502020204030204" pitchFamily="34" charset="0"/>
                <a:cs typeface="Calibri" panose="020F0502020204030204" pitchFamily="34" charset="0"/>
              </a:rPr>
              <a:t>The largest value rolled</a:t>
            </a:r>
          </a:p>
          <a:p>
            <a:pPr marL="342900" indent="-342900">
              <a:spcAft>
                <a:spcPts val="600"/>
              </a:spcAft>
              <a:buClr>
                <a:srgbClr val="7030A0"/>
              </a:buClr>
              <a:buSzPct val="110000"/>
              <a:buFont typeface="+mj-lt"/>
              <a:buAutoNum type="alphaUcPeriod"/>
            </a:pPr>
            <a:r>
              <a:rPr lang="en-US" sz="2800" dirty="0">
                <a:latin typeface="Calibri" panose="020F0502020204030204" pitchFamily="34" charset="0"/>
                <a:ea typeface="Calibri" panose="020F0502020204030204" pitchFamily="34" charset="0"/>
                <a:cs typeface="Calibri" panose="020F0502020204030204" pitchFamily="34" charset="0"/>
              </a:rPr>
              <a:t>The smallest value rolled</a:t>
            </a:r>
          </a:p>
          <a:p>
            <a:pPr marL="342900" indent="-342900">
              <a:spcAft>
                <a:spcPts val="600"/>
              </a:spcAft>
              <a:buClr>
                <a:srgbClr val="7030A0"/>
              </a:buClr>
              <a:buSzPct val="110000"/>
              <a:buFont typeface="+mj-lt"/>
              <a:buAutoNum type="alphaUcPeriod"/>
            </a:pPr>
            <a:r>
              <a:rPr lang="en-US" sz="2800" dirty="0">
                <a:latin typeface="Calibri" panose="020F0502020204030204" pitchFamily="34" charset="0"/>
                <a:ea typeface="Calibri" panose="020F0502020204030204" pitchFamily="34" charset="0"/>
                <a:cs typeface="Calibri" panose="020F0502020204030204" pitchFamily="34" charset="0"/>
              </a:rPr>
              <a:t>The first value rolled</a:t>
            </a:r>
          </a:p>
          <a:p>
            <a:pPr marL="342900" indent="-342900">
              <a:spcAft>
                <a:spcPts val="600"/>
              </a:spcAft>
              <a:buClr>
                <a:srgbClr val="7030A0"/>
              </a:buClr>
              <a:buSzPct val="110000"/>
              <a:buFont typeface="+mj-lt"/>
              <a:buAutoNum type="alphaUcPeriod"/>
            </a:pPr>
            <a:r>
              <a:rPr lang="en-US" sz="2800" dirty="0">
                <a:latin typeface="Calibri" panose="020F0502020204030204" pitchFamily="34" charset="0"/>
                <a:ea typeface="Calibri" panose="020F0502020204030204" pitchFamily="34" charset="0"/>
                <a:cs typeface="Calibri" panose="020F0502020204030204" pitchFamily="34" charset="0"/>
              </a:rPr>
              <a:t>The last value rolled</a:t>
            </a:r>
          </a:p>
          <a:p>
            <a:pPr marL="342900" indent="-342900">
              <a:spcAft>
                <a:spcPts val="600"/>
              </a:spcAft>
              <a:buClr>
                <a:srgbClr val="7030A0"/>
              </a:buClr>
              <a:buSzPct val="110000"/>
              <a:buFont typeface="+mj-lt"/>
              <a:buAutoNum type="alphaUcPeriod"/>
            </a:pPr>
            <a:r>
              <a:rPr lang="en-US" sz="2800" dirty="0">
                <a:latin typeface="Calibri" panose="020F0502020204030204" pitchFamily="34" charset="0"/>
                <a:ea typeface="Calibri" panose="020F0502020204030204" pitchFamily="34" charset="0"/>
                <a:cs typeface="Calibri" panose="020F0502020204030204" pitchFamily="34" charset="0"/>
              </a:rPr>
              <a:t>The sum of all values rolled</a:t>
            </a:r>
          </a:p>
        </p:txBody>
      </p:sp>
      <p:sp>
        <p:nvSpPr>
          <p:cNvPr id="3" name="Slide Number Placeholder 2">
            <a:extLst>
              <a:ext uri="{FF2B5EF4-FFF2-40B4-BE49-F238E27FC236}">
                <a16:creationId xmlns:a16="http://schemas.microsoft.com/office/drawing/2014/main" id="{9513D7F5-39F2-97FB-7605-09D0EC1F394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pic>
        <p:nvPicPr>
          <p:cNvPr id="2" name="Picture 1" descr="join slido at https://app.sli.do/event/wWvoijP5jcQCCMkRa25XVS">
            <a:extLst>
              <a:ext uri="{FF2B5EF4-FFF2-40B4-BE49-F238E27FC236}">
                <a16:creationId xmlns:a16="http://schemas.microsoft.com/office/drawing/2014/main" id="{C5F077F4-0DA0-287F-85FF-B7E652D382C9}"/>
              </a:ext>
            </a:extLst>
          </p:cNvPr>
          <p:cNvPicPr>
            <a:picLocks noChangeAspect="1"/>
          </p:cNvPicPr>
          <p:nvPr/>
        </p:nvPicPr>
        <p:blipFill>
          <a:blip r:embed="rId2"/>
          <a:stretch>
            <a:fillRect/>
          </a:stretch>
        </p:blipFill>
        <p:spPr>
          <a:xfrm>
            <a:off x="7175159" y="224580"/>
            <a:ext cx="762636" cy="762636"/>
          </a:xfrm>
          <a:prstGeom prst="rect">
            <a:avLst/>
          </a:prstGeom>
        </p:spPr>
      </p:pic>
    </p:spTree>
    <p:extLst>
      <p:ext uri="{BB962C8B-B14F-4D97-AF65-F5344CB8AC3E}">
        <p14:creationId xmlns:p14="http://schemas.microsoft.com/office/powerpoint/2010/main" val="2274387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14A47-38D1-50AA-C986-13CD657D48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226C3-B32C-428C-8529-E00A243C4ADA}"/>
              </a:ext>
            </a:extLst>
          </p:cNvPr>
          <p:cNvSpPr>
            <a:spLocks noGrp="1"/>
          </p:cNvSpPr>
          <p:nvPr>
            <p:ph type="title"/>
          </p:nvPr>
        </p:nvSpPr>
        <p:spPr>
          <a:xfrm>
            <a:off x="838199" y="-762636"/>
            <a:ext cx="10515601" cy="762636"/>
          </a:xfrm>
        </p:spPr>
        <p:txBody>
          <a:bodyPr spcFirstLastPara="1" wrap="square" lIns="45700" tIns="45700" rIns="45700" bIns="45700" anchor="b" anchorCtr="0">
            <a:normAutofit/>
          </a:bodyPr>
          <a:lstStyle/>
          <a:p>
            <a:pPr lvl="0">
              <a:defRPr/>
            </a:pPr>
            <a:r>
              <a:rPr lang="en-US" dirty="0"/>
              <a:t>Think Pair Share: mystery (pair)</a:t>
            </a:r>
          </a:p>
        </p:txBody>
      </p:sp>
      <p:sp>
        <p:nvSpPr>
          <p:cNvPr id="6" name="Title 3">
            <a:extLst>
              <a:ext uri="{FF2B5EF4-FFF2-40B4-BE49-F238E27FC236}">
                <a16:creationId xmlns:a16="http://schemas.microsoft.com/office/drawing/2014/main" id="{E7AAFFB6-465C-9EA9-2C44-E26F8947B36F}"/>
              </a:ext>
            </a:extLst>
          </p:cNvPr>
          <p:cNvSpPr txBox="1">
            <a:spLocks/>
          </p:cNvSpPr>
          <p:nvPr/>
        </p:nvSpPr>
        <p:spPr>
          <a:xfrm>
            <a:off x="7175158" y="1734701"/>
            <a:ext cx="4618692"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1" i="0" u="none" strike="noStrike" cap="none">
                <a:solidFill>
                  <a:srgbClr val="000000"/>
                </a:solidFill>
                <a:latin typeface="Calibri"/>
                <a:ea typeface="Calibri"/>
                <a:cs typeface="Calibri"/>
                <a:sym typeface="Calibri"/>
              </a:defRPr>
            </a:lvl9pPr>
          </a:lstStyle>
          <a:p>
            <a:pPr>
              <a:lnSpc>
                <a:spcPct val="100000"/>
              </a:lnSpc>
              <a:buSzTx/>
              <a:buFont typeface="Arial"/>
              <a:buNone/>
              <a:defRPr/>
            </a:pPr>
            <a:r>
              <a:rPr lang="en-US" sz="2800" b="0" dirty="0">
                <a:latin typeface="Calibri" panose="020F0502020204030204" pitchFamily="34" charset="0"/>
                <a:ea typeface="Arial"/>
                <a:cs typeface="Calibri" panose="020F0502020204030204" pitchFamily="34" charset="0"/>
                <a:sym typeface="Arial"/>
              </a:rPr>
              <a:t>How would you describe what the variable </a:t>
            </a:r>
            <a:r>
              <a:rPr lang="en-US" sz="2800" b="0" dirty="0">
                <a:latin typeface="Consolas" panose="020B0609020204030204" pitchFamily="49" charset="0"/>
                <a:ea typeface="Arial"/>
                <a:cs typeface="Consolas" panose="020B0609020204030204" pitchFamily="49" charset="0"/>
                <a:sym typeface="Arial"/>
              </a:rPr>
              <a:t>x</a:t>
            </a:r>
            <a:r>
              <a:rPr lang="en-US" sz="2800" b="0" dirty="0">
                <a:latin typeface="Calibri" panose="020F0502020204030204" pitchFamily="34" charset="0"/>
                <a:ea typeface="Arial"/>
                <a:cs typeface="Calibri" panose="020F0502020204030204" pitchFamily="34" charset="0"/>
                <a:sym typeface="Arial"/>
              </a:rPr>
              <a:t> calculates?</a:t>
            </a:r>
          </a:p>
        </p:txBody>
      </p:sp>
      <p:sp>
        <p:nvSpPr>
          <p:cNvPr id="9" name="TextBox 8">
            <a:extLst>
              <a:ext uri="{FF2B5EF4-FFF2-40B4-BE49-F238E27FC236}">
                <a16:creationId xmlns:a16="http://schemas.microsoft.com/office/drawing/2014/main" id="{2FEEE8A5-D3FA-9D8C-3BAE-E4ADCD843D64}"/>
              </a:ext>
            </a:extLst>
          </p:cNvPr>
          <p:cNvSpPr txBox="1"/>
          <p:nvPr/>
        </p:nvSpPr>
        <p:spPr>
          <a:xfrm>
            <a:off x="277792" y="1551563"/>
            <a:ext cx="6810567" cy="4832092"/>
          </a:xfrm>
          <a:prstGeom prst="rect">
            <a:avLst/>
          </a:prstGeom>
          <a:noFill/>
        </p:spPr>
        <p:txBody>
          <a:bodyPr wrap="square">
            <a:spAutoFit/>
          </a:bodyPr>
          <a:lstStyle/>
          <a:p>
            <a:r>
              <a:rPr lang="en-US" sz="2200" b="0" dirty="0">
                <a:solidFill>
                  <a:srgbClr val="D73A49"/>
                </a:solidFill>
                <a:effectLst/>
                <a:latin typeface="Consolas" panose="020B0609020204030204" pitchFamily="49" charset="0"/>
                <a:cs typeface="Consolas" panose="020B0609020204030204" pitchFamily="49" charset="0"/>
              </a:rPr>
              <a:t>public</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D73A49"/>
                </a:solidFill>
                <a:effectLst/>
                <a:latin typeface="Consolas" panose="020B0609020204030204" pitchFamily="49" charset="0"/>
                <a:cs typeface="Consolas" panose="020B0609020204030204" pitchFamily="49" charset="0"/>
              </a:rPr>
              <a:t>static</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D73A49"/>
                </a:solidFill>
                <a:effectLst/>
                <a:latin typeface="Consolas" panose="020B0609020204030204" pitchFamily="49" charset="0"/>
                <a:cs typeface="Consolas" panose="020B0609020204030204" pitchFamily="49" charset="0"/>
              </a:rPr>
              <a:t>void</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6F42C1"/>
                </a:solidFill>
                <a:effectLst/>
                <a:latin typeface="Consolas" panose="020B0609020204030204" pitchFamily="49" charset="0"/>
                <a:cs typeface="Consolas" panose="020B0609020204030204" pitchFamily="49" charset="0"/>
              </a:rPr>
              <a:t>mystery</a:t>
            </a:r>
            <a:r>
              <a:rPr lang="en-US" sz="2200" b="0" dirty="0">
                <a:solidFill>
                  <a:srgbClr val="24292E"/>
                </a:solidFill>
                <a:effectLst/>
                <a:latin typeface="Consolas" panose="020B0609020204030204" pitchFamily="49" charset="0"/>
                <a:cs typeface="Consolas" panose="020B0609020204030204" pitchFamily="49" charset="0"/>
              </a:rPr>
              <a:t>(Random randy,</a:t>
            </a:r>
            <a:br>
              <a:rPr lang="en-US" sz="2200" b="0" dirty="0">
                <a:solidFill>
                  <a:srgbClr val="24292E"/>
                </a:solidFill>
                <a:effectLst/>
                <a:latin typeface="Consolas" panose="020B0609020204030204" pitchFamily="49" charset="0"/>
                <a:cs typeface="Consolas" panose="020B0609020204030204" pitchFamily="49" charset="0"/>
              </a:rPr>
            </a:b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D73A49"/>
                </a:solidFill>
                <a:effectLst/>
                <a:latin typeface="Consolas" panose="020B0609020204030204" pitchFamily="49" charset="0"/>
                <a:cs typeface="Consolas" panose="020B0609020204030204" pitchFamily="49" charset="0"/>
              </a:rPr>
              <a:t>int</a:t>
            </a:r>
            <a:r>
              <a:rPr lang="en-US" sz="2200" b="0" dirty="0">
                <a:solidFill>
                  <a:srgbClr val="24292E"/>
                </a:solidFill>
                <a:effectLst/>
                <a:latin typeface="Consolas" panose="020B0609020204030204" pitchFamily="49" charset="0"/>
                <a:cs typeface="Consolas" panose="020B0609020204030204" pitchFamily="49" charset="0"/>
              </a:rPr>
              <a:t> lucky) {</a:t>
            </a:r>
          </a:p>
          <a:p>
            <a:endParaRPr lang="en-US" sz="2200" b="0" dirty="0">
              <a:solidFill>
                <a:srgbClr val="24292E"/>
              </a:solidFill>
              <a:effectLst/>
              <a:latin typeface="Consolas" panose="020B0609020204030204" pitchFamily="49" charset="0"/>
              <a:cs typeface="Consolas" panose="020B0609020204030204" pitchFamily="49" charset="0"/>
            </a:endParaRPr>
          </a:p>
          <a:p>
            <a:r>
              <a:rPr lang="en-US" sz="2200" b="0" dirty="0">
                <a:solidFill>
                  <a:srgbClr val="D73A49"/>
                </a:solidFill>
                <a:effectLst/>
                <a:latin typeface="Consolas" panose="020B0609020204030204" pitchFamily="49" charset="0"/>
                <a:cs typeface="Consolas" panose="020B0609020204030204" pitchFamily="49" charset="0"/>
              </a:rPr>
              <a:t>  int</a:t>
            </a:r>
            <a:r>
              <a:rPr lang="en-US" sz="2200" b="0" dirty="0">
                <a:solidFill>
                  <a:srgbClr val="24292E"/>
                </a:solidFill>
                <a:effectLst/>
                <a:latin typeface="Consolas" panose="020B0609020204030204" pitchFamily="49" charset="0"/>
                <a:cs typeface="Consolas" panose="020B0609020204030204" pitchFamily="49" charset="0"/>
              </a:rPr>
              <a:t> roll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005CC5"/>
                </a:solidFill>
                <a:effectLst/>
                <a:latin typeface="Consolas" panose="020B0609020204030204" pitchFamily="49" charset="0"/>
                <a:cs typeface="Consolas" panose="020B0609020204030204" pitchFamily="49" charset="0"/>
              </a:rPr>
              <a:t>1</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6A737D"/>
                </a:solidFill>
                <a:effectLst/>
                <a:latin typeface="Consolas" panose="020B0609020204030204" pitchFamily="49" charset="0"/>
                <a:cs typeface="Consolas" panose="020B0609020204030204" pitchFamily="49" charset="0"/>
              </a:rPr>
              <a:t>// "priming" the loop</a:t>
            </a:r>
            <a:endParaRPr lang="en-US" sz="2200" b="0" dirty="0">
              <a:solidFill>
                <a:srgbClr val="24292E"/>
              </a:solidFill>
              <a:effectLst/>
              <a:latin typeface="Consolas" panose="020B0609020204030204" pitchFamily="49" charset="0"/>
              <a:cs typeface="Consolas" panose="020B0609020204030204" pitchFamily="49" charset="0"/>
            </a:endParaRPr>
          </a:p>
          <a:p>
            <a:r>
              <a:rPr lang="en-US" sz="2200" b="0" dirty="0">
                <a:solidFill>
                  <a:srgbClr val="D73A49"/>
                </a:solidFill>
                <a:effectLst/>
                <a:latin typeface="Consolas" panose="020B0609020204030204" pitchFamily="49" charset="0"/>
                <a:cs typeface="Consolas" panose="020B0609020204030204" pitchFamily="49" charset="0"/>
              </a:rPr>
              <a:t>  int</a:t>
            </a:r>
            <a:r>
              <a:rPr lang="en-US" sz="2200" b="0" dirty="0">
                <a:solidFill>
                  <a:srgbClr val="24292E"/>
                </a:solidFill>
                <a:effectLst/>
                <a:latin typeface="Consolas" panose="020B0609020204030204" pitchFamily="49" charset="0"/>
                <a:cs typeface="Consolas" panose="020B0609020204030204" pitchFamily="49" charset="0"/>
              </a:rPr>
              <a:t> x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005CC5"/>
                </a:solidFill>
                <a:effectLst/>
                <a:latin typeface="Consolas" panose="020B0609020204030204" pitchFamily="49" charset="0"/>
                <a:cs typeface="Consolas" panose="020B0609020204030204" pitchFamily="49" charset="0"/>
              </a:rPr>
              <a:t>1</a:t>
            </a:r>
            <a:r>
              <a:rPr lang="en-US" sz="2200" b="0" dirty="0">
                <a:solidFill>
                  <a:srgbClr val="24292E"/>
                </a:solidFill>
                <a:effectLst/>
                <a:latin typeface="Consolas" panose="020B0609020204030204" pitchFamily="49" charset="0"/>
                <a:cs typeface="Consolas" panose="020B0609020204030204" pitchFamily="49" charset="0"/>
              </a:rPr>
              <a:t>;</a:t>
            </a:r>
          </a:p>
          <a:p>
            <a:endParaRPr lang="en-US" sz="2200" b="0" dirty="0">
              <a:solidFill>
                <a:srgbClr val="24292E"/>
              </a:solidFill>
              <a:effectLst/>
              <a:latin typeface="Consolas" panose="020B0609020204030204" pitchFamily="49" charset="0"/>
              <a:cs typeface="Consolas" panose="020B0609020204030204" pitchFamily="49" charset="0"/>
            </a:endParaRPr>
          </a:p>
          <a:p>
            <a:r>
              <a:rPr lang="en-US" sz="2200" b="0" dirty="0">
                <a:solidFill>
                  <a:srgbClr val="D73A49"/>
                </a:solidFill>
                <a:effectLst/>
                <a:latin typeface="Consolas" panose="020B0609020204030204" pitchFamily="49" charset="0"/>
                <a:cs typeface="Consolas" panose="020B0609020204030204" pitchFamily="49" charset="0"/>
              </a:rPr>
              <a:t>  while</a:t>
            </a:r>
            <a:r>
              <a:rPr lang="en-US" sz="2200" b="0" dirty="0">
                <a:solidFill>
                  <a:srgbClr val="24292E"/>
                </a:solidFill>
                <a:effectLst/>
                <a:latin typeface="Consolas" panose="020B0609020204030204" pitchFamily="49" charset="0"/>
                <a:cs typeface="Consolas" panose="020B0609020204030204" pitchFamily="49" charset="0"/>
              </a:rPr>
              <a:t> (roll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24292E"/>
                </a:solidFill>
                <a:effectLst/>
                <a:latin typeface="Consolas" panose="020B0609020204030204" pitchFamily="49" charset="0"/>
                <a:cs typeface="Consolas" panose="020B0609020204030204" pitchFamily="49" charset="0"/>
              </a:rPr>
              <a:t> lucky) {</a:t>
            </a:r>
          </a:p>
          <a:p>
            <a:r>
              <a:rPr lang="en-US" sz="2200" b="0" dirty="0">
                <a:solidFill>
                  <a:srgbClr val="24292E"/>
                </a:solidFill>
                <a:effectLst/>
                <a:latin typeface="Consolas" panose="020B0609020204030204" pitchFamily="49" charset="0"/>
                <a:cs typeface="Consolas" panose="020B0609020204030204" pitchFamily="49" charset="0"/>
              </a:rPr>
              <a:t>    roll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err="1">
                <a:solidFill>
                  <a:srgbClr val="24292E"/>
                </a:solidFill>
                <a:effectLst/>
                <a:latin typeface="Consolas" panose="020B0609020204030204" pitchFamily="49" charset="0"/>
                <a:cs typeface="Consolas" panose="020B0609020204030204" pitchFamily="49" charset="0"/>
              </a:rPr>
              <a:t>randy.</a:t>
            </a:r>
            <a:r>
              <a:rPr lang="en-US" sz="2200" b="0" dirty="0" err="1">
                <a:solidFill>
                  <a:srgbClr val="6F42C1"/>
                </a:solidFill>
                <a:effectLst/>
                <a:latin typeface="Consolas" panose="020B0609020204030204" pitchFamily="49" charset="0"/>
                <a:cs typeface="Consolas" panose="020B0609020204030204" pitchFamily="49" charset="0"/>
              </a:rPr>
              <a:t>nextInt</a:t>
            </a:r>
            <a:r>
              <a:rPr lang="en-US" sz="2200" b="0" dirty="0">
                <a:solidFill>
                  <a:srgbClr val="24292E"/>
                </a:solidFill>
                <a:effectLst/>
                <a:latin typeface="Consolas" panose="020B0609020204030204" pitchFamily="49" charset="0"/>
                <a:cs typeface="Consolas" panose="020B0609020204030204" pitchFamily="49" charset="0"/>
              </a:rPr>
              <a:t>(</a:t>
            </a:r>
            <a:r>
              <a:rPr lang="en-US" sz="2200" dirty="0">
                <a:solidFill>
                  <a:srgbClr val="005CC5"/>
                </a:solidFill>
                <a:latin typeface="Consolas" panose="020B0609020204030204" pitchFamily="49" charset="0"/>
                <a:cs typeface="Consolas" panose="020B0609020204030204" pitchFamily="49" charset="0"/>
              </a:rPr>
              <a:t>20</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24292E"/>
                </a:solidFill>
                <a:effectLst/>
                <a:latin typeface="Consolas" panose="020B0609020204030204" pitchFamily="49" charset="0"/>
                <a:cs typeface="Consolas" panose="020B0609020204030204" pitchFamily="49" charset="0"/>
              </a:rPr>
              <a:t> </a:t>
            </a:r>
            <a:r>
              <a:rPr lang="en-US" sz="2200" b="0" dirty="0">
                <a:solidFill>
                  <a:srgbClr val="005CC5"/>
                </a:solidFill>
                <a:effectLst/>
                <a:latin typeface="Consolas" panose="020B0609020204030204" pitchFamily="49" charset="0"/>
                <a:cs typeface="Consolas" panose="020B0609020204030204" pitchFamily="49" charset="0"/>
              </a:rPr>
              <a:t>1</a:t>
            </a:r>
            <a:r>
              <a:rPr lang="en-US" sz="2200" b="0" dirty="0">
                <a:solidFill>
                  <a:srgbClr val="24292E"/>
                </a:solidFill>
                <a:effectLst/>
                <a:latin typeface="Consolas" panose="020B0609020204030204" pitchFamily="49" charset="0"/>
                <a:cs typeface="Consolas" panose="020B0609020204030204" pitchFamily="49" charset="0"/>
              </a:rPr>
              <a:t>;</a:t>
            </a:r>
          </a:p>
          <a:p>
            <a:r>
              <a:rPr lang="en-US" sz="2200" b="0" dirty="0">
                <a:solidFill>
                  <a:srgbClr val="D73A49"/>
                </a:solidFill>
                <a:effectLst/>
                <a:latin typeface="Consolas" panose="020B0609020204030204" pitchFamily="49" charset="0"/>
                <a:cs typeface="Consolas" panose="020B0609020204030204" pitchFamily="49" charset="0"/>
              </a:rPr>
              <a:t>    if</a:t>
            </a:r>
            <a:r>
              <a:rPr lang="en-US" sz="2200" b="0" dirty="0">
                <a:solidFill>
                  <a:srgbClr val="24292E"/>
                </a:solidFill>
                <a:effectLst/>
                <a:latin typeface="Consolas" panose="020B0609020204030204" pitchFamily="49" charset="0"/>
                <a:cs typeface="Consolas" panose="020B0609020204030204" pitchFamily="49" charset="0"/>
              </a:rPr>
              <a:t> (x </a:t>
            </a:r>
            <a:r>
              <a:rPr lang="en-US" sz="2200" b="0" dirty="0">
                <a:solidFill>
                  <a:srgbClr val="D73A49"/>
                </a:solidFill>
                <a:effectLst/>
                <a:latin typeface="Consolas" panose="020B0609020204030204" pitchFamily="49" charset="0"/>
                <a:cs typeface="Consolas" panose="020B0609020204030204" pitchFamily="49" charset="0"/>
              </a:rPr>
              <a:t>&lt;</a:t>
            </a:r>
            <a:r>
              <a:rPr lang="en-US" sz="2200" b="0" dirty="0">
                <a:solidFill>
                  <a:srgbClr val="24292E"/>
                </a:solidFill>
                <a:effectLst/>
                <a:latin typeface="Consolas" panose="020B0609020204030204" pitchFamily="49" charset="0"/>
                <a:cs typeface="Consolas" panose="020B0609020204030204" pitchFamily="49" charset="0"/>
              </a:rPr>
              <a:t> roll) {</a:t>
            </a:r>
          </a:p>
          <a:p>
            <a:r>
              <a:rPr lang="en-US" sz="2200" b="0" dirty="0">
                <a:solidFill>
                  <a:srgbClr val="24292E"/>
                </a:solidFill>
                <a:effectLst/>
                <a:latin typeface="Consolas" panose="020B0609020204030204" pitchFamily="49" charset="0"/>
                <a:cs typeface="Consolas" panose="020B0609020204030204" pitchFamily="49" charset="0"/>
              </a:rPr>
              <a:t>      x </a:t>
            </a:r>
            <a:r>
              <a:rPr lang="en-US" sz="2200" b="0" dirty="0">
                <a:solidFill>
                  <a:srgbClr val="D73A49"/>
                </a:solidFill>
                <a:effectLst/>
                <a:latin typeface="Consolas" panose="020B0609020204030204" pitchFamily="49" charset="0"/>
                <a:cs typeface="Consolas" panose="020B0609020204030204" pitchFamily="49" charset="0"/>
              </a:rPr>
              <a:t>=</a:t>
            </a:r>
            <a:r>
              <a:rPr lang="en-US" sz="2200" b="0" dirty="0">
                <a:solidFill>
                  <a:srgbClr val="24292E"/>
                </a:solidFill>
                <a:effectLst/>
                <a:latin typeface="Consolas" panose="020B0609020204030204" pitchFamily="49" charset="0"/>
                <a:cs typeface="Consolas" panose="020B0609020204030204" pitchFamily="49" charset="0"/>
              </a:rPr>
              <a:t> roll;</a:t>
            </a:r>
          </a:p>
          <a:p>
            <a:r>
              <a:rPr lang="en-US" sz="2200" b="0" dirty="0">
                <a:solidFill>
                  <a:srgbClr val="24292E"/>
                </a:solidFill>
                <a:effectLst/>
                <a:latin typeface="Consolas" panose="020B0609020204030204" pitchFamily="49" charset="0"/>
                <a:cs typeface="Consolas" panose="020B0609020204030204" pitchFamily="49" charset="0"/>
              </a:rPr>
              <a:t>    }</a:t>
            </a:r>
          </a:p>
          <a:p>
            <a:r>
              <a:rPr lang="en-US" sz="2200" b="0" dirty="0">
                <a:solidFill>
                  <a:srgbClr val="24292E"/>
                </a:solidFill>
                <a:effectLst/>
                <a:latin typeface="Consolas" panose="020B0609020204030204" pitchFamily="49" charset="0"/>
                <a:cs typeface="Consolas" panose="020B0609020204030204" pitchFamily="49" charset="0"/>
              </a:rPr>
              <a:t>  }</a:t>
            </a:r>
          </a:p>
          <a:p>
            <a:r>
              <a:rPr lang="en-US" sz="2200" dirty="0">
                <a:solidFill>
                  <a:srgbClr val="24292E"/>
                </a:solidFill>
                <a:latin typeface="Consolas" panose="020B0609020204030204" pitchFamily="49" charset="0"/>
                <a:cs typeface="Consolas" panose="020B0609020204030204" pitchFamily="49" charset="0"/>
              </a:rPr>
              <a:t>  </a:t>
            </a:r>
            <a:r>
              <a:rPr lang="en-US" sz="2200" dirty="0" err="1">
                <a:solidFill>
                  <a:srgbClr val="24292E"/>
                </a:solidFill>
                <a:latin typeface="Consolas" panose="020B0609020204030204" pitchFamily="49" charset="0"/>
                <a:cs typeface="Consolas" panose="020B0609020204030204" pitchFamily="49" charset="0"/>
              </a:rPr>
              <a:t>System.out.</a:t>
            </a:r>
            <a:r>
              <a:rPr lang="en-US" sz="2200" dirty="0" err="1">
                <a:solidFill>
                  <a:srgbClr val="6F42C1"/>
                </a:solidFill>
                <a:latin typeface="Consolas" panose="020B0609020204030204" pitchFamily="49" charset="0"/>
                <a:cs typeface="Consolas" panose="020B0609020204030204" pitchFamily="49" charset="0"/>
              </a:rPr>
              <a:t>println</a:t>
            </a:r>
            <a:r>
              <a:rPr lang="en-US" sz="2200" dirty="0">
                <a:solidFill>
                  <a:srgbClr val="24292E"/>
                </a:solidFill>
                <a:latin typeface="Consolas" panose="020B0609020204030204" pitchFamily="49" charset="0"/>
                <a:cs typeface="Consolas" panose="020B0609020204030204" pitchFamily="49" charset="0"/>
              </a:rPr>
              <a:t>(</a:t>
            </a:r>
            <a:r>
              <a:rPr lang="en-US" sz="2200" dirty="0">
                <a:solidFill>
                  <a:srgbClr val="032F62"/>
                </a:solidFill>
                <a:latin typeface="Consolas" panose="020B0609020204030204" pitchFamily="49" charset="0"/>
                <a:cs typeface="Consolas" panose="020B0609020204030204" pitchFamily="49" charset="0"/>
              </a:rPr>
              <a:t>"X is " </a:t>
            </a:r>
            <a:r>
              <a:rPr lang="en-US" sz="2200" dirty="0">
                <a:solidFill>
                  <a:srgbClr val="D73A49"/>
                </a:solidFill>
                <a:latin typeface="Consolas" panose="020B0609020204030204" pitchFamily="49" charset="0"/>
                <a:cs typeface="Consolas" panose="020B0609020204030204" pitchFamily="49" charset="0"/>
              </a:rPr>
              <a:t>+</a:t>
            </a:r>
            <a:r>
              <a:rPr lang="en-US" sz="2200" dirty="0">
                <a:solidFill>
                  <a:srgbClr val="24292E"/>
                </a:solidFill>
                <a:latin typeface="Consolas" panose="020B0609020204030204" pitchFamily="49" charset="0"/>
                <a:cs typeface="Consolas" panose="020B0609020204030204" pitchFamily="49" charset="0"/>
              </a:rPr>
              <a:t> x);</a:t>
            </a:r>
          </a:p>
          <a:p>
            <a:r>
              <a:rPr lang="en-US" sz="2200" dirty="0">
                <a:solidFill>
                  <a:srgbClr val="24292E"/>
                </a:solidFill>
                <a:latin typeface="Consolas" panose="020B0609020204030204" pitchFamily="49" charset="0"/>
                <a:cs typeface="Consolas" panose="020B0609020204030204" pitchFamily="49" charset="0"/>
              </a:rPr>
              <a:t>}</a:t>
            </a:r>
            <a:endParaRPr lang="en-US" sz="2200" b="0" dirty="0">
              <a:solidFill>
                <a:srgbClr val="24292E"/>
              </a:solidFill>
              <a:effectLst/>
              <a:latin typeface="Consolas" panose="020B0609020204030204" pitchFamily="49" charset="0"/>
              <a:cs typeface="Consolas" panose="020B0609020204030204" pitchFamily="49" charset="0"/>
            </a:endParaRPr>
          </a:p>
        </p:txBody>
      </p:sp>
      <p:sp>
        <p:nvSpPr>
          <p:cNvPr id="8" name="TextBox 7">
            <a:extLst>
              <a:ext uri="{FF2B5EF4-FFF2-40B4-BE49-F238E27FC236}">
                <a16:creationId xmlns:a16="http://schemas.microsoft.com/office/drawing/2014/main" id="{8CA2EA6D-FAF9-261F-49F2-F6315120D012}"/>
              </a:ext>
            </a:extLst>
          </p:cNvPr>
          <p:cNvSpPr txBox="1"/>
          <p:nvPr/>
        </p:nvSpPr>
        <p:spPr>
          <a:xfrm>
            <a:off x="7175158" y="2936048"/>
            <a:ext cx="4864443" cy="2554545"/>
          </a:xfrm>
          <a:prstGeom prst="rect">
            <a:avLst/>
          </a:prstGeom>
          <a:noFill/>
        </p:spPr>
        <p:txBody>
          <a:bodyPr wrap="square" rtlCol="0">
            <a:spAutoFit/>
          </a:bodyPr>
          <a:lstStyle/>
          <a:p>
            <a:pPr marL="342900" indent="-342900">
              <a:spcAft>
                <a:spcPts val="600"/>
              </a:spcAft>
              <a:buClr>
                <a:srgbClr val="7030A0"/>
              </a:buClr>
              <a:buSzPct val="110000"/>
              <a:buFont typeface="+mj-lt"/>
              <a:buAutoNum type="alphaUcPeriod"/>
            </a:pPr>
            <a:r>
              <a:rPr lang="en-US" sz="2800" dirty="0">
                <a:latin typeface="Calibri" panose="020F0502020204030204" pitchFamily="34" charset="0"/>
                <a:ea typeface="Calibri" panose="020F0502020204030204" pitchFamily="34" charset="0"/>
                <a:cs typeface="Calibri" panose="020F0502020204030204" pitchFamily="34" charset="0"/>
              </a:rPr>
              <a:t>The largest value rolled</a:t>
            </a:r>
          </a:p>
          <a:p>
            <a:pPr marL="342900" indent="-342900">
              <a:spcAft>
                <a:spcPts val="600"/>
              </a:spcAft>
              <a:buClr>
                <a:srgbClr val="7030A0"/>
              </a:buClr>
              <a:buSzPct val="110000"/>
              <a:buFont typeface="+mj-lt"/>
              <a:buAutoNum type="alphaUcPeriod"/>
            </a:pPr>
            <a:r>
              <a:rPr lang="en-US" sz="2800" dirty="0">
                <a:latin typeface="Calibri" panose="020F0502020204030204" pitchFamily="34" charset="0"/>
                <a:ea typeface="Calibri" panose="020F0502020204030204" pitchFamily="34" charset="0"/>
                <a:cs typeface="Calibri" panose="020F0502020204030204" pitchFamily="34" charset="0"/>
              </a:rPr>
              <a:t>The smallest value rolled</a:t>
            </a:r>
          </a:p>
          <a:p>
            <a:pPr marL="342900" indent="-342900">
              <a:spcAft>
                <a:spcPts val="600"/>
              </a:spcAft>
              <a:buClr>
                <a:srgbClr val="7030A0"/>
              </a:buClr>
              <a:buSzPct val="110000"/>
              <a:buFont typeface="+mj-lt"/>
              <a:buAutoNum type="alphaUcPeriod"/>
            </a:pPr>
            <a:r>
              <a:rPr lang="en-US" sz="2800" dirty="0">
                <a:latin typeface="Calibri" panose="020F0502020204030204" pitchFamily="34" charset="0"/>
                <a:ea typeface="Calibri" panose="020F0502020204030204" pitchFamily="34" charset="0"/>
                <a:cs typeface="Calibri" panose="020F0502020204030204" pitchFamily="34" charset="0"/>
              </a:rPr>
              <a:t>The first value rolled</a:t>
            </a:r>
          </a:p>
          <a:p>
            <a:pPr marL="342900" indent="-342900">
              <a:spcAft>
                <a:spcPts val="600"/>
              </a:spcAft>
              <a:buClr>
                <a:srgbClr val="7030A0"/>
              </a:buClr>
              <a:buSzPct val="110000"/>
              <a:buFont typeface="+mj-lt"/>
              <a:buAutoNum type="alphaUcPeriod"/>
            </a:pPr>
            <a:r>
              <a:rPr lang="en-US" sz="2800" dirty="0">
                <a:latin typeface="Calibri" panose="020F0502020204030204" pitchFamily="34" charset="0"/>
                <a:ea typeface="Calibri" panose="020F0502020204030204" pitchFamily="34" charset="0"/>
                <a:cs typeface="Calibri" panose="020F0502020204030204" pitchFamily="34" charset="0"/>
              </a:rPr>
              <a:t>The last value rolled</a:t>
            </a:r>
          </a:p>
          <a:p>
            <a:pPr marL="342900" indent="-342900">
              <a:spcAft>
                <a:spcPts val="600"/>
              </a:spcAft>
              <a:buClr>
                <a:srgbClr val="7030A0"/>
              </a:buClr>
              <a:buSzPct val="110000"/>
              <a:buFont typeface="+mj-lt"/>
              <a:buAutoNum type="alphaUcPeriod"/>
            </a:pPr>
            <a:r>
              <a:rPr lang="en-US" sz="2800" dirty="0">
                <a:latin typeface="Calibri" panose="020F0502020204030204" pitchFamily="34" charset="0"/>
                <a:ea typeface="Calibri" panose="020F0502020204030204" pitchFamily="34" charset="0"/>
                <a:cs typeface="Calibri" panose="020F0502020204030204" pitchFamily="34" charset="0"/>
              </a:rPr>
              <a:t>The sum of all values rolled</a:t>
            </a:r>
          </a:p>
        </p:txBody>
      </p:sp>
      <p:sp>
        <p:nvSpPr>
          <p:cNvPr id="3" name="Slide Number Placeholder 2">
            <a:extLst>
              <a:ext uri="{FF2B5EF4-FFF2-40B4-BE49-F238E27FC236}">
                <a16:creationId xmlns:a16="http://schemas.microsoft.com/office/drawing/2014/main" id="{E2CBEA5D-0FC7-C15B-5816-36CAAEA5452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pic>
        <p:nvPicPr>
          <p:cNvPr id="5" name="Picture 4" descr="join slido at https://app.sli.do/event/wWvoijP5jcQCCMkRa25XVS">
            <a:extLst>
              <a:ext uri="{FF2B5EF4-FFF2-40B4-BE49-F238E27FC236}">
                <a16:creationId xmlns:a16="http://schemas.microsoft.com/office/drawing/2014/main" id="{8B21E352-5A18-4B6C-B558-55F2D75364F3}"/>
              </a:ext>
            </a:extLst>
          </p:cNvPr>
          <p:cNvPicPr>
            <a:picLocks noChangeAspect="1"/>
          </p:cNvPicPr>
          <p:nvPr/>
        </p:nvPicPr>
        <p:blipFill>
          <a:blip r:embed="rId2"/>
          <a:stretch>
            <a:fillRect/>
          </a:stretch>
        </p:blipFill>
        <p:spPr>
          <a:xfrm>
            <a:off x="7175159" y="224580"/>
            <a:ext cx="762636" cy="762636"/>
          </a:xfrm>
          <a:prstGeom prst="rect">
            <a:avLst/>
          </a:prstGeom>
        </p:spPr>
      </p:pic>
    </p:spTree>
    <p:extLst>
      <p:ext uri="{BB962C8B-B14F-4D97-AF65-F5344CB8AC3E}">
        <p14:creationId xmlns:p14="http://schemas.microsoft.com/office/powerpoint/2010/main" val="1896020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4EA5F-D3B9-DA38-F737-FD9AF9A93D5E}"/>
              </a:ext>
            </a:extLst>
          </p:cNvPr>
          <p:cNvSpPr>
            <a:spLocks noGrp="1"/>
          </p:cNvSpPr>
          <p:nvPr>
            <p:ph type="title"/>
          </p:nvPr>
        </p:nvSpPr>
        <p:spPr/>
        <p:txBody>
          <a:bodyPr/>
          <a:lstStyle/>
          <a:p>
            <a:r>
              <a:rPr lang="en-US" dirty="0"/>
              <a:t>for loops are while loops?</a:t>
            </a:r>
          </a:p>
        </p:txBody>
      </p:sp>
      <p:sp>
        <p:nvSpPr>
          <p:cNvPr id="5" name="TextBox 4">
            <a:extLst>
              <a:ext uri="{FF2B5EF4-FFF2-40B4-BE49-F238E27FC236}">
                <a16:creationId xmlns:a16="http://schemas.microsoft.com/office/drawing/2014/main" id="{30AA6E51-6EF5-EED0-877E-396559ABD16D}"/>
              </a:ext>
            </a:extLst>
          </p:cNvPr>
          <p:cNvSpPr txBox="1"/>
          <p:nvPr/>
        </p:nvSpPr>
        <p:spPr>
          <a:xfrm>
            <a:off x="838200" y="1690688"/>
            <a:ext cx="8228308" cy="1200329"/>
          </a:xfrm>
          <a:prstGeom prst="rect">
            <a:avLst/>
          </a:prstGeom>
          <a:noFill/>
        </p:spPr>
        <p:txBody>
          <a:bodyPr wrap="square">
            <a:spAutoFit/>
          </a:bodyPr>
          <a:lstStyle/>
          <a:p>
            <a:r>
              <a:rPr lang="en-US" sz="2400" b="0" dirty="0">
                <a:solidFill>
                  <a:srgbClr val="D73A49"/>
                </a:solidFill>
                <a:effectLst/>
                <a:highlight>
                  <a:srgbClr val="FFFFFF"/>
                </a:highlight>
                <a:latin typeface="Consolas" panose="020B0609020204030204" pitchFamily="49" charset="0"/>
                <a:cs typeface="Consolas" panose="020B0609020204030204" pitchFamily="49" charset="0"/>
              </a:rPr>
              <a:t>for</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a:solidFill>
                  <a:srgbClr val="D73A49"/>
                </a:solidFill>
                <a:effectLst/>
                <a:highlight>
                  <a:srgbClr val="FFFFFF"/>
                </a:highlight>
                <a:latin typeface="Consolas" panose="020B0609020204030204" pitchFamily="49" charset="0"/>
                <a:cs typeface="Consolas" panose="020B0609020204030204" pitchFamily="49" charset="0"/>
              </a:rPr>
              <a:t>int</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err="1">
                <a:solidFill>
                  <a:srgbClr val="24292E"/>
                </a:solidFill>
                <a:effectLst/>
                <a:highlight>
                  <a:srgbClr val="FFFFFF"/>
                </a:highlight>
                <a:latin typeface="Consolas" panose="020B0609020204030204" pitchFamily="49" charset="0"/>
                <a:cs typeface="Consolas" panose="020B0609020204030204" pitchFamily="49" charset="0"/>
              </a:rPr>
              <a:t>i</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a:solidFill>
                  <a:srgbClr val="D73A49"/>
                </a:solidFill>
                <a:effectLst/>
                <a:highlight>
                  <a:srgbClr val="FFFFFF"/>
                </a:highlight>
                <a:latin typeface="Consolas" panose="020B0609020204030204" pitchFamily="49" charset="0"/>
                <a:cs typeface="Consolas" panose="020B0609020204030204" pitchFamily="49" charset="0"/>
              </a:rPr>
              <a:t>=</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a:solidFill>
                  <a:srgbClr val="005CC5"/>
                </a:solidFill>
                <a:effectLst/>
                <a:highlight>
                  <a:srgbClr val="FFFFFF"/>
                </a:highlight>
                <a:latin typeface="Consolas" panose="020B0609020204030204" pitchFamily="49" charset="0"/>
                <a:cs typeface="Consolas" panose="020B0609020204030204" pitchFamily="49" charset="0"/>
              </a:rPr>
              <a:t>0</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err="1">
                <a:solidFill>
                  <a:srgbClr val="24292E"/>
                </a:solidFill>
                <a:effectLst/>
                <a:highlight>
                  <a:srgbClr val="FFFFFF"/>
                </a:highlight>
                <a:latin typeface="Consolas" panose="020B0609020204030204" pitchFamily="49" charset="0"/>
                <a:cs typeface="Consolas" panose="020B0609020204030204" pitchFamily="49" charset="0"/>
              </a:rPr>
              <a:t>i</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a:solidFill>
                  <a:srgbClr val="D73A49"/>
                </a:solidFill>
                <a:effectLst/>
                <a:highlight>
                  <a:srgbClr val="FFFFFF"/>
                </a:highlight>
                <a:latin typeface="Consolas" panose="020B0609020204030204" pitchFamily="49" charset="0"/>
                <a:cs typeface="Consolas" panose="020B0609020204030204" pitchFamily="49" charset="0"/>
              </a:rPr>
              <a:t>&lt;</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err="1">
                <a:solidFill>
                  <a:srgbClr val="24292E"/>
                </a:solidFill>
                <a:effectLst/>
                <a:highlight>
                  <a:srgbClr val="FFFFFF"/>
                </a:highlight>
                <a:latin typeface="Consolas" panose="020B0609020204030204" pitchFamily="49" charset="0"/>
                <a:cs typeface="Consolas" panose="020B0609020204030204" pitchFamily="49" charset="0"/>
              </a:rPr>
              <a:t>bigYikes</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err="1">
                <a:solidFill>
                  <a:srgbClr val="24292E"/>
                </a:solidFill>
                <a:effectLst/>
                <a:highlight>
                  <a:srgbClr val="FFFFFF"/>
                </a:highlight>
                <a:latin typeface="Consolas" panose="020B0609020204030204" pitchFamily="49" charset="0"/>
                <a:cs typeface="Consolas" panose="020B0609020204030204" pitchFamily="49" charset="0"/>
              </a:rPr>
              <a:t>i</a:t>
            </a:r>
            <a:r>
              <a:rPr lang="en-US" sz="2400" b="0" dirty="0">
                <a:solidFill>
                  <a:srgbClr val="D73A49"/>
                </a:solidFill>
                <a:effectLst/>
                <a:highlight>
                  <a:srgbClr val="FFFFFF"/>
                </a:highlight>
                <a:latin typeface="Consolas" panose="020B0609020204030204" pitchFamily="49" charset="0"/>
                <a:cs typeface="Consolas" panose="020B0609020204030204" pitchFamily="49" charset="0"/>
              </a:rPr>
              <a:t>++</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p>
          <a:p>
            <a:r>
              <a:rPr lang="en-US" sz="2400" dirty="0">
                <a:solidFill>
                  <a:srgbClr val="6A737D"/>
                </a:solidFill>
                <a:highlight>
                  <a:srgbClr val="FFFFFF"/>
                </a:highlight>
                <a:latin typeface="Consolas" panose="020B0609020204030204" pitchFamily="49" charset="0"/>
                <a:cs typeface="Consolas" panose="020B0609020204030204" pitchFamily="49" charset="0"/>
              </a:rPr>
              <a:t> // ...</a:t>
            </a:r>
            <a:br>
              <a:rPr lang="en-US" sz="2400" dirty="0">
                <a:solidFill>
                  <a:srgbClr val="6A737D"/>
                </a:solidFill>
                <a:highlight>
                  <a:srgbClr val="FFFFFF"/>
                </a:highlight>
                <a:latin typeface="Consolas" panose="020B0609020204030204" pitchFamily="49" charset="0"/>
                <a:cs typeface="Consolas" panose="020B0609020204030204" pitchFamily="49" charset="0"/>
              </a:rPr>
            </a:b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a:t>
            </a:r>
          </a:p>
        </p:txBody>
      </p:sp>
      <p:sp>
        <p:nvSpPr>
          <p:cNvPr id="6" name="TextBox 5">
            <a:extLst>
              <a:ext uri="{FF2B5EF4-FFF2-40B4-BE49-F238E27FC236}">
                <a16:creationId xmlns:a16="http://schemas.microsoft.com/office/drawing/2014/main" id="{113A1E0A-B7F0-A81E-1815-F78EACFFCE49}"/>
              </a:ext>
            </a:extLst>
          </p:cNvPr>
          <p:cNvSpPr txBox="1"/>
          <p:nvPr/>
        </p:nvSpPr>
        <p:spPr>
          <a:xfrm>
            <a:off x="5650230" y="3654187"/>
            <a:ext cx="5595937" cy="2308324"/>
          </a:xfrm>
          <a:prstGeom prst="rect">
            <a:avLst/>
          </a:prstGeom>
          <a:noFill/>
        </p:spPr>
        <p:txBody>
          <a:bodyPr wrap="square">
            <a:spAutoFit/>
          </a:bodyPr>
          <a:lstStyle/>
          <a:p>
            <a:r>
              <a:rPr lang="en-US" sz="2400" b="0" dirty="0">
                <a:solidFill>
                  <a:srgbClr val="D73A49"/>
                </a:solidFill>
                <a:effectLst/>
                <a:highlight>
                  <a:srgbClr val="FFFFFF"/>
                </a:highlight>
                <a:latin typeface="Consolas" panose="020B0609020204030204" pitchFamily="49" charset="0"/>
                <a:cs typeface="Consolas" panose="020B0609020204030204" pitchFamily="49" charset="0"/>
              </a:rPr>
              <a:t>int</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err="1">
                <a:solidFill>
                  <a:srgbClr val="24292E"/>
                </a:solidFill>
                <a:effectLst/>
                <a:highlight>
                  <a:srgbClr val="FFFFFF"/>
                </a:highlight>
                <a:latin typeface="Consolas" panose="020B0609020204030204" pitchFamily="49" charset="0"/>
                <a:cs typeface="Consolas" panose="020B0609020204030204" pitchFamily="49" charset="0"/>
              </a:rPr>
              <a:t>i</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a:solidFill>
                  <a:srgbClr val="D73A49"/>
                </a:solidFill>
                <a:effectLst/>
                <a:highlight>
                  <a:srgbClr val="FFFFFF"/>
                </a:highlight>
                <a:latin typeface="Consolas" panose="020B0609020204030204" pitchFamily="49" charset="0"/>
                <a:cs typeface="Consolas" panose="020B0609020204030204" pitchFamily="49" charset="0"/>
              </a:rPr>
              <a:t>=</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a:solidFill>
                  <a:srgbClr val="005CC5"/>
                </a:solidFill>
                <a:effectLst/>
                <a:highlight>
                  <a:srgbClr val="FFFFFF"/>
                </a:highlight>
                <a:latin typeface="Consolas" panose="020B0609020204030204" pitchFamily="49" charset="0"/>
                <a:cs typeface="Consolas" panose="020B0609020204030204" pitchFamily="49" charset="0"/>
              </a:rPr>
              <a:t>0</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a:t>
            </a:r>
          </a:p>
          <a:p>
            <a:r>
              <a:rPr lang="en-US" sz="2400" b="0" dirty="0">
                <a:solidFill>
                  <a:srgbClr val="D73A49"/>
                </a:solidFill>
                <a:effectLst/>
                <a:highlight>
                  <a:srgbClr val="FFFFFF"/>
                </a:highlight>
                <a:latin typeface="Consolas" panose="020B0609020204030204" pitchFamily="49" charset="0"/>
                <a:cs typeface="Consolas" panose="020B0609020204030204" pitchFamily="49" charset="0"/>
              </a:rPr>
              <a:t>while</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err="1">
                <a:solidFill>
                  <a:srgbClr val="24292E"/>
                </a:solidFill>
                <a:effectLst/>
                <a:highlight>
                  <a:srgbClr val="FFFFFF"/>
                </a:highlight>
                <a:latin typeface="Consolas" panose="020B0609020204030204" pitchFamily="49" charset="0"/>
                <a:cs typeface="Consolas" panose="020B0609020204030204" pitchFamily="49" charset="0"/>
              </a:rPr>
              <a:t>i</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a:solidFill>
                  <a:srgbClr val="D73A49"/>
                </a:solidFill>
                <a:effectLst/>
                <a:highlight>
                  <a:srgbClr val="FFFFFF"/>
                </a:highlight>
                <a:latin typeface="Consolas" panose="020B0609020204030204" pitchFamily="49" charset="0"/>
                <a:cs typeface="Consolas" panose="020B0609020204030204" pitchFamily="49" charset="0"/>
              </a:rPr>
              <a:t>&lt;</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dirty="0" err="1">
                <a:solidFill>
                  <a:srgbClr val="24292E"/>
                </a:solidFill>
                <a:highlight>
                  <a:srgbClr val="FFFFFF"/>
                </a:highlight>
                <a:latin typeface="Consolas" panose="020B0609020204030204" pitchFamily="49" charset="0"/>
                <a:cs typeface="Consolas" panose="020B0609020204030204" pitchFamily="49" charset="0"/>
              </a:rPr>
              <a:t>bigYikes</a:t>
            </a:r>
            <a:r>
              <a:rPr lang="en-US" sz="2400" dirty="0">
                <a:solidFill>
                  <a:srgbClr val="24292E"/>
                </a:solidFill>
                <a:highlight>
                  <a:srgbClr val="FFFFFF"/>
                </a:highlight>
                <a:latin typeface="Consolas" panose="020B0609020204030204" pitchFamily="49" charset="0"/>
                <a:cs typeface="Consolas" panose="020B0609020204030204" pitchFamily="49" charset="0"/>
              </a:rPr>
              <a:t>) </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a:t>
            </a:r>
          </a:p>
          <a:p>
            <a:r>
              <a:rPr lang="en-US" sz="2400" b="0" dirty="0">
                <a:solidFill>
                  <a:srgbClr val="6A737D"/>
                </a:solidFill>
                <a:effectLst/>
                <a:highlight>
                  <a:srgbClr val="FFFFFF"/>
                </a:highlight>
                <a:latin typeface="Consolas" panose="020B0609020204030204" pitchFamily="49" charset="0"/>
                <a:cs typeface="Consolas" panose="020B0609020204030204" pitchFamily="49" charset="0"/>
              </a:rPr>
              <a:t>  // ...</a:t>
            </a:r>
            <a:br>
              <a:rPr lang="en-US" sz="2400" b="0" dirty="0">
                <a:solidFill>
                  <a:srgbClr val="6A737D"/>
                </a:solidFill>
                <a:effectLst/>
                <a:highlight>
                  <a:srgbClr val="FFFFFF"/>
                </a:highlight>
                <a:latin typeface="Consolas" panose="020B0609020204030204" pitchFamily="49" charset="0"/>
                <a:cs typeface="Consolas" panose="020B0609020204030204" pitchFamily="49" charset="0"/>
              </a:rPr>
            </a:br>
            <a:endParaRPr lang="en-US" sz="2400" b="0" dirty="0">
              <a:solidFill>
                <a:srgbClr val="24292E"/>
              </a:solidFill>
              <a:effectLst/>
              <a:highlight>
                <a:srgbClr val="FFFFFF"/>
              </a:highlight>
              <a:latin typeface="Consolas" panose="020B0609020204030204" pitchFamily="49" charset="0"/>
              <a:cs typeface="Consolas" panose="020B0609020204030204" pitchFamily="49" charset="0"/>
            </a:endParaRPr>
          </a:p>
          <a:p>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err="1">
                <a:solidFill>
                  <a:srgbClr val="24292E"/>
                </a:solidFill>
                <a:effectLst/>
                <a:highlight>
                  <a:srgbClr val="FFFFFF"/>
                </a:highlight>
                <a:latin typeface="Consolas" panose="020B0609020204030204" pitchFamily="49" charset="0"/>
                <a:cs typeface="Consolas" panose="020B0609020204030204" pitchFamily="49" charset="0"/>
              </a:rPr>
              <a:t>i</a:t>
            </a:r>
            <a:r>
              <a:rPr lang="en-US" sz="2400" b="0" dirty="0">
                <a:solidFill>
                  <a:srgbClr val="D73A49"/>
                </a:solidFill>
                <a:effectLst/>
                <a:highlight>
                  <a:srgbClr val="FFFFFF"/>
                </a:highlight>
                <a:latin typeface="Consolas" panose="020B0609020204030204" pitchFamily="49" charset="0"/>
                <a:cs typeface="Consolas" panose="020B0609020204030204" pitchFamily="49" charset="0"/>
              </a:rPr>
              <a:t>++</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a:t>
            </a:r>
          </a:p>
          <a:p>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a:t>
            </a:r>
          </a:p>
        </p:txBody>
      </p:sp>
      <p:cxnSp>
        <p:nvCxnSpPr>
          <p:cNvPr id="7" name="Straight Arrow Connector 6" descr="This for loop and this while loop look very similar…">
            <a:extLst>
              <a:ext uri="{FF2B5EF4-FFF2-40B4-BE49-F238E27FC236}">
                <a16:creationId xmlns:a16="http://schemas.microsoft.com/office/drawing/2014/main" id="{E3F402D6-29AA-FB6C-AE28-8F6F003A07DE}"/>
              </a:ext>
              <a:ext uri="{C183D7F6-B498-43B3-948B-1728B52AA6E4}">
                <adec:decorative xmlns:adec="http://schemas.microsoft.com/office/drawing/2017/decorative" val="0"/>
              </a:ext>
            </a:extLst>
          </p:cNvPr>
          <p:cNvCxnSpPr>
            <a:cxnSpLocks/>
          </p:cNvCxnSpPr>
          <p:nvPr/>
        </p:nvCxnSpPr>
        <p:spPr>
          <a:xfrm>
            <a:off x="2788920" y="2694067"/>
            <a:ext cx="2240280" cy="105497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22308D57-BD3B-0831-97BF-8CADC03BECA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dirty="0"/>
          </a:p>
        </p:txBody>
      </p:sp>
    </p:spTree>
    <p:extLst>
      <p:ext uri="{BB962C8B-B14F-4D97-AF65-F5344CB8AC3E}">
        <p14:creationId xmlns:p14="http://schemas.microsoft.com/office/powerpoint/2010/main" val="132067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8CFF0-7912-0F7F-9A76-C64BD2E09D11}"/>
              </a:ext>
            </a:extLst>
          </p:cNvPr>
          <p:cNvSpPr>
            <a:spLocks noGrp="1"/>
          </p:cNvSpPr>
          <p:nvPr>
            <p:ph type="title"/>
          </p:nvPr>
        </p:nvSpPr>
        <p:spPr/>
        <p:txBody>
          <a:bodyPr/>
          <a:lstStyle/>
          <a:p>
            <a:r>
              <a:rPr lang="en-US" dirty="0"/>
              <a:t>for loops are while loops! (almost*)</a:t>
            </a:r>
          </a:p>
        </p:txBody>
      </p:sp>
      <p:sp>
        <p:nvSpPr>
          <p:cNvPr id="5" name="TextBox 4">
            <a:extLst>
              <a:ext uri="{FF2B5EF4-FFF2-40B4-BE49-F238E27FC236}">
                <a16:creationId xmlns:a16="http://schemas.microsoft.com/office/drawing/2014/main" id="{D37C62FA-175C-26C9-611D-A9EE66704BB7}"/>
              </a:ext>
            </a:extLst>
          </p:cNvPr>
          <p:cNvSpPr txBox="1"/>
          <p:nvPr/>
        </p:nvSpPr>
        <p:spPr>
          <a:xfrm>
            <a:off x="838200" y="1690688"/>
            <a:ext cx="6328410" cy="1200329"/>
          </a:xfrm>
          <a:prstGeom prst="rect">
            <a:avLst/>
          </a:prstGeom>
          <a:noFill/>
        </p:spPr>
        <p:txBody>
          <a:bodyPr wrap="square">
            <a:spAutoFit/>
          </a:bodyPr>
          <a:lstStyle/>
          <a:p>
            <a:r>
              <a:rPr lang="en-US" sz="2400" b="0" dirty="0">
                <a:solidFill>
                  <a:srgbClr val="D73A49"/>
                </a:solidFill>
                <a:effectLst/>
                <a:highlight>
                  <a:srgbClr val="FFFFFF"/>
                </a:highlight>
                <a:latin typeface="Consolas" panose="020B0609020204030204" pitchFamily="49" charset="0"/>
                <a:cs typeface="Consolas" panose="020B0609020204030204" pitchFamily="49" charset="0"/>
              </a:rPr>
              <a:t>for</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a:solidFill>
                  <a:schemeClr val="tx1"/>
                </a:solidFill>
                <a:effectLst/>
                <a:highlight>
                  <a:srgbClr val="FFFF00"/>
                </a:highlight>
                <a:latin typeface="Consolas" panose="020B0609020204030204" pitchFamily="49" charset="0"/>
                <a:cs typeface="Consolas" panose="020B0609020204030204" pitchFamily="49" charset="0"/>
              </a:rPr>
              <a:t>int </a:t>
            </a:r>
            <a:r>
              <a:rPr lang="en-US" sz="2400" b="0" dirty="0" err="1">
                <a:solidFill>
                  <a:schemeClr val="tx1"/>
                </a:solidFill>
                <a:effectLst/>
                <a:highlight>
                  <a:srgbClr val="FFFF00"/>
                </a:highlight>
                <a:latin typeface="Consolas" panose="020B0609020204030204" pitchFamily="49" charset="0"/>
                <a:cs typeface="Consolas" panose="020B0609020204030204" pitchFamily="49" charset="0"/>
              </a:rPr>
              <a:t>i</a:t>
            </a:r>
            <a:r>
              <a:rPr lang="en-US" sz="2400" b="0" dirty="0">
                <a:solidFill>
                  <a:schemeClr val="tx1"/>
                </a:solidFill>
                <a:effectLst/>
                <a:highlight>
                  <a:srgbClr val="FFFF00"/>
                </a:highlight>
                <a:latin typeface="Consolas" panose="020B0609020204030204" pitchFamily="49" charset="0"/>
                <a:cs typeface="Consolas" panose="020B0609020204030204" pitchFamily="49" charset="0"/>
              </a:rPr>
              <a:t> = 0</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err="1">
                <a:solidFill>
                  <a:schemeClr val="tx1"/>
                </a:solidFill>
                <a:effectLst/>
                <a:highlight>
                  <a:srgbClr val="FFCCCC"/>
                </a:highlight>
                <a:latin typeface="Consolas" panose="020B0609020204030204" pitchFamily="49" charset="0"/>
                <a:cs typeface="Consolas" panose="020B0609020204030204" pitchFamily="49" charset="0"/>
              </a:rPr>
              <a:t>i</a:t>
            </a:r>
            <a:r>
              <a:rPr lang="en-US" sz="2400" b="0" dirty="0">
                <a:solidFill>
                  <a:schemeClr val="tx1"/>
                </a:solidFill>
                <a:effectLst/>
                <a:highlight>
                  <a:srgbClr val="FFCCCC"/>
                </a:highlight>
                <a:latin typeface="Consolas" panose="020B0609020204030204" pitchFamily="49" charset="0"/>
                <a:cs typeface="Consolas" panose="020B0609020204030204" pitchFamily="49" charset="0"/>
              </a:rPr>
              <a:t> &lt; </a:t>
            </a:r>
            <a:r>
              <a:rPr lang="en-US" sz="2400" b="0" dirty="0" err="1">
                <a:solidFill>
                  <a:schemeClr val="tx1"/>
                </a:solidFill>
                <a:effectLst/>
                <a:highlight>
                  <a:srgbClr val="FFCCCC"/>
                </a:highlight>
                <a:latin typeface="Consolas" panose="020B0609020204030204" pitchFamily="49" charset="0"/>
                <a:cs typeface="Consolas" panose="020B0609020204030204" pitchFamily="49" charset="0"/>
              </a:rPr>
              <a:t>bigYikes</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err="1">
                <a:solidFill>
                  <a:schemeClr val="tx1"/>
                </a:solidFill>
                <a:effectLst/>
                <a:highlight>
                  <a:srgbClr val="CCECFF"/>
                </a:highlight>
                <a:latin typeface="Consolas" panose="020B0609020204030204" pitchFamily="49" charset="0"/>
                <a:cs typeface="Consolas" panose="020B0609020204030204" pitchFamily="49" charset="0"/>
              </a:rPr>
              <a:t>i</a:t>
            </a:r>
            <a:r>
              <a:rPr lang="en-US" sz="2400" b="0" dirty="0">
                <a:solidFill>
                  <a:schemeClr val="tx1"/>
                </a:solidFill>
                <a:effectLst/>
                <a:highlight>
                  <a:srgbClr val="CCECFF"/>
                </a:highlight>
                <a:latin typeface="Consolas" panose="020B0609020204030204" pitchFamily="49" charset="0"/>
                <a:cs typeface="Consolas" panose="020B0609020204030204" pitchFamily="49" charset="0"/>
              </a:rPr>
              <a:t>++</a:t>
            </a:r>
            <a:r>
              <a:rPr lang="en-US" sz="2400" b="0" dirty="0">
                <a:solidFill>
                  <a:schemeClr val="tx1"/>
                </a:solidFill>
                <a:effectLst/>
                <a:highlight>
                  <a:srgbClr val="FFFFFF"/>
                </a:highlight>
                <a:latin typeface="Consolas" panose="020B0609020204030204" pitchFamily="49" charset="0"/>
                <a:cs typeface="Consolas" panose="020B0609020204030204" pitchFamily="49" charset="0"/>
              </a:rPr>
              <a:t>) </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a:t>
            </a:r>
          </a:p>
          <a:p>
            <a:r>
              <a:rPr lang="en-US" sz="2400" b="0" dirty="0">
                <a:solidFill>
                  <a:srgbClr val="6A737D"/>
                </a:solidFill>
                <a:effectLst/>
                <a:highlight>
                  <a:srgbClr val="FFFFFF"/>
                </a:highlight>
                <a:latin typeface="Consolas" panose="020B0609020204030204" pitchFamily="49" charset="0"/>
                <a:cs typeface="Consolas" panose="020B0609020204030204" pitchFamily="49" charset="0"/>
              </a:rPr>
              <a:t>  // ...</a:t>
            </a:r>
            <a:endParaRPr lang="en-US" sz="2400" b="0" dirty="0">
              <a:solidFill>
                <a:srgbClr val="24292E"/>
              </a:solidFill>
              <a:effectLst/>
              <a:highlight>
                <a:srgbClr val="FFFFFF"/>
              </a:highlight>
              <a:latin typeface="Consolas" panose="020B0609020204030204" pitchFamily="49" charset="0"/>
              <a:cs typeface="Consolas" panose="020B0609020204030204" pitchFamily="49" charset="0"/>
            </a:endParaRPr>
          </a:p>
          <a:p>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a:t>
            </a:r>
          </a:p>
        </p:txBody>
      </p:sp>
      <p:sp>
        <p:nvSpPr>
          <p:cNvPr id="6" name="TextBox 5">
            <a:extLst>
              <a:ext uri="{FF2B5EF4-FFF2-40B4-BE49-F238E27FC236}">
                <a16:creationId xmlns:a16="http://schemas.microsoft.com/office/drawing/2014/main" id="{EE3FC524-0096-1EB3-37E3-A714F7EF7418}"/>
              </a:ext>
            </a:extLst>
          </p:cNvPr>
          <p:cNvSpPr txBox="1"/>
          <p:nvPr/>
        </p:nvSpPr>
        <p:spPr>
          <a:xfrm>
            <a:off x="5650230" y="3654187"/>
            <a:ext cx="5595937" cy="2308324"/>
          </a:xfrm>
          <a:prstGeom prst="rect">
            <a:avLst/>
          </a:prstGeom>
          <a:noFill/>
        </p:spPr>
        <p:txBody>
          <a:bodyPr wrap="square">
            <a:spAutoFit/>
          </a:bodyPr>
          <a:lstStyle/>
          <a:p>
            <a:r>
              <a:rPr lang="en-US" sz="2400" b="0" dirty="0">
                <a:solidFill>
                  <a:schemeClr val="tx1"/>
                </a:solidFill>
                <a:effectLst/>
                <a:highlight>
                  <a:srgbClr val="FFFF00"/>
                </a:highlight>
                <a:latin typeface="Consolas" panose="020B0609020204030204" pitchFamily="49" charset="0"/>
                <a:cs typeface="Consolas" panose="020B0609020204030204" pitchFamily="49" charset="0"/>
              </a:rPr>
              <a:t>int </a:t>
            </a:r>
            <a:r>
              <a:rPr lang="en-US" sz="2400" b="0" dirty="0" err="1">
                <a:solidFill>
                  <a:schemeClr val="tx1"/>
                </a:solidFill>
                <a:effectLst/>
                <a:highlight>
                  <a:srgbClr val="FFFF00"/>
                </a:highlight>
                <a:latin typeface="Consolas" panose="020B0609020204030204" pitchFamily="49" charset="0"/>
                <a:cs typeface="Consolas" panose="020B0609020204030204" pitchFamily="49" charset="0"/>
              </a:rPr>
              <a:t>i</a:t>
            </a:r>
            <a:r>
              <a:rPr lang="en-US" sz="2400" b="0" dirty="0">
                <a:solidFill>
                  <a:schemeClr val="tx1"/>
                </a:solidFill>
                <a:effectLst/>
                <a:highlight>
                  <a:srgbClr val="FFFF00"/>
                </a:highlight>
                <a:latin typeface="Consolas" panose="020B0609020204030204" pitchFamily="49" charset="0"/>
                <a:cs typeface="Consolas" panose="020B0609020204030204" pitchFamily="49" charset="0"/>
              </a:rPr>
              <a:t> = 0;</a:t>
            </a:r>
          </a:p>
          <a:p>
            <a:r>
              <a:rPr lang="en-US" sz="2400" b="0" dirty="0">
                <a:solidFill>
                  <a:srgbClr val="D73A49"/>
                </a:solidFill>
                <a:effectLst/>
                <a:highlight>
                  <a:srgbClr val="FFFFFF"/>
                </a:highlight>
                <a:latin typeface="Consolas" panose="020B0609020204030204" pitchFamily="49" charset="0"/>
                <a:cs typeface="Consolas" panose="020B0609020204030204" pitchFamily="49" charset="0"/>
              </a:rPr>
              <a:t>while</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r>
              <a:rPr lang="en-US" sz="2400" b="0" dirty="0" err="1">
                <a:solidFill>
                  <a:schemeClr val="tx1"/>
                </a:solidFill>
                <a:effectLst/>
                <a:highlight>
                  <a:srgbClr val="FFCCCC"/>
                </a:highlight>
                <a:latin typeface="Consolas" panose="020B0609020204030204" pitchFamily="49" charset="0"/>
                <a:cs typeface="Consolas" panose="020B0609020204030204" pitchFamily="49" charset="0"/>
              </a:rPr>
              <a:t>i</a:t>
            </a:r>
            <a:r>
              <a:rPr lang="en-US" sz="2400" b="0" dirty="0">
                <a:solidFill>
                  <a:schemeClr val="tx1"/>
                </a:solidFill>
                <a:effectLst/>
                <a:highlight>
                  <a:srgbClr val="FFCCCC"/>
                </a:highlight>
                <a:latin typeface="Consolas" panose="020B0609020204030204" pitchFamily="49" charset="0"/>
                <a:cs typeface="Consolas" panose="020B0609020204030204" pitchFamily="49" charset="0"/>
              </a:rPr>
              <a:t> &lt; </a:t>
            </a:r>
            <a:r>
              <a:rPr lang="en-US" sz="2400" b="0" dirty="0" err="1">
                <a:solidFill>
                  <a:schemeClr val="tx1"/>
                </a:solidFill>
                <a:effectLst/>
                <a:highlight>
                  <a:srgbClr val="FFCCCC"/>
                </a:highlight>
                <a:latin typeface="Consolas" panose="020B0609020204030204" pitchFamily="49" charset="0"/>
                <a:cs typeface="Consolas" panose="020B0609020204030204" pitchFamily="49" charset="0"/>
              </a:rPr>
              <a:t>bigYikes</a:t>
            </a:r>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 {</a:t>
            </a:r>
          </a:p>
          <a:p>
            <a:r>
              <a:rPr lang="en-US" sz="2400" b="0" dirty="0">
                <a:solidFill>
                  <a:srgbClr val="6A737D"/>
                </a:solidFill>
                <a:effectLst/>
                <a:highlight>
                  <a:srgbClr val="FFFFFF"/>
                </a:highlight>
                <a:latin typeface="Consolas" panose="020B0609020204030204" pitchFamily="49" charset="0"/>
                <a:cs typeface="Consolas" panose="020B0609020204030204" pitchFamily="49" charset="0"/>
              </a:rPr>
              <a:t>  // ...</a:t>
            </a:r>
            <a:br>
              <a:rPr lang="en-US" sz="2400" b="0" dirty="0">
                <a:solidFill>
                  <a:srgbClr val="6A737D"/>
                </a:solidFill>
                <a:effectLst/>
                <a:highlight>
                  <a:srgbClr val="FFFFFF"/>
                </a:highlight>
                <a:latin typeface="Consolas" panose="020B0609020204030204" pitchFamily="49" charset="0"/>
                <a:cs typeface="Consolas" panose="020B0609020204030204" pitchFamily="49" charset="0"/>
              </a:rPr>
            </a:br>
            <a:endParaRPr lang="en-US" sz="2400" b="0" dirty="0">
              <a:solidFill>
                <a:srgbClr val="24292E"/>
              </a:solidFill>
              <a:effectLst/>
              <a:highlight>
                <a:srgbClr val="FFFFFF"/>
              </a:highlight>
              <a:latin typeface="Consolas" panose="020B0609020204030204" pitchFamily="49" charset="0"/>
              <a:cs typeface="Consolas" panose="020B0609020204030204" pitchFamily="49" charset="0"/>
            </a:endParaRPr>
          </a:p>
          <a:p>
            <a:r>
              <a:rPr lang="en-US" sz="2400" b="0" dirty="0">
                <a:solidFill>
                  <a:schemeClr val="tx1"/>
                </a:solidFill>
                <a:effectLst/>
                <a:highlight>
                  <a:srgbClr val="FFFFFF"/>
                </a:highlight>
                <a:latin typeface="Consolas" panose="020B0609020204030204" pitchFamily="49" charset="0"/>
                <a:cs typeface="Consolas" panose="020B0609020204030204" pitchFamily="49" charset="0"/>
              </a:rPr>
              <a:t>  </a:t>
            </a:r>
            <a:r>
              <a:rPr lang="en-US" sz="2400" b="0" dirty="0" err="1">
                <a:solidFill>
                  <a:schemeClr val="tx1"/>
                </a:solidFill>
                <a:effectLst/>
                <a:highlight>
                  <a:srgbClr val="CCECFF"/>
                </a:highlight>
                <a:latin typeface="Consolas" panose="020B0609020204030204" pitchFamily="49" charset="0"/>
                <a:cs typeface="Consolas" panose="020B0609020204030204" pitchFamily="49" charset="0"/>
              </a:rPr>
              <a:t>i</a:t>
            </a:r>
            <a:r>
              <a:rPr lang="en-US" sz="2400" b="0" dirty="0">
                <a:solidFill>
                  <a:schemeClr val="tx1"/>
                </a:solidFill>
                <a:effectLst/>
                <a:highlight>
                  <a:srgbClr val="CCECFF"/>
                </a:highlight>
                <a:latin typeface="Consolas" panose="020B0609020204030204" pitchFamily="49" charset="0"/>
                <a:cs typeface="Consolas" panose="020B0609020204030204" pitchFamily="49" charset="0"/>
              </a:rPr>
              <a:t>++;</a:t>
            </a:r>
          </a:p>
          <a:p>
            <a:r>
              <a:rPr lang="en-US" sz="2400" b="0" dirty="0">
                <a:solidFill>
                  <a:srgbClr val="24292E"/>
                </a:solidFill>
                <a:effectLst/>
                <a:highlight>
                  <a:srgbClr val="FFFFFF"/>
                </a:highlight>
                <a:latin typeface="Consolas" panose="020B0609020204030204" pitchFamily="49" charset="0"/>
                <a:cs typeface="Consolas" panose="020B0609020204030204" pitchFamily="49" charset="0"/>
              </a:rPr>
              <a:t>}</a:t>
            </a:r>
          </a:p>
        </p:txBody>
      </p:sp>
      <p:cxnSp>
        <p:nvCxnSpPr>
          <p:cNvPr id="7" name="Straight Arrow Connector 6" descr="Ah, the for loop and the while loop do the exact same thing! In fact, they both have all the elements of a for loop: an initialization, a condition, and an update.">
            <a:extLst>
              <a:ext uri="{FF2B5EF4-FFF2-40B4-BE49-F238E27FC236}">
                <a16:creationId xmlns:a16="http://schemas.microsoft.com/office/drawing/2014/main" id="{295DC67F-87B7-79CC-201A-ACB0A75403C7}"/>
              </a:ext>
            </a:extLst>
          </p:cNvPr>
          <p:cNvCxnSpPr>
            <a:cxnSpLocks/>
          </p:cNvCxnSpPr>
          <p:nvPr/>
        </p:nvCxnSpPr>
        <p:spPr>
          <a:xfrm>
            <a:off x="2788920" y="2694067"/>
            <a:ext cx="2240280" cy="105497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EF353ED-DC7E-8139-A40C-8201C3565056}"/>
              </a:ext>
            </a:extLst>
          </p:cNvPr>
          <p:cNvSpPr txBox="1"/>
          <p:nvPr/>
        </p:nvSpPr>
        <p:spPr>
          <a:xfrm>
            <a:off x="838200" y="4719081"/>
            <a:ext cx="2533600" cy="1384995"/>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*as a technical note, these aren’t </a:t>
            </a:r>
            <a:r>
              <a:rPr lang="en-US" u="sng" dirty="0">
                <a:latin typeface="Calibri" panose="020F0502020204030204" pitchFamily="34" charset="0"/>
                <a:cs typeface="Calibri" panose="020F0502020204030204" pitchFamily="34" charset="0"/>
              </a:rPr>
              <a:t>exactly</a:t>
            </a:r>
            <a:r>
              <a:rPr lang="en-US" dirty="0">
                <a:latin typeface="Calibri" panose="020F0502020204030204" pitchFamily="34" charset="0"/>
                <a:cs typeface="Calibri" panose="020F0502020204030204" pitchFamily="34" charset="0"/>
              </a:rPr>
              <a:t> the same – there are some minor technical details that are different, most notably the scope of </a:t>
            </a:r>
            <a:r>
              <a:rPr lang="en-US" dirty="0" err="1">
                <a:latin typeface="Consolas" panose="020B0609020204030204" pitchFamily="49" charset="0"/>
                <a:cs typeface="Consolas" panose="020B0609020204030204" pitchFamily="49" charset="0"/>
              </a:rPr>
              <a:t>i</a:t>
            </a:r>
            <a:r>
              <a:rPr lang="en-US" dirty="0">
                <a:latin typeface="Consolas" panose="020B0609020204030204" pitchFamily="49" charset="0"/>
                <a:cs typeface="Consolas" panose="020B0609020204030204" pitchFamily="49" charset="0"/>
              </a:rPr>
              <a:t> </a:t>
            </a:r>
            <a:r>
              <a:rPr lang="en-US" dirty="0">
                <a:latin typeface="Calibri" panose="020F0502020204030204" pitchFamily="34" charset="0"/>
                <a:cs typeface="Calibri" panose="020F0502020204030204" pitchFamily="34" charset="0"/>
              </a:rPr>
              <a:t>is different in the two loops</a:t>
            </a:r>
            <a:endParaRPr lang="en-US" dirty="0">
              <a:latin typeface="Consolas" panose="020B0609020204030204" pitchFamily="49" charset="0"/>
              <a:cs typeface="Consolas" panose="020B0609020204030204" pitchFamily="49" charset="0"/>
            </a:endParaRPr>
          </a:p>
        </p:txBody>
      </p:sp>
      <p:sp>
        <p:nvSpPr>
          <p:cNvPr id="4" name="Slide Number Placeholder 3">
            <a:extLst>
              <a:ext uri="{FF2B5EF4-FFF2-40B4-BE49-F238E27FC236}">
                <a16:creationId xmlns:a16="http://schemas.microsoft.com/office/drawing/2014/main" id="{A7FDCC57-B05D-2407-CC70-E4ED15FA390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dirty="0"/>
          </a:p>
        </p:txBody>
      </p:sp>
    </p:spTree>
    <p:extLst>
      <p:ext uri="{BB962C8B-B14F-4D97-AF65-F5344CB8AC3E}">
        <p14:creationId xmlns:p14="http://schemas.microsoft.com/office/powerpoint/2010/main" val="1965851105"/>
      </p:ext>
    </p:extLst>
  </p:cSld>
  <p:clrMapOvr>
    <a:masterClrMapping/>
  </p:clrMapOvr>
</p:sld>
</file>

<file path=ppt/theme/theme1.xml><?xml version="1.0" encoding="utf-8"?>
<a:theme xmlns:a="http://schemas.openxmlformats.org/drawingml/2006/main" name="2_CSE 12X (adopted from CSE 373)">
  <a:themeElements>
    <a:clrScheme name="Custom 8">
      <a:dk1>
        <a:srgbClr val="222222"/>
      </a:dk1>
      <a:lt1>
        <a:srgbClr val="FFFFFF"/>
      </a:lt1>
      <a:dk2>
        <a:srgbClr val="A7A7A7"/>
      </a:dk2>
      <a:lt2>
        <a:srgbClr val="535353"/>
      </a:lt2>
      <a:accent1>
        <a:srgbClr val="2E235D"/>
      </a:accent1>
      <a:accent2>
        <a:srgbClr val="E83C60"/>
      </a:accent2>
      <a:accent3>
        <a:srgbClr val="2699A9"/>
      </a:accent3>
      <a:accent4>
        <a:srgbClr val="FFC000"/>
      </a:accent4>
      <a:accent5>
        <a:srgbClr val="EE8A64"/>
      </a:accent5>
      <a:accent6>
        <a:srgbClr val="09A98A"/>
      </a:accent6>
      <a:hlink>
        <a:srgbClr val="0057FF"/>
      </a:hlink>
      <a:folHlink>
        <a:srgbClr val="0057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SE 373 Summer 2020">
  <a:themeElements>
    <a:clrScheme name="CSE 373 Summer 2020">
      <a:dk1>
        <a:srgbClr val="000000"/>
      </a:dk1>
      <a:lt1>
        <a:srgbClr val="FFFFFF"/>
      </a:lt1>
      <a:dk2>
        <a:srgbClr val="A7A7A7"/>
      </a:dk2>
      <a:lt2>
        <a:srgbClr val="535353"/>
      </a:lt2>
      <a:accent1>
        <a:srgbClr val="2E235D"/>
      </a:accent1>
      <a:accent2>
        <a:srgbClr val="E83C60"/>
      </a:accent2>
      <a:accent3>
        <a:srgbClr val="2699A9"/>
      </a:accent3>
      <a:accent4>
        <a:srgbClr val="FFC000"/>
      </a:accent4>
      <a:accent5>
        <a:srgbClr val="EE8A64"/>
      </a:accent5>
      <a:accent6>
        <a:srgbClr val="09A98A"/>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11397</TotalTime>
  <Words>675</Words>
  <Application>Microsoft Macintosh PowerPoint</Application>
  <PresentationFormat>Widescreen</PresentationFormat>
  <Paragraphs>116</Paragraphs>
  <Slides>11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Calibri</vt:lpstr>
      <vt:lpstr>Consolas</vt:lpstr>
      <vt:lpstr>Montserrat</vt:lpstr>
      <vt:lpstr>Montserrat SemiBold</vt:lpstr>
      <vt:lpstr>Montserrat ExtraBold</vt:lpstr>
      <vt:lpstr>Arial</vt:lpstr>
      <vt:lpstr>2_CSE 12X (adopted from CSE 373)</vt:lpstr>
      <vt:lpstr>While Loops</vt:lpstr>
      <vt:lpstr>Agenda (1/3)</vt:lpstr>
      <vt:lpstr>Announcements, Reminders</vt:lpstr>
      <vt:lpstr>Agenda (2/3)</vt:lpstr>
      <vt:lpstr>PCM Review: while loops</vt:lpstr>
      <vt:lpstr>Think Pair Share: mystery (think)</vt:lpstr>
      <vt:lpstr>Think Pair Share: mystery (pair)</vt:lpstr>
      <vt:lpstr>for loops are while loops?</vt:lpstr>
      <vt:lpstr>for loops are while loops! (almost*)</vt:lpstr>
      <vt:lpstr>for loops vs. while loops ⚔️ </vt:lpstr>
      <vt:lpstr>Agenda (3/3)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mnats</dc:creator>
  <cp:lastModifiedBy>Hayden Feeney</cp:lastModifiedBy>
  <cp:revision>472</cp:revision>
  <dcterms:modified xsi:type="dcterms:W3CDTF">2026-07-29T16:25:26Z</dcterms:modified>
</cp:coreProperties>
</file>