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381" r:id="rId2"/>
    <p:sldId id="390" r:id="rId3"/>
    <p:sldId id="356" r:id="rId4"/>
    <p:sldId id="357" r:id="rId5"/>
    <p:sldId id="376" r:id="rId6"/>
    <p:sldId id="391" r:id="rId7"/>
    <p:sldId id="379" r:id="rId8"/>
    <p:sldId id="392" r:id="rId9"/>
    <p:sldId id="355" r:id="rId10"/>
    <p:sldId id="386" r:id="rId11"/>
    <p:sldId id="403" r:id="rId12"/>
    <p:sldId id="404" r:id="rId13"/>
    <p:sldId id="377" r:id="rId14"/>
    <p:sldId id="402" r:id="rId15"/>
    <p:sldId id="405" r:id="rId16"/>
    <p:sldId id="382" r:id="rId17"/>
    <p:sldId id="383" r:id="rId18"/>
    <p:sldId id="375" r:id="rId19"/>
    <p:sldId id="384" r:id="rId20"/>
    <p:sldId id="385" r:id="rId21"/>
    <p:sldId id="393" r:id="rId22"/>
    <p:sldId id="406" r:id="rId23"/>
    <p:sldId id="394" r:id="rId24"/>
    <p:sldId id="395" r:id="rId25"/>
    <p:sldId id="409" r:id="rId26"/>
    <p:sldId id="410" r:id="rId27"/>
    <p:sldId id="411" r:id="rId28"/>
    <p:sldId id="408" r:id="rId29"/>
    <p:sldId id="370" r:id="rId30"/>
    <p:sldId id="372" r:id="rId31"/>
  </p:sldIdLst>
  <p:sldSz cx="12192000" cy="6858000"/>
  <p:notesSz cx="6858000" cy="9144000"/>
  <p:embeddedFontLs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Montserrat" pitchFamily="2" charset="77"/>
      <p:regular r:id="rId38"/>
      <p:bold r:id="rId39"/>
      <p:italic r:id="rId40"/>
      <p:boldItalic r:id="rId41"/>
    </p:embeddedFont>
    <p:embeddedFont>
      <p:font typeface="Montserrat ExtraBold" panose="00000900000000000000" pitchFamily="2" charset="77"/>
      <p:bold r:id="rId42"/>
      <p:italic r:id="rId43"/>
      <p:boldItalic r:id="rId44"/>
    </p:embeddedFont>
    <p:embeddedFont>
      <p:font typeface="Montserrat SemiBold" panose="00000700000000000000" pitchFamily="2" charset="77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515"/>
    <a:srgbClr val="001080"/>
    <a:srgbClr val="795E26"/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3"/>
    <p:restoredTop sz="94793"/>
  </p:normalViewPr>
  <p:slideViewPr>
    <p:cSldViewPr snapToGrid="0">
      <p:cViewPr varScale="1">
        <p:scale>
          <a:sx n="75" d="100"/>
          <a:sy n="75" d="100"/>
        </p:scale>
        <p:origin x="184" y="1224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57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6/26/26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BC8F5D2-EC7D-3987-9E55-5B5120760F6E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4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A9899B4-E7B4-CDCB-92EE-6CD1349326E4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3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A51AD87-4132-9A18-EF42-C841542E8D6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AE2531E-9639-E048-1A85-95CB1B806948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D1E842B-300F-2BB8-9086-8E2E5F202D2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9FC0088-7E32-4081-B92F-8CE8B97B5EA0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LcvqAmRKQmNH5GW7" TargetMode="External"/><Relationship Id="rId2" Type="http://schemas.openxmlformats.org/officeDocument/2006/relationships/hyperlink" Target="https://courses.cs.washington.edu/courses/cse121/26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tem.org/us/courses/99611/lessons/173098/slides/1000673" TargetMode="External"/><Relationship Id="rId5" Type="http://schemas.openxmlformats.org/officeDocument/2006/relationships/hyperlink" Target="https://courses.cs.washington.edu/courses/cse121/26su/course_tools/#google-forms" TargetMode="External"/><Relationship Id="rId4" Type="http://schemas.openxmlformats.org/officeDocument/2006/relationships/hyperlink" Target="https://forms.gle/tvjZ3cG6R3CorqEE9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u/getting_help/#introductory-programming-lab-ipl-ta-office-hou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u/resources/code_qualit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2565070"/>
            <a:ext cx="6212927" cy="155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Variables, Datatypes, Expressions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handheld food?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</a:t>
            </a:r>
            <a:r>
              <a:rPr lang="en-US" sz="2200" b="1" dirty="0" err="1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sli.do</a:t>
            </a: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B37EF8B5-46C6-4392-A084-080CAFEB9F47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D98E72D2-2629-4BE8-8501-E0AA3B8739B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Hayden Feeney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FCC68C4B-67E1-40E4-981D-32131D0B3AAC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7EECA-0516-464A-99D4-484CAD5EA15B}"/>
              </a:ext>
            </a:extLst>
          </p:cNvPr>
          <p:cNvSpPr txBox="1"/>
          <p:nvPr/>
        </p:nvSpPr>
        <p:spPr>
          <a:xfrm>
            <a:off x="8100278" y="4357971"/>
            <a:ext cx="3671627" cy="52796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Anisha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</p:txBody>
      </p:sp>
      <p:pic>
        <p:nvPicPr>
          <p:cNvPr id="2" name="Picture 1" descr="join slido at: https://app.sli.do/event/15yVmB1k1EGnbtt4XXc3p9">
            <a:extLst>
              <a:ext uri="{FF2B5EF4-FFF2-40B4-BE49-F238E27FC236}">
                <a16:creationId xmlns:a16="http://schemas.microsoft.com/office/drawing/2014/main" id="{D96E5924-BAB7-730A-41D8-E666996B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38" y="5537771"/>
            <a:ext cx="1137198" cy="1137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4CF330-5304-911B-E946-6D82A281A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78044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(Pair)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53A3C-A368-5F9B-485D-89868643F479}"/>
              </a:ext>
            </a:extLst>
          </p:cNvPr>
          <p:cNvSpPr txBox="1"/>
          <p:nvPr/>
        </p:nvSpPr>
        <p:spPr>
          <a:xfrm>
            <a:off x="980439" y="1780550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"namaste"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F8DC0-D650-138C-6567-D8E1D469A1EE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E87A4-DB63-9FA8-295F-DD64021ADF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join slido at: https://app.sli.do/event/15yVmB1k1EGnbtt4XXc3p9">
            <a:extLst>
              <a:ext uri="{FF2B5EF4-FFF2-40B4-BE49-F238E27FC236}">
                <a16:creationId xmlns:a16="http://schemas.microsoft.com/office/drawing/2014/main" id="{6A505769-2A6E-57A4-AC53-60708427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53" y="210547"/>
            <a:ext cx="783774" cy="7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Escape sequence:</a:t>
            </a:r>
            <a:r>
              <a:rPr lang="en-US" dirty="0"/>
              <a:t> a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0A41-A74D-8DBE-3F4B-87684AAD5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0415-55C3-E9A1-248A-4A9BAC47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BCA5C-0CBF-6BCD-1374-C02910F3E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allow us to give a name to a specific value</a:t>
            </a:r>
          </a:p>
          <a:p>
            <a:pPr lvl="1"/>
            <a:r>
              <a:rPr lang="en-US" dirty="0"/>
              <a:t>3 parts: declaration, initialization, usage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D7103-8BC2-6339-E0EE-D2457D0676F0}"/>
              </a:ext>
            </a:extLst>
          </p:cNvPr>
          <p:cNvSpPr txBox="1"/>
          <p:nvPr/>
        </p:nvSpPr>
        <p:spPr>
          <a:xfrm>
            <a:off x="3351791" y="2559210"/>
            <a:ext cx="623555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 food = "burrito";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(food); // prints burrito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90C-396A-C3DF-E69C-C29E67DB9B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(4/7)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C6FF0-87C7-2D91-365D-970CCC12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336-C619-160B-7DC3-1504826F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(5/7)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BC38F-1936-D506-83F3-B0208B9B4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Variables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Datatypes and Expressions Review</a:t>
            </a:r>
            <a:endParaRPr lang="en-US" dirty="0"/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3AF17-04D6-F75F-313F-4CC938CDA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2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D35-0B55-B938-DAE7-1C1F5EF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Data Types &amp;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9C91-D20B-86E3-83FC-A5C91BA5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data; we tell Java what </a:t>
            </a:r>
            <a:r>
              <a:rPr lang="en-US" b="1" dirty="0"/>
              <a:t>type</a:t>
            </a:r>
            <a:r>
              <a:rPr lang="en-US" dirty="0"/>
              <a:t> of data we have!</a:t>
            </a:r>
          </a:p>
          <a:p>
            <a:r>
              <a:rPr lang="en-US" dirty="0"/>
              <a:t>Data types (so far):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note: only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is capitalized!</a:t>
            </a:r>
          </a:p>
          <a:p>
            <a:r>
              <a:rPr lang="en-US" u="sng" dirty="0"/>
              <a:t>All</a:t>
            </a:r>
            <a:r>
              <a:rPr lang="en-US" dirty="0"/>
              <a:t> values in a (Java) program have a type!</a:t>
            </a:r>
          </a:p>
          <a:p>
            <a:pPr lvl="1"/>
            <a:r>
              <a:rPr lang="en-US" dirty="0"/>
              <a:t>some are “obvious”, 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"hello world"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aside: </a:t>
            </a:r>
            <a:r>
              <a:rPr lang="en-US" dirty="0"/>
              <a:t>these are called </a:t>
            </a:r>
            <a:r>
              <a:rPr lang="en-US" b="1" dirty="0"/>
              <a:t>“literals”</a:t>
            </a:r>
          </a:p>
          <a:p>
            <a:pPr lvl="1"/>
            <a:r>
              <a:rPr lang="en-US" dirty="0"/>
              <a:t>some are more complicated </a:t>
            </a:r>
            <a:r>
              <a:rPr lang="en-US" b="1" dirty="0"/>
              <a:t>expressions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5BBC-181E-1C59-A106-45117C6A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3E7E-46AC-9709-AAD4-6D05E7AD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9A0-72E6-8F7E-83B8-4C40C39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30D1-288F-0593-A621-6F73770A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learned a </a:t>
            </a:r>
            <a:r>
              <a:rPr lang="en-US" i="1" dirty="0"/>
              <a:t>ton</a:t>
            </a:r>
            <a:r>
              <a:rPr lang="en-US" dirty="0"/>
              <a:t> of operators!</a:t>
            </a:r>
          </a:p>
          <a:p>
            <a:pPr marL="114300" indent="0">
              <a:buNone/>
            </a:pPr>
            <a:r>
              <a:rPr lang="en-US" b="1" dirty="0"/>
              <a:t>Numerical</a:t>
            </a:r>
            <a:r>
              <a:rPr lang="en-US" dirty="0"/>
              <a:t>:</a:t>
            </a:r>
          </a:p>
          <a:p>
            <a:r>
              <a:rPr lang="en-US" dirty="0"/>
              <a:t>+ Addition</a:t>
            </a:r>
          </a:p>
          <a:p>
            <a:r>
              <a:rPr lang="en-US" dirty="0"/>
              <a:t>- Subtraction</a:t>
            </a:r>
          </a:p>
          <a:p>
            <a:r>
              <a:rPr lang="en-US" dirty="0"/>
              <a:t>* Multiplication</a:t>
            </a:r>
          </a:p>
          <a:p>
            <a:r>
              <a:rPr lang="en-US" dirty="0"/>
              <a:t>/ Division (tricky!)</a:t>
            </a:r>
          </a:p>
          <a:p>
            <a:r>
              <a:rPr lang="en-US" dirty="0"/>
              <a:t>% Modulo (or “mod”)</a:t>
            </a:r>
          </a:p>
          <a:p>
            <a:r>
              <a:rPr lang="en-US" dirty="0"/>
              <a:t>&lt;, &gt;, &lt;=, &gt;=, ==, != Relational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5904E9-E784-095C-FFA5-C6CDF1C55BF3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Strings:</a:t>
            </a:r>
            <a:endParaRPr lang="en-US" dirty="0"/>
          </a:p>
          <a:p>
            <a:r>
              <a:rPr lang="en-US" dirty="0"/>
              <a:t>+ Concatenation (not addition!)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Booleans:</a:t>
            </a:r>
          </a:p>
          <a:p>
            <a:r>
              <a:rPr lang="en-US" dirty="0"/>
              <a:t>! Logical Not</a:t>
            </a:r>
          </a:p>
          <a:p>
            <a:r>
              <a:rPr lang="en-US" dirty="0"/>
              <a:t>&amp;&amp; Logical And</a:t>
            </a:r>
          </a:p>
          <a:p>
            <a:r>
              <a:rPr lang="en-US" dirty="0"/>
              <a:t>|| Logical Or</a:t>
            </a:r>
          </a:p>
          <a:p>
            <a:r>
              <a:rPr lang="en-US" dirty="0"/>
              <a:t>== and != Relational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8239-DD6F-41FE-FA73-AC0ED7C15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36C9-2731-C9A1-0101-F7A869B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BC0-D189-4377-D4B4-4BF87DC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Precedence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2924-90AF-6E39-CB79-8FC9388A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Operators have precedence (an order of operations).</a:t>
            </a:r>
          </a:p>
          <a:p>
            <a:pPr marL="114300" indent="0">
              <a:buNone/>
            </a:pPr>
            <a:r>
              <a:rPr lang="en-US" dirty="0"/>
              <a:t>In Math: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dirty="0"/>
              <a:t>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dirty="0"/>
              <a:t>xponent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dirty="0"/>
              <a:t>ultiplication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dirty="0"/>
              <a:t>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ddition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S</a:t>
            </a:r>
            <a:r>
              <a:rPr lang="en-US" dirty="0"/>
              <a:t>ubtraction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8C521-5DB3-3A35-EDF5-63020A579DA5}"/>
              </a:ext>
            </a:extLst>
          </p:cNvPr>
          <p:cNvSpPr txBox="1">
            <a:spLocks/>
          </p:cNvSpPr>
          <p:nvPr/>
        </p:nvSpPr>
        <p:spPr>
          <a:xfrm>
            <a:off x="4203700" y="2133600"/>
            <a:ext cx="7590150" cy="450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In Java: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not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Multiplication, Modulo, Division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Addition (and concatenation), Subtraction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Relational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Equality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OR</a:t>
            </a: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8E40D-A86F-AB32-45B3-46A021119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“little steps”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605B7C-59B4-51A2-C491-C9D1714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11B0188-46AA-C2B4-D246-6F6C637B5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CA3CF-00E0-F2B6-FC10-1E9CFE572067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473C7D34-AEA1-ED14-CEEE-629B6E85E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CC071-FFAB-20B0-C0D2-40086C3AFACB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ED5D65-C203-8F39-530F-A7013D5A137F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0D06F896-B41F-6AF4-C3FC-15F243E5C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7F8A-4591-30E8-B071-A84A44083DFE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F9E364AC-4361-A71D-E196-8F98B0FFF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A8D4-F5B0-075F-A9D4-70A102D46FED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237A9-08A5-201F-3536-70D3521A617A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35BCAB46-5DB9-ED26-41AA-E30C2EEC0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62D06-EF7B-C71D-0B88-D90A711231E1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4D1D0BA8-5905-855F-78D3-B9AE9C0ED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B4A0-8BA7-15D6-D608-55C06B56D7A4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3FF-8666-F5AD-F519-8A1CAF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F374-B384-DB97-4ADD-6F679114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mixing types in an expression, Java will </a:t>
            </a:r>
            <a:r>
              <a:rPr lang="en-US" u="sng" dirty="0"/>
              <a:t>convert</a:t>
            </a:r>
            <a:r>
              <a:rPr lang="en-US" dirty="0"/>
              <a:t> one type to the other and then perform the operation “normally”.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conversions are straightforward:</a:t>
            </a: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2800" dirty="0"/>
              <a:t>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and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sz="2800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So, Java does these for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FFA7-1E25-D6B9-6252-71ABF4E6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CB80-9765-8318-0C4F-BA765CFB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BAE-1057-D173-6831-474FE266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New:</a:t>
            </a:r>
            <a:r>
              <a:rPr lang="en-US" dirty="0"/>
              <a:t> Conversions (Gone Wrong!!)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0CE3-B4CD-B27F-35B0-4575D3A7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Other conversions are “lossy”, because you </a:t>
            </a:r>
            <a:r>
              <a:rPr lang="en-US" sz="2800" u="sng" dirty="0"/>
              <a:t>lose</a:t>
            </a:r>
            <a:r>
              <a:rPr lang="en-US" sz="2800" dirty="0"/>
              <a:t> data.</a:t>
            </a:r>
            <a:endParaRPr lang="en-US" dirty="0"/>
          </a:p>
          <a:p>
            <a:r>
              <a:rPr lang="en-US" dirty="0"/>
              <a:t>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.g. to make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2800" dirty="0"/>
              <a:t>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, you’d probably pick either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/>
              <a:t> – but either one loses data</a:t>
            </a:r>
          </a:p>
          <a:p>
            <a:r>
              <a:rPr lang="en-US" sz="2800" dirty="0"/>
              <a:t>Java won’t do this automatically for you – you need to “ask”.</a:t>
            </a:r>
          </a:p>
          <a:p>
            <a:pPr lvl="1"/>
            <a:r>
              <a:rPr lang="en-US" dirty="0"/>
              <a:t>called a </a:t>
            </a:r>
            <a:r>
              <a:rPr lang="en-US" b="1" dirty="0"/>
              <a:t>type cast</a:t>
            </a:r>
            <a:r>
              <a:rPr lang="en-US" dirty="0"/>
              <a:t>: you’ll see this in Wednesday’s PCM + in P0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800" dirty="0"/>
              <a:t>Some conversions don’t make sense.</a:t>
            </a:r>
          </a:p>
          <a:p>
            <a:r>
              <a:rPr lang="en-US" sz="2800" dirty="0"/>
              <a:t>how would you convert "Beyoncé" to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?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800" dirty="0"/>
              <a:t>?</a:t>
            </a:r>
          </a:p>
          <a:p>
            <a:r>
              <a:rPr lang="en-US" sz="2800" dirty="0"/>
              <a:t>Java really doesn’t let you do these…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58B-6C13-4451-8027-3FBD5E9A0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example with mixing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5989A-BA55-4B88-B09C-DE83793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620" y="1321129"/>
            <a:ext cx="9406759" cy="109099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B49DC498-434F-4C54-9AC7-E3E002AFF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989547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D76FA-DEA4-48FF-A240-711F5168B70F}"/>
              </a:ext>
            </a:extLst>
          </p:cNvPr>
          <p:cNvSpPr txBox="1"/>
          <p:nvPr/>
        </p:nvSpPr>
        <p:spPr>
          <a:xfrm>
            <a:off x="2768678" y="2213051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</a:t>
            </a:r>
            <a:endParaRPr lang="en-US" sz="3600" dirty="0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B5EB1863-5C1C-48CE-BBA5-1827C914A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89171" y="1825276"/>
            <a:ext cx="313774" cy="225394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3CBA9-5314-4A94-AF24-0AA42AD481CA}"/>
              </a:ext>
            </a:extLst>
          </p:cNvPr>
          <p:cNvSpPr txBox="1"/>
          <p:nvPr/>
        </p:nvSpPr>
        <p:spPr>
          <a:xfrm>
            <a:off x="2608547" y="221305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1CD8B-3FAB-4C06-A0DF-71E53D9F91E3}"/>
              </a:ext>
            </a:extLst>
          </p:cNvPr>
          <p:cNvSpPr txBox="1"/>
          <p:nvPr/>
        </p:nvSpPr>
        <p:spPr>
          <a:xfrm>
            <a:off x="3115388" y="3029890"/>
            <a:ext cx="22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C85BB898-E006-4B9E-A4AD-44AACD9DB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78230" y="2018484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90BD4-A113-4F19-86DD-F868C3F0F907}"/>
              </a:ext>
            </a:extLst>
          </p:cNvPr>
          <p:cNvSpPr txBox="1"/>
          <p:nvPr/>
        </p:nvSpPr>
        <p:spPr>
          <a:xfrm>
            <a:off x="4459229" y="3977520"/>
            <a:ext cx="31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97CD97EA-AD35-431A-92C2-2918E394D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8338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0C5A9-8616-4037-9CD6-0AD287EC6D03}"/>
              </a:ext>
            </a:extLst>
          </p:cNvPr>
          <p:cNvSpPr txBox="1"/>
          <p:nvPr/>
        </p:nvSpPr>
        <p:spPr>
          <a:xfrm>
            <a:off x="7234736" y="213696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9D1A4-1F12-45F2-90AB-6B4992BC60A1}"/>
              </a:ext>
            </a:extLst>
          </p:cNvPr>
          <p:cNvSpPr txBox="1"/>
          <p:nvPr/>
        </p:nvSpPr>
        <p:spPr>
          <a:xfrm>
            <a:off x="6993993" y="2143765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81CB5E1A-D8F6-4BB5-A578-095E6BDA5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65662" y="2973956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51B37-9FEB-4EAE-97BD-5A3DE70EC173}"/>
              </a:ext>
            </a:extLst>
          </p:cNvPr>
          <p:cNvSpPr txBox="1"/>
          <p:nvPr/>
        </p:nvSpPr>
        <p:spPr>
          <a:xfrm>
            <a:off x="8780013" y="1348554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8C19F4-06DA-428B-BABC-0256A72979D5}"/>
              </a:ext>
            </a:extLst>
          </p:cNvPr>
          <p:cNvSpPr txBox="1"/>
          <p:nvPr/>
        </p:nvSpPr>
        <p:spPr>
          <a:xfrm>
            <a:off x="6066741" y="4899176"/>
            <a:ext cx="350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"4hello1510"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(6/7)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Variables Example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Expressions Practice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5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662B-C809-12ED-155A-9CFD359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044C-0DE0-DB72-DF2B-6E100C96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Ed lesson linked from course calendar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35C7-DCE1-01FB-8E73-5C21C017746C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ED-FE20-71C7-39F0-5F2DE89FB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763D-B623-4D00-67EC-D173A3F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 (steps)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AAC3-57AE-551C-2D02-8B8EF6288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4D9E20-67E5-2BE7-951C-A0CAEF0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3" y="197237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450DBB27-95C0-9C85-2F40-8F12433AE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44091" y="209252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9905-81DD-1260-E032-44356617EE8F}"/>
              </a:ext>
            </a:extLst>
          </p:cNvPr>
          <p:cNvSpPr txBox="1"/>
          <p:nvPr/>
        </p:nvSpPr>
        <p:spPr>
          <a:xfrm>
            <a:off x="613762" y="282038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F78A268F-CD76-013E-BD4A-91F46B7E8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71943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D13A-6FCC-C67F-D20E-A8764A414727}"/>
              </a:ext>
            </a:extLst>
          </p:cNvPr>
          <p:cNvSpPr txBox="1"/>
          <p:nvPr/>
        </p:nvSpPr>
        <p:spPr>
          <a:xfrm>
            <a:off x="1194963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05D57-617E-4B01-F860-A19782E9004D}"/>
              </a:ext>
            </a:extLst>
          </p:cNvPr>
          <p:cNvSpPr txBox="1"/>
          <p:nvPr/>
        </p:nvSpPr>
        <p:spPr>
          <a:xfrm>
            <a:off x="682578" y="282038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C8DCAD-A4B7-ED4A-F58E-F0915D04D25A}"/>
              </a:ext>
            </a:extLst>
          </p:cNvPr>
          <p:cNvSpPr txBox="1">
            <a:spLocks/>
          </p:cNvSpPr>
          <p:nvPr/>
        </p:nvSpPr>
        <p:spPr>
          <a:xfrm>
            <a:off x="3462581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8C5640FE-BEAC-E9FC-2C56-A1947710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289918" y="211395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8D506-A89C-674F-4C24-C599FF914DCF}"/>
              </a:ext>
            </a:extLst>
          </p:cNvPr>
          <p:cNvSpPr txBox="1"/>
          <p:nvPr/>
        </p:nvSpPr>
        <p:spPr>
          <a:xfrm>
            <a:off x="4068960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B3AD54F-BB97-5CB7-BB75-3193A7C30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227141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63-CD64-A52E-91A6-BD276A56BCEE}"/>
              </a:ext>
            </a:extLst>
          </p:cNvPr>
          <p:cNvSpPr txBox="1"/>
          <p:nvPr/>
        </p:nvSpPr>
        <p:spPr>
          <a:xfrm>
            <a:off x="4650161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1D7F4-A646-4DC8-49A4-166F2573A3D4}"/>
              </a:ext>
            </a:extLst>
          </p:cNvPr>
          <p:cNvSpPr txBox="1"/>
          <p:nvPr/>
        </p:nvSpPr>
        <p:spPr>
          <a:xfrm>
            <a:off x="4403766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4ADDE-5409-E55E-B339-CDCA8AD8DB35}"/>
              </a:ext>
            </a:extLst>
          </p:cNvPr>
          <p:cNvSpPr txBox="1">
            <a:spLocks/>
          </p:cNvSpPr>
          <p:nvPr/>
        </p:nvSpPr>
        <p:spPr>
          <a:xfrm>
            <a:off x="6917778" y="1972378"/>
            <a:ext cx="4775858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  * 2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78A10307-DA7D-DB16-C2C8-D0A1CA7F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741226" y="1699428"/>
            <a:ext cx="242916" cy="2048092"/>
          </a:xfrm>
          <a:prstGeom prst="rightBracket">
            <a:avLst>
              <a:gd name="adj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C827-D438-0939-5D12-9FBC85D92920}"/>
              </a:ext>
            </a:extLst>
          </p:cNvPr>
          <p:cNvSpPr txBox="1"/>
          <p:nvPr/>
        </p:nvSpPr>
        <p:spPr>
          <a:xfrm>
            <a:off x="7874649" y="2782713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4B1A014-AB6D-A1D5-5C2C-3BC142417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560358" y="1877812"/>
            <a:ext cx="275108" cy="33252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80BD5-27AB-D831-408C-923E076F11B5}"/>
              </a:ext>
            </a:extLst>
          </p:cNvPr>
          <p:cNvSpPr txBox="1"/>
          <p:nvPr/>
        </p:nvSpPr>
        <p:spPr>
          <a:xfrm>
            <a:off x="8777231" y="3629063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AB304-1F84-3ED8-41D5-051B59206536}"/>
              </a:ext>
            </a:extLst>
          </p:cNvPr>
          <p:cNvSpPr txBox="1"/>
          <p:nvPr/>
        </p:nvSpPr>
        <p:spPr>
          <a:xfrm>
            <a:off x="10853960" y="20603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03FA94-94D3-950F-CC69-7B1A91B8A47A}"/>
              </a:ext>
            </a:extLst>
          </p:cNvPr>
          <p:cNvSpPr txBox="1">
            <a:spLocks/>
          </p:cNvSpPr>
          <p:nvPr/>
        </p:nvSpPr>
        <p:spPr>
          <a:xfrm>
            <a:off x="8759386" y="67737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"Hello" + "world"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00055C04-8A8B-F2D6-029E-4984EF234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98390" y="-17990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8219-0DDE-49A1-D915-FB6EA662B3F8}"/>
              </a:ext>
            </a:extLst>
          </p:cNvPr>
          <p:cNvSpPr txBox="1"/>
          <p:nvPr/>
        </p:nvSpPr>
        <p:spPr>
          <a:xfrm>
            <a:off x="9127620" y="141716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"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"</a:t>
            </a:r>
            <a:endParaRPr lang="en-US" sz="2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E9D74A-CADC-1DEB-195F-B8F4220D20F2}"/>
              </a:ext>
            </a:extLst>
          </p:cNvPr>
          <p:cNvSpPr txBox="1">
            <a:spLocks/>
          </p:cNvSpPr>
          <p:nvPr/>
        </p:nvSpPr>
        <p:spPr>
          <a:xfrm>
            <a:off x="0" y="437685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+ 3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E81160DD-A20C-90A8-27FF-458D4D15A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203185" y="423166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5696-6E12-A820-471D-0A977DB560C7}"/>
              </a:ext>
            </a:extLst>
          </p:cNvPr>
          <p:cNvSpPr txBox="1"/>
          <p:nvPr/>
        </p:nvSpPr>
        <p:spPr>
          <a:xfrm>
            <a:off x="310000" y="519090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6B1F3F57-FBED-4952-813A-FEBA1F9A7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02957" y="455916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57EF5-A12F-B6F5-6A72-15A95399A890}"/>
              </a:ext>
            </a:extLst>
          </p:cNvPr>
          <p:cNvSpPr txBox="1"/>
          <p:nvPr/>
        </p:nvSpPr>
        <p:spPr>
          <a:xfrm>
            <a:off x="986986" y="590740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"123"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B52A8-AB38-B938-215A-BDE7AE88C57B}"/>
              </a:ext>
            </a:extLst>
          </p:cNvPr>
          <p:cNvSpPr txBox="1"/>
          <p:nvPr/>
        </p:nvSpPr>
        <p:spPr>
          <a:xfrm>
            <a:off x="67704" y="443288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B6977-9EC7-D9D9-338E-2525B6E8A930}"/>
              </a:ext>
            </a:extLst>
          </p:cNvPr>
          <p:cNvSpPr txBox="1"/>
          <p:nvPr/>
        </p:nvSpPr>
        <p:spPr>
          <a:xfrm>
            <a:off x="2597746" y="441179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DFBA2D2-AA88-42EF-31F0-2577E4ADA06E}"/>
              </a:ext>
            </a:extLst>
          </p:cNvPr>
          <p:cNvSpPr txBox="1">
            <a:spLocks/>
          </p:cNvSpPr>
          <p:nvPr/>
        </p:nvSpPr>
        <p:spPr>
          <a:xfrm>
            <a:off x="3760482" y="440925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"3"</a:t>
            </a: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B477057E-CE01-518E-E6E8-65D39E592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727464" y="442804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BF6DDD6C-6921-69BB-4D5D-E7A84B550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59989" y="470571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AB6BD-9C7A-F426-2913-DC362A8D9406}"/>
              </a:ext>
            </a:extLst>
          </p:cNvPr>
          <p:cNvSpPr txBox="1"/>
          <p:nvPr/>
        </p:nvSpPr>
        <p:spPr>
          <a:xfrm>
            <a:off x="4967903" y="595860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"33"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88194-7275-0202-E206-517DC4223234}"/>
              </a:ext>
            </a:extLst>
          </p:cNvPr>
          <p:cNvSpPr txBox="1"/>
          <p:nvPr/>
        </p:nvSpPr>
        <p:spPr>
          <a:xfrm>
            <a:off x="4370816" y="518894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3B2FB-03E6-EBDA-4D6B-9D3D9E31D1D6}"/>
              </a:ext>
            </a:extLst>
          </p:cNvPr>
          <p:cNvSpPr txBox="1"/>
          <p:nvPr/>
        </p:nvSpPr>
        <p:spPr>
          <a:xfrm>
            <a:off x="4577792" y="520026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4602863-F7F3-9D22-008D-94414083A9DB}"/>
              </a:ext>
            </a:extLst>
          </p:cNvPr>
          <p:cNvSpPr txBox="1">
            <a:spLocks/>
          </p:cNvSpPr>
          <p:nvPr/>
        </p:nvSpPr>
        <p:spPr>
          <a:xfrm>
            <a:off x="7246624" y="438401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(3 + 4)</a:t>
            </a: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15C3C850-EDB1-D864-D850-8B5F9A30D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996953" y="433974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695D6DB1-EFF0-BD26-D6D6-B087AC203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438118" y="426148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76849F-5905-C964-7808-0810D48AA764}"/>
              </a:ext>
            </a:extLst>
          </p:cNvPr>
          <p:cNvSpPr txBox="1"/>
          <p:nvPr/>
        </p:nvSpPr>
        <p:spPr>
          <a:xfrm>
            <a:off x="8777231" y="597992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"127"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09902-2515-0B23-5D3B-A25CB43B5363}"/>
              </a:ext>
            </a:extLst>
          </p:cNvPr>
          <p:cNvSpPr txBox="1"/>
          <p:nvPr/>
        </p:nvSpPr>
        <p:spPr>
          <a:xfrm>
            <a:off x="7367808" y="441613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01910-AF32-5648-D2A0-98043E6AC2AB}"/>
              </a:ext>
            </a:extLst>
          </p:cNvPr>
          <p:cNvSpPr txBox="1"/>
          <p:nvPr/>
        </p:nvSpPr>
        <p:spPr>
          <a:xfrm>
            <a:off x="10887929" y="518177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436CAB-6CDC-CA25-0AED-3FC9C00EE480}"/>
              </a:ext>
            </a:extLst>
          </p:cNvPr>
          <p:cNvSpPr txBox="1"/>
          <p:nvPr/>
        </p:nvSpPr>
        <p:spPr>
          <a:xfrm>
            <a:off x="7956175" y="520026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03BF0507-593E-F99A-0508-32F0CB27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616526" y="426433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26C9F-B23C-8880-F37A-117212AB8F86}"/>
              </a:ext>
            </a:extLst>
          </p:cNvPr>
          <p:cNvSpPr txBox="1"/>
          <p:nvPr/>
        </p:nvSpPr>
        <p:spPr>
          <a:xfrm>
            <a:off x="10679954" y="516188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D20A4-F78E-1BF2-01DD-92826909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5014" y="200629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115282-8301-D53F-9D43-AF1B0077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94452" y="197237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BAF44-D068-863A-6C08-56A367AE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34424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51FA3E-2492-98B1-73C5-75BB061F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67808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12A265-7917-4529-9B7B-02BCCEE813A9}"/>
              </a:ext>
            </a:extLst>
          </p:cNvPr>
          <p:cNvSpPr txBox="1"/>
          <p:nvPr/>
        </p:nvSpPr>
        <p:spPr>
          <a:xfrm>
            <a:off x="9399356" y="205053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A790-A097-ED79-BFBB-243180B0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6DDB-F72F-C259-4BEA-FD91C07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38D-40BD-A438-7C79-AB3A94A0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On the Ed lesson for today, and on your handout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EB563-A66D-E441-C16E-F571658480D1}"/>
              </a:ext>
            </a:extLst>
          </p:cNvPr>
          <p:cNvSpPr txBox="1"/>
          <p:nvPr/>
        </p:nvSpPr>
        <p:spPr>
          <a:xfrm>
            <a:off x="4330700" y="3884028"/>
            <a:ext cx="6870701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67A3-CEF0-01A3-8CA0-300F4F34A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5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7729-DB23-B062-D45F-C08E3465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26F-9D58-4E58-FFCC-72FA5EAC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F12148-A7F8-DF2F-0977-6BFF6432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235"/>
            <a:ext cx="2932522" cy="73283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&lt;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3239-FD83-D54C-3685-BDD5504E9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ight Bracket 5" descr="subexpression 5 * 3">
            <a:extLst>
              <a:ext uri="{FF2B5EF4-FFF2-40B4-BE49-F238E27FC236}">
                <a16:creationId xmlns:a16="http://schemas.microsoft.com/office/drawing/2014/main" id="{35653E3B-6408-5D0D-5B6A-24C29D8A407A}"/>
              </a:ext>
            </a:extLst>
          </p:cNvPr>
          <p:cNvSpPr/>
          <p:nvPr/>
        </p:nvSpPr>
        <p:spPr>
          <a:xfrm rot="5400000">
            <a:off x="742438" y="1618186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F9D1F-CED6-CC53-ED32-E9ED53D906BE}"/>
              </a:ext>
            </a:extLst>
          </p:cNvPr>
          <p:cNvSpPr txBox="1"/>
          <p:nvPr/>
        </p:nvSpPr>
        <p:spPr>
          <a:xfrm>
            <a:off x="165458" y="2338392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73051-385B-2F39-75AC-9579B3940F8E}"/>
              </a:ext>
            </a:extLst>
          </p:cNvPr>
          <p:cNvSpPr txBox="1"/>
          <p:nvPr/>
        </p:nvSpPr>
        <p:spPr>
          <a:xfrm>
            <a:off x="984657" y="367017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983867-3D9C-A08D-BD01-01E0DABBFB60}"/>
              </a:ext>
            </a:extLst>
          </p:cNvPr>
          <p:cNvSpPr txBox="1">
            <a:spLocks/>
          </p:cNvSpPr>
          <p:nvPr/>
        </p:nvSpPr>
        <p:spPr>
          <a:xfrm>
            <a:off x="382276" y="2799450"/>
            <a:ext cx="2932522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15 &lt; 12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8404C0-7BD2-7EC6-78F8-7FD001D1BF9B}"/>
              </a:ext>
            </a:extLst>
          </p:cNvPr>
          <p:cNvSpPr txBox="1">
            <a:spLocks/>
          </p:cNvSpPr>
          <p:nvPr/>
        </p:nvSpPr>
        <p:spPr>
          <a:xfrm>
            <a:off x="2786526" y="1512235"/>
            <a:ext cx="5022917" cy="86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10 % 3 == 10 / 3</a:t>
            </a:r>
          </a:p>
        </p:txBody>
      </p:sp>
      <p:sp>
        <p:nvSpPr>
          <p:cNvPr id="11" name="Right Bracket 10" descr="subexpression 10 % 3">
            <a:extLst>
              <a:ext uri="{FF2B5EF4-FFF2-40B4-BE49-F238E27FC236}">
                <a16:creationId xmlns:a16="http://schemas.microsoft.com/office/drawing/2014/main" id="{91E77D57-6983-F33F-1FF7-9AD56B675FD6}"/>
              </a:ext>
            </a:extLst>
          </p:cNvPr>
          <p:cNvSpPr/>
          <p:nvPr/>
        </p:nvSpPr>
        <p:spPr>
          <a:xfrm rot="5400000">
            <a:off x="3948068" y="1445755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17EFB-3EAD-5919-1DF6-32FAEBD2328F}"/>
              </a:ext>
            </a:extLst>
          </p:cNvPr>
          <p:cNvSpPr txBox="1"/>
          <p:nvPr/>
        </p:nvSpPr>
        <p:spPr>
          <a:xfrm>
            <a:off x="3719880" y="2338392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B6A62-99AF-B9FA-EDA1-C66B33821AAD}"/>
              </a:ext>
            </a:extLst>
          </p:cNvPr>
          <p:cNvSpPr txBox="1"/>
          <p:nvPr/>
        </p:nvSpPr>
        <p:spPr>
          <a:xfrm>
            <a:off x="4462385" y="484852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E16744-667B-3184-D0F0-EB8F7488C16F}"/>
              </a:ext>
            </a:extLst>
          </p:cNvPr>
          <p:cNvSpPr txBox="1">
            <a:spLocks/>
          </p:cNvSpPr>
          <p:nvPr/>
        </p:nvSpPr>
        <p:spPr>
          <a:xfrm>
            <a:off x="3950443" y="2643667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10 / 3</a:t>
            </a:r>
          </a:p>
        </p:txBody>
      </p:sp>
      <p:sp>
        <p:nvSpPr>
          <p:cNvPr id="15" name="Right Bracket 14" descr="subexpression 10 / 3">
            <a:extLst>
              <a:ext uri="{FF2B5EF4-FFF2-40B4-BE49-F238E27FC236}">
                <a16:creationId xmlns:a16="http://schemas.microsoft.com/office/drawing/2014/main" id="{35A3B9A4-706A-38F1-4090-25AD90F89A04}"/>
              </a:ext>
            </a:extLst>
          </p:cNvPr>
          <p:cNvSpPr/>
          <p:nvPr/>
        </p:nvSpPr>
        <p:spPr>
          <a:xfrm rot="5400000">
            <a:off x="6454813" y="2552646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D0B68-F323-6FBC-579A-26E14B4D2CE8}"/>
              </a:ext>
            </a:extLst>
          </p:cNvPr>
          <p:cNvSpPr txBox="1"/>
          <p:nvPr/>
        </p:nvSpPr>
        <p:spPr>
          <a:xfrm>
            <a:off x="6313823" y="3541419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466C19-5E4B-12CB-56A0-A930BFE0D7C8}"/>
              </a:ext>
            </a:extLst>
          </p:cNvPr>
          <p:cNvSpPr txBox="1">
            <a:spLocks/>
          </p:cNvSpPr>
          <p:nvPr/>
        </p:nvSpPr>
        <p:spPr>
          <a:xfrm>
            <a:off x="3324491" y="4010693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92AD7C-0841-7D6C-7161-873044639758}"/>
              </a:ext>
            </a:extLst>
          </p:cNvPr>
          <p:cNvSpPr txBox="1">
            <a:spLocks/>
          </p:cNvSpPr>
          <p:nvPr/>
        </p:nvSpPr>
        <p:spPr>
          <a:xfrm>
            <a:off x="7715153" y="1514556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(7 != 7)</a:t>
            </a:r>
          </a:p>
        </p:txBody>
      </p:sp>
      <p:sp>
        <p:nvSpPr>
          <p:cNvPr id="19" name="Right Bracket 18" descr="subexpression (7 != 7)">
            <a:extLst>
              <a:ext uri="{FF2B5EF4-FFF2-40B4-BE49-F238E27FC236}">
                <a16:creationId xmlns:a16="http://schemas.microsoft.com/office/drawing/2014/main" id="{2BFF554B-A0AE-5060-D21C-821CC52FD99B}"/>
              </a:ext>
            </a:extLst>
          </p:cNvPr>
          <p:cNvSpPr/>
          <p:nvPr/>
        </p:nvSpPr>
        <p:spPr>
          <a:xfrm rot="5400000">
            <a:off x="11068275" y="1424644"/>
            <a:ext cx="259080" cy="18677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1146E-1A28-77EF-4DB2-13D9D161FA00}"/>
              </a:ext>
            </a:extLst>
          </p:cNvPr>
          <p:cNvSpPr txBox="1"/>
          <p:nvPr/>
        </p:nvSpPr>
        <p:spPr>
          <a:xfrm>
            <a:off x="10394868" y="2476284"/>
            <a:ext cx="1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CA5CF-A7E4-88D7-1EAD-C10381F5EC4C}"/>
              </a:ext>
            </a:extLst>
          </p:cNvPr>
          <p:cNvSpPr txBox="1">
            <a:spLocks/>
          </p:cNvSpPr>
          <p:nvPr/>
        </p:nvSpPr>
        <p:spPr>
          <a:xfrm>
            <a:off x="7336532" y="3098463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false</a:t>
            </a:r>
          </a:p>
        </p:txBody>
      </p:sp>
      <p:sp>
        <p:nvSpPr>
          <p:cNvPr id="22" name="Right Bracket 21" descr="subexpression 5 &lt; 9">
            <a:extLst>
              <a:ext uri="{FF2B5EF4-FFF2-40B4-BE49-F238E27FC236}">
                <a16:creationId xmlns:a16="http://schemas.microsoft.com/office/drawing/2014/main" id="{A9A1FE29-F644-4D82-B100-AE53E5E41811}"/>
              </a:ext>
            </a:extLst>
          </p:cNvPr>
          <p:cNvSpPr/>
          <p:nvPr/>
        </p:nvSpPr>
        <p:spPr>
          <a:xfrm rot="5400000">
            <a:off x="8412177" y="3141971"/>
            <a:ext cx="259080" cy="13740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22CEE-0311-A8C7-E45A-1D6D1213F59E}"/>
              </a:ext>
            </a:extLst>
          </p:cNvPr>
          <p:cNvSpPr txBox="1"/>
          <p:nvPr/>
        </p:nvSpPr>
        <p:spPr>
          <a:xfrm>
            <a:off x="7918094" y="3958285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A203CA3-08A4-62E7-37BD-9013976B7B48}"/>
              </a:ext>
            </a:extLst>
          </p:cNvPr>
          <p:cNvSpPr txBox="1">
            <a:spLocks/>
          </p:cNvSpPr>
          <p:nvPr/>
        </p:nvSpPr>
        <p:spPr>
          <a:xfrm>
            <a:off x="7453100" y="4553669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 || 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7F918-960D-92D6-F03C-4C400602DCDF}"/>
              </a:ext>
            </a:extLst>
          </p:cNvPr>
          <p:cNvSpPr txBox="1"/>
          <p:nvPr/>
        </p:nvSpPr>
        <p:spPr>
          <a:xfrm>
            <a:off x="8993883" y="5556169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04D2B-169B-289E-197B-FBE027C14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35040" y="1276350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D9571-932A-D83E-AFF6-F36C0DA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5140" y="1264161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  <p:bldP spid="9" grpId="0"/>
      <p:bldP spid="10" grpId="0" build="p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build="p"/>
      <p:bldP spid="19" grpId="0" animBg="1"/>
      <p:bldP spid="20" grpId="0"/>
      <p:bldP spid="21" grpId="0" build="p"/>
      <p:bldP spid="22" grpId="0" animBg="1"/>
      <p:bldP spid="23" grpId="0"/>
      <p:bldP spid="24" grpId="0" build="p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17CB-1B4B-8C66-0944-99261F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7CC66-18A9-8D9E-EC23-75B382EE7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D72B4-A126-2923-4F1E-B0617563DB3E}"/>
              </a:ext>
            </a:extLst>
          </p:cNvPr>
          <p:cNvSpPr txBox="1">
            <a:spLocks/>
          </p:cNvSpPr>
          <p:nvPr/>
        </p:nvSpPr>
        <p:spPr>
          <a:xfrm>
            <a:off x="2350859" y="1320290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10 % 4 &gt; 2)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54DF9-5AB7-1C38-1F37-232B36E80E9A}"/>
              </a:ext>
            </a:extLst>
          </p:cNvPr>
          <p:cNvSpPr txBox="1">
            <a:spLocks/>
          </p:cNvSpPr>
          <p:nvPr/>
        </p:nvSpPr>
        <p:spPr>
          <a:xfrm>
            <a:off x="2350859" y="212976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   2   &gt; 2)</a:t>
            </a:r>
          </a:p>
        </p:txBody>
      </p:sp>
      <p:sp>
        <p:nvSpPr>
          <p:cNvPr id="7" name="Right Bracket 6" descr="subexpression 10 % 4">
            <a:extLst>
              <a:ext uri="{FF2B5EF4-FFF2-40B4-BE49-F238E27FC236}">
                <a16:creationId xmlns:a16="http://schemas.microsoft.com/office/drawing/2014/main" id="{8F0C6619-CDFA-D519-A22E-988EE2E6403E}"/>
              </a:ext>
            </a:extLst>
          </p:cNvPr>
          <p:cNvSpPr/>
          <p:nvPr/>
        </p:nvSpPr>
        <p:spPr>
          <a:xfrm rot="5400000">
            <a:off x="7449217" y="1188141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5AA47-683D-0951-9D77-F3758116EF29}"/>
              </a:ext>
            </a:extLst>
          </p:cNvPr>
          <p:cNvSpPr txBox="1">
            <a:spLocks/>
          </p:cNvSpPr>
          <p:nvPr/>
        </p:nvSpPr>
        <p:spPr>
          <a:xfrm>
            <a:off x="2350859" y="303414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2   &gt; 2)</a:t>
            </a:r>
          </a:p>
        </p:txBody>
      </p:sp>
      <p:sp>
        <p:nvSpPr>
          <p:cNvPr id="9" name="Right Bracket 8" descr="subexpression 1 + 2">
            <a:extLst>
              <a:ext uri="{FF2B5EF4-FFF2-40B4-BE49-F238E27FC236}">
                <a16:creationId xmlns:a16="http://schemas.microsoft.com/office/drawing/2014/main" id="{A9494996-EA1E-2881-59C5-60293A7BC3DF}"/>
              </a:ext>
            </a:extLst>
          </p:cNvPr>
          <p:cNvSpPr/>
          <p:nvPr/>
        </p:nvSpPr>
        <p:spPr>
          <a:xfrm rot="5400000">
            <a:off x="3764514" y="2293474"/>
            <a:ext cx="259080" cy="12427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ket 9" descr="subexpression 3 == 3">
            <a:extLst>
              <a:ext uri="{FF2B5EF4-FFF2-40B4-BE49-F238E27FC236}">
                <a16:creationId xmlns:a16="http://schemas.microsoft.com/office/drawing/2014/main" id="{966769F4-09C5-258E-0A4C-8706EE2E2595}"/>
              </a:ext>
            </a:extLst>
          </p:cNvPr>
          <p:cNvSpPr/>
          <p:nvPr/>
        </p:nvSpPr>
        <p:spPr>
          <a:xfrm rot="5400000">
            <a:off x="4676820" y="3531857"/>
            <a:ext cx="259080" cy="203304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95667-E37C-DEF2-C0D9-705E33A5F0B5}"/>
              </a:ext>
            </a:extLst>
          </p:cNvPr>
          <p:cNvSpPr txBox="1">
            <a:spLocks/>
          </p:cNvSpPr>
          <p:nvPr/>
        </p:nvSpPr>
        <p:spPr>
          <a:xfrm>
            <a:off x="2350859" y="385107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 false )</a:t>
            </a:r>
          </a:p>
        </p:txBody>
      </p:sp>
      <p:sp>
        <p:nvSpPr>
          <p:cNvPr id="12" name="Right Bracket 11" descr="subexpression 2 &gt; 2">
            <a:extLst>
              <a:ext uri="{FF2B5EF4-FFF2-40B4-BE49-F238E27FC236}">
                <a16:creationId xmlns:a16="http://schemas.microsoft.com/office/drawing/2014/main" id="{61E72122-CBC6-FAF4-C37D-09185F32484B}"/>
              </a:ext>
            </a:extLst>
          </p:cNvPr>
          <p:cNvSpPr/>
          <p:nvPr/>
        </p:nvSpPr>
        <p:spPr>
          <a:xfrm rot="5400000">
            <a:off x="8297236" y="2938652"/>
            <a:ext cx="259080" cy="18005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1A35F5-D799-923D-2F6B-1AE6D9857B48}"/>
              </a:ext>
            </a:extLst>
          </p:cNvPr>
          <p:cNvSpPr txBox="1">
            <a:spLocks/>
          </p:cNvSpPr>
          <p:nvPr/>
        </p:nvSpPr>
        <p:spPr>
          <a:xfrm>
            <a:off x="2350859" y="4663810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 false 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8588A4-8E7F-3F36-EDD7-6B8C961666AE}"/>
              </a:ext>
            </a:extLst>
          </p:cNvPr>
          <p:cNvSpPr txBox="1">
            <a:spLocks/>
          </p:cNvSpPr>
          <p:nvPr/>
        </p:nvSpPr>
        <p:spPr>
          <a:xfrm>
            <a:off x="2350859" y="534763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     false          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D9AF04-8F1A-43FF-7F84-F758A8406A72}"/>
              </a:ext>
            </a:extLst>
          </p:cNvPr>
          <p:cNvSpPr txBox="1">
            <a:spLocks/>
          </p:cNvSpPr>
          <p:nvPr/>
        </p:nvSpPr>
        <p:spPr>
          <a:xfrm>
            <a:off x="2350859" y="5925390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16" name="Right Bracket 15" descr="subexpression true &amp;&amp; false">
            <a:extLst>
              <a:ext uri="{FF2B5EF4-FFF2-40B4-BE49-F238E27FC236}">
                <a16:creationId xmlns:a16="http://schemas.microsoft.com/office/drawing/2014/main" id="{543A0AB1-2622-7F7C-B4C6-CEDF4D1BF074}"/>
              </a:ext>
            </a:extLst>
          </p:cNvPr>
          <p:cNvSpPr/>
          <p:nvPr/>
        </p:nvSpPr>
        <p:spPr>
          <a:xfrm rot="5400000">
            <a:off x="6533245" y="2910021"/>
            <a:ext cx="259080" cy="48681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17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build="p"/>
      <p:bldP spid="9" grpId="0" animBg="1"/>
      <p:bldP spid="10" grpId="0" animBg="1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21EFE-6DD5-E03F-4396-2EB661184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EF3-AF64-C93B-7DCD-D8EA5292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(7/7)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6CBF-810C-0FA8-CD44-0D098D32A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Variables Example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dirty="0">
                <a:solidFill>
                  <a:schemeClr val="tx1"/>
                </a:solidFill>
              </a:rPr>
              <a:t>Expressions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25169-3708-6AA7-63A3-8DAABF544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4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 your ability to read a specification</a:t>
            </a:r>
          </a:p>
          <a:p>
            <a:r>
              <a:rPr lang="en-US" dirty="0"/>
              <a:t>are graded on </a:t>
            </a:r>
            <a:r>
              <a:rPr lang="en-US" b="1" dirty="0"/>
              <a:t>code quality</a:t>
            </a:r>
          </a:p>
          <a:p>
            <a:r>
              <a:rPr lang="en-US" dirty="0"/>
              <a:t>include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 to all materials and activities are available on the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r>
              <a:rPr lang="en-US" b="1" dirty="0"/>
              <a:t>Creative Project 0 (C0) </a:t>
            </a:r>
            <a:r>
              <a:rPr lang="en-US" dirty="0"/>
              <a:t>will be released tonight</a:t>
            </a:r>
          </a:p>
          <a:p>
            <a:pPr lvl="1"/>
            <a:r>
              <a:rPr lang="en-US" dirty="0"/>
              <a:t>due Wednesday, July 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3"/>
              </a:rPr>
              <a:t>welcome </a:t>
            </a:r>
            <a:r>
              <a:rPr lang="en-US" dirty="0">
                <a:hlinkClick r:id="rId4"/>
              </a:rPr>
              <a:t>survey</a:t>
            </a:r>
            <a:r>
              <a:rPr lang="en-US" dirty="0"/>
              <a:t> by </a:t>
            </a:r>
            <a:r>
              <a:rPr lang="en-US" b="1" dirty="0"/>
              <a:t>tonight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pPr lvl="1"/>
            <a:r>
              <a:rPr lang="en-US" dirty="0"/>
              <a:t>Google Forms </a:t>
            </a:r>
            <a:r>
              <a:rPr lang="en-US" dirty="0">
                <a:hlinkClick r:id="rId5"/>
              </a:rPr>
              <a:t>troubleshooting guide</a:t>
            </a:r>
            <a:r>
              <a:rPr lang="en-US" dirty="0"/>
              <a:t> on website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6"/>
              </a:rPr>
              <a:t>Sandbox</a:t>
            </a:r>
            <a:r>
              <a:rPr lang="en-US" dirty="0"/>
              <a:t> (write all the code you want!)</a:t>
            </a:r>
          </a:p>
          <a:p>
            <a:r>
              <a:rPr lang="en-US" dirty="0"/>
              <a:t>First PCM is much longer than future PCMs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intentionally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</a:t>
            </a:r>
            <a:r>
              <a:rPr lang="en-US" dirty="0">
                <a:solidFill>
                  <a:schemeClr val="accent5"/>
                </a:solidFill>
              </a:rPr>
              <a:t>bugs</a:t>
            </a:r>
            <a:r>
              <a:rPr lang="en-US" dirty="0"/>
              <a:t>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TA Office Hours!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IPL</a:t>
            </a:r>
            <a:r>
              <a:rPr lang="en-US" dirty="0"/>
              <a:t> (TA office hours) will open on Monday (June 29) at 1:30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instructor office hours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HelloWorld Review</a:t>
            </a:r>
          </a:p>
          <a:p>
            <a:r>
              <a:rPr lang="en-US" dirty="0">
                <a:solidFill>
                  <a:schemeClr val="tx1"/>
                </a:solidFill>
              </a:rPr>
              <a:t>Printing, Strings, Variables Review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6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CFE-AA3E-4D87-8B80-01B7F9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9DA2-E21A-4744-B3AF-F63CA9B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"Programs are meant to be read by humans and only incidentally for computers to execute." –Abelson &amp; Sussman, SICP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Code is about </a:t>
            </a:r>
            <a:r>
              <a:rPr lang="en-US" i="1" dirty="0"/>
              <a:t>communication</a:t>
            </a:r>
            <a:r>
              <a:rPr lang="en-US" dirty="0"/>
              <a:t>. Writing code with good </a:t>
            </a:r>
            <a:r>
              <a:rPr lang="en-US" b="1" dirty="0"/>
              <a:t>code quality</a:t>
            </a:r>
            <a:r>
              <a:rPr lang="en-US" dirty="0"/>
              <a:t> is important to communicate effectively.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Different organizations have different </a:t>
            </a:r>
            <a:r>
              <a:rPr lang="en-US" i="1" dirty="0"/>
              <a:t>standards</a:t>
            </a:r>
            <a:r>
              <a:rPr lang="en-US" dirty="0"/>
              <a:t> for code quality. </a:t>
            </a:r>
          </a:p>
          <a:p>
            <a:pPr>
              <a:buFontTx/>
              <a:buChar char="-"/>
            </a:pPr>
            <a:r>
              <a:rPr lang="en-US" dirty="0"/>
              <a:t>Doesn't mean that any one standard is wrong! (e.g., APA, MLA, Chicago, IEEE, …)</a:t>
            </a:r>
          </a:p>
          <a:p>
            <a:pPr>
              <a:buFontTx/>
              <a:buChar char="-"/>
            </a:pPr>
            <a:r>
              <a:rPr lang="en-US" dirty="0"/>
              <a:t>Consistency is very helpful within a project </a:t>
            </a:r>
          </a:p>
          <a:p>
            <a:pPr>
              <a:buFontTx/>
              <a:buChar char="-"/>
            </a:pPr>
            <a:r>
              <a:rPr lang="en-US" dirty="0"/>
              <a:t>See our </a:t>
            </a:r>
            <a:r>
              <a:rPr lang="en-US" dirty="0">
                <a:hlinkClick r:id="rId2"/>
              </a:rPr>
              <a:t>Code Quality Guide</a:t>
            </a:r>
            <a:r>
              <a:rPr lang="en-US" dirty="0"/>
              <a:t> for the standards we will all use in CSE 121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FDBE-7BF5-4166-BFF0-4DDA4347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1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HelloWorld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Printing, Strings, Variables Review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C0 Overview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8F7A-0B93-4FBB-BB30-655E92A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Printing,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4AD-BDCC-4374-9EC8-F0624B7B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System.out.print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System.out.println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console, and then moves to the next line</a:t>
            </a:r>
          </a:p>
          <a:p>
            <a:r>
              <a:rPr lang="en-US" dirty="0"/>
              <a:t>String literals: a sequence of characters that are </a:t>
            </a:r>
            <a:r>
              <a:rPr lang="en-US" i="1" dirty="0"/>
              <a:t>strung </a:t>
            </a:r>
            <a:r>
              <a:rPr lang="en-US" dirty="0"/>
              <a:t>together, begin and end with ""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F287E-FAEC-4E07-AC3F-F55C56583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9ADAC4-2790-E5D3-2F18-B84DDAE44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81341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(Think)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780550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"namaste"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join slido at: https://app.sli.do/event/15yVmB1k1EGnbtt4XXc3p9">
            <a:extLst>
              <a:ext uri="{FF2B5EF4-FFF2-40B4-BE49-F238E27FC236}">
                <a16:creationId xmlns:a16="http://schemas.microsoft.com/office/drawing/2014/main" id="{F67CB34C-38DC-0489-6B6D-39FA8EE2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53" y="210547"/>
            <a:ext cx="783774" cy="7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9917"/>
      </p:ext>
    </p:extLst>
  </p:cSld>
  <p:clrMapOvr>
    <a:masterClrMapping/>
  </p:clrMapOvr>
</p:sld>
</file>

<file path=ppt/theme/theme1.xml><?xml version="1.0" encoding="utf-8"?>
<a:theme xmlns:a="http://schemas.openxmlformats.org/drawingml/2006/main" name="1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1786</Words>
  <Application>Microsoft Macintosh PowerPoint</Application>
  <PresentationFormat>Widescreen</PresentationFormat>
  <Paragraphs>352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Montserrat SemiBold</vt:lpstr>
      <vt:lpstr>Arial</vt:lpstr>
      <vt:lpstr>Montserrat ExtraBold</vt:lpstr>
      <vt:lpstr>Calibri</vt:lpstr>
      <vt:lpstr>Consolas</vt:lpstr>
      <vt:lpstr>Montserrat</vt:lpstr>
      <vt:lpstr>1_CSE 12X (adopted from CSE 373)</vt:lpstr>
      <vt:lpstr>Printing, Strings, Variables, Datatypes, Expressions</vt:lpstr>
      <vt:lpstr>Agenda (1/7)</vt:lpstr>
      <vt:lpstr>Announcements, Reminders</vt:lpstr>
      <vt:lpstr>Aside: TA Office Hours!</vt:lpstr>
      <vt:lpstr>Agenda (2/7)</vt:lpstr>
      <vt:lpstr>Code Quality</vt:lpstr>
      <vt:lpstr>Agenda (3/7)</vt:lpstr>
      <vt:lpstr>PCM: Printing, Strings</vt:lpstr>
      <vt:lpstr>Think Pair Share: Hello (around the) World (Think)</vt:lpstr>
      <vt:lpstr>Think Pair Share: Hello (around the) World (Pair)</vt:lpstr>
      <vt:lpstr>Escape sequences</vt:lpstr>
      <vt:lpstr>PCM: Variables</vt:lpstr>
      <vt:lpstr>Agenda (4/7)</vt:lpstr>
      <vt:lpstr>Agenda (5/7)</vt:lpstr>
      <vt:lpstr>PCM: Data Types &amp; Expressions</vt:lpstr>
      <vt:lpstr>PCM: Operators</vt:lpstr>
      <vt:lpstr>PCM: Precedence</vt:lpstr>
      <vt:lpstr>Expressions in “little steps”</vt:lpstr>
      <vt:lpstr>PCM: Conversions</vt:lpstr>
      <vt:lpstr>New: Conversions (Gone Wrong!!)</vt:lpstr>
      <vt:lpstr>Expression example with mixing types</vt:lpstr>
      <vt:lpstr>Agenda (6/7)</vt:lpstr>
      <vt:lpstr>Work on Expressions and Types Practice (1)</vt:lpstr>
      <vt:lpstr>Part 1 Walkthrough (steps)</vt:lpstr>
      <vt:lpstr>Work on Expressions and Types Practice (2)</vt:lpstr>
      <vt:lpstr>Part 2 Walkthrough (1)</vt:lpstr>
      <vt:lpstr>Part 2 Walkthrough (2)</vt:lpstr>
      <vt:lpstr>Agenda (7/7)</vt:lpstr>
      <vt:lpstr>Creative Project 0 (“C0”): Hello Bugs?! (1/2)</vt:lpstr>
      <vt:lpstr>Creative Project 0 (“C0”): Hello Bugs?!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Hayden Feeney</cp:lastModifiedBy>
  <cp:revision>283</cp:revision>
  <dcterms:modified xsi:type="dcterms:W3CDTF">2026-06-26T16:35:28Z</dcterms:modified>
</cp:coreProperties>
</file>