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344" r:id="rId3"/>
    <p:sldId id="351" r:id="rId4"/>
    <p:sldId id="330" r:id="rId5"/>
    <p:sldId id="352" r:id="rId6"/>
    <p:sldId id="332" r:id="rId7"/>
    <p:sldId id="333" r:id="rId8"/>
    <p:sldId id="265" r:id="rId9"/>
    <p:sldId id="353" r:id="rId10"/>
    <p:sldId id="334" r:id="rId11"/>
    <p:sldId id="301" r:id="rId12"/>
    <p:sldId id="302" r:id="rId13"/>
    <p:sldId id="364" r:id="rId14"/>
    <p:sldId id="268" r:id="rId15"/>
    <p:sldId id="356" r:id="rId16"/>
    <p:sldId id="357" r:id="rId17"/>
    <p:sldId id="271" r:id="rId18"/>
    <p:sldId id="336" r:id="rId19"/>
    <p:sldId id="337" r:id="rId20"/>
    <p:sldId id="359" r:id="rId21"/>
    <p:sldId id="349" r:id="rId22"/>
    <p:sldId id="361" r:id="rId23"/>
    <p:sldId id="362" r:id="rId24"/>
    <p:sldId id="363" r:id="rId25"/>
    <p:sldId id="342" r:id="rId26"/>
    <p:sldId id="360" r:id="rId27"/>
    <p:sldId id="347" r:id="rId28"/>
    <p:sldId id="345" r:id="rId29"/>
    <p:sldId id="346" r:id="rId30"/>
    <p:sldId id="390" r:id="rId31"/>
    <p:sldId id="365" r:id="rId32"/>
    <p:sldId id="366" r:id="rId33"/>
    <p:sldId id="371" r:id="rId34"/>
    <p:sldId id="358" r:id="rId35"/>
    <p:sldId id="372" r:id="rId36"/>
    <p:sldId id="373" r:id="rId37"/>
    <p:sldId id="391" r:id="rId38"/>
    <p:sldId id="374" r:id="rId39"/>
    <p:sldId id="375" r:id="rId40"/>
    <p:sldId id="367" r:id="rId41"/>
    <p:sldId id="376" r:id="rId42"/>
    <p:sldId id="389" r:id="rId43"/>
    <p:sldId id="343" r:id="rId44"/>
    <p:sldId id="341" r:id="rId45"/>
  </p:sldIdLst>
  <p:sldSz cx="12192000" cy="6858000"/>
  <p:notesSz cx="6858000" cy="9144000"/>
  <p:embeddedFontLst>
    <p:embeddedFont>
      <p:font typeface="Montserrat" pitchFamily="2" charset="77"/>
      <p:regular r:id="rId48"/>
      <p:bold r:id="rId49"/>
      <p:italic r:id="rId50"/>
      <p:boldItalic r:id="rId51"/>
    </p:embeddedFont>
    <p:embeddedFont>
      <p:font typeface="Montserrat ExtraBold" panose="00000900000000000000" pitchFamily="2" charset="77"/>
      <p:regular r:id="rId52"/>
      <p:bold r:id="rId53"/>
      <p:italic r:id="rId54"/>
      <p:boldItalic r:id="rId55"/>
    </p:embeddedFont>
    <p:embeddedFont>
      <p:font typeface="Montserrat SemiBold" panose="00000700000000000000" pitchFamily="2" charset="77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0D5"/>
    <a:srgbClr val="EF5777"/>
    <a:srgbClr val="0FBAB1"/>
    <a:srgbClr val="53A1FF"/>
    <a:srgbClr val="F7D57E"/>
    <a:srgbClr val="C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6" autoAdjust="0"/>
    <p:restoredTop sz="95327"/>
  </p:normalViewPr>
  <p:slideViewPr>
    <p:cSldViewPr snapToGrid="0">
      <p:cViewPr varScale="1">
        <p:scale>
          <a:sx n="124" d="100"/>
          <a:sy n="124" d="100"/>
        </p:scale>
        <p:origin x="216" y="184"/>
      </p:cViewPr>
      <p:guideLst/>
    </p:cSldViewPr>
  </p:slideViewPr>
  <p:outlineViewPr>
    <p:cViewPr>
      <p:scale>
        <a:sx n="33" d="100"/>
        <a:sy n="33" d="100"/>
      </p:scale>
      <p:origin x="0" y="-85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6/23/26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4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AEFC6BF8-7E2F-3E01-467F-5BAFE954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>
            <a:extLst>
              <a:ext uri="{FF2B5EF4-FFF2-40B4-BE49-F238E27FC236}">
                <a16:creationId xmlns:a16="http://schemas.microsoft.com/office/drawing/2014/main" id="{1BDB3FA1-ED92-14E1-BC3D-522DF7888C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9" name="Google Shape;189;p12:notes">
            <a:extLst>
              <a:ext uri="{FF2B5EF4-FFF2-40B4-BE49-F238E27FC236}">
                <a16:creationId xmlns:a16="http://schemas.microsoft.com/office/drawing/2014/main" id="{96A0ECF3-E2D9-6AC4-B327-5FA55E305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9333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16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6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0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4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017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241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777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12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404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27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62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797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26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6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75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73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AF966-AFB7-4EFA-9D38-6BAC5BAA9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657726-E2CE-2102-E517-F725F6188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49247B-A19A-402F-CDE1-B1374D1D7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806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D1013-1E3E-91CE-219A-6AAA7441F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68FB4-5468-4DE9-D74C-760CC58D5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FA67A-5A75-8F16-A417-507A37AE7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233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</a:t>
            </a:r>
          </a:p>
        </p:txBody>
      </p:sp>
    </p:spTree>
    <p:extLst>
      <p:ext uri="{BB962C8B-B14F-4D97-AF65-F5344CB8AC3E}">
        <p14:creationId xmlns:p14="http://schemas.microsoft.com/office/powerpoint/2010/main" val="3308591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F18E5-3623-C2A1-768C-CB8F4B99D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7DED5-BB92-D40E-AFFD-8E40B4CD1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4A369-2669-5ED4-4C5A-226BC8702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</a:t>
            </a:r>
          </a:p>
        </p:txBody>
      </p:sp>
    </p:spTree>
    <p:extLst>
      <p:ext uri="{BB962C8B-B14F-4D97-AF65-F5344CB8AC3E}">
        <p14:creationId xmlns:p14="http://schemas.microsoft.com/office/powerpoint/2010/main" val="1955389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00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07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91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6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1894816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1370208"/>
            <a:ext cx="878586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4951" y="951503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025920" y="4053518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443" y="5439308"/>
            <a:ext cx="3730182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306805" y="557737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2E135F4C-1184-DB49-11BC-17D3DD7D7704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Thi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95158E54-A95C-E8E6-0B1D-599D9C08D200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1_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95158E54-A95C-E8E6-0B1D-599D9C08D200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19B8A0CF-1C66-FBB7-F209-B458097B217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C3A4268A-A3F9-0647-FFA6-0CD0547EA640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DAFF863B-277F-2C70-5D6B-9607A5E1F4D7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0E854BAB-9BC0-0566-D459-A9E2B29A1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3E5BA8AB-DA7F-8D72-2336-81B0A628B7E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Summer 2026</a:t>
            </a:r>
            <a:endParaRPr lang="en-US" sz="900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2C80FCF8-E90F-DABA-76C4-C941D7CB7F2B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2026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  <p:sldLayoutId id="2147483654" r:id="rId5"/>
    <p:sldLayoutId id="21474836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bfeeney@cs.washington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eedback.cs.washington.ed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121/26su/resubs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121/26su/syllabus/#grade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6su/syllabus/#using-ai-in-cse-121" TargetMode="External"/><Relationship Id="rId2" Type="http://schemas.openxmlformats.org/officeDocument/2006/relationships/hyperlink" Target="https://courses.cs.washington.edu/courses/cse121/26sp/syllabus/#using-ai-in-cse-12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cs.washington.edu/courses/cse121/26su/syllabu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.uw.edu/121/syllabus/#using-ai-in-cse-12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et.com/tech/services-and-software/glue-in-pizza-eat-rocks-googles-ai-search-is-mocked-for-bizarre-answers/" TargetMode="Externa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n.wikipedia.org/wiki/Optical_character_recogni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ytimes.com/2025/05/14/technology/chatgpt-college-professors.html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tvjZ3cG6R3CorqEE9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.uw.edu/121/syllabus" TargetMode="External"/><Relationship Id="rId4" Type="http://schemas.openxmlformats.org/officeDocument/2006/relationships/hyperlink" Target="https://cs.uw.edu/121#syllabu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s.washington.edu/academics/undergraduate/non-major-options/#intro-course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20095" y="1419273"/>
            <a:ext cx="8786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1" u="none" strike="noStrike" cap="none" dirty="0">
                <a:solidFill>
                  <a:srgbClr val="FFFFFF"/>
                </a:solidFill>
                <a:latin typeface="Montserrat ExtraBold" pitchFamily="2" charset="77"/>
                <a:ea typeface="Montserrat"/>
                <a:cs typeface="Montserrat"/>
                <a:sym typeface="Montserrat"/>
              </a:rPr>
              <a:t>LEC 00</a:t>
            </a:r>
            <a:endParaRPr b="1" dirty="0">
              <a:latin typeface="Montserrat ExtraBold" pitchFamily="2" charset="77"/>
              <a:cs typeface="Calibri" panose="020F0502020204030204" pitchFamily="34" charset="0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420095" y="3085086"/>
            <a:ext cx="6212927" cy="103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Welcome!</a:t>
            </a:r>
            <a:endParaRPr dirty="0"/>
          </a:p>
        </p:txBody>
      </p:sp>
      <p:pic>
        <p:nvPicPr>
          <p:cNvPr id="93" name="Google Shape;93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3868" y="2836575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009923" y="1112472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87221" y="1451178"/>
            <a:ext cx="4385400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would you be doing if you didn’t have class right now?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35347" y="4072895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088246" y="4072895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Hayden Feeney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35347" y="4333507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C513E-D449-EF21-5B18-ED2C502E67BF}"/>
              </a:ext>
            </a:extLst>
          </p:cNvPr>
          <p:cNvSpPr txBox="1"/>
          <p:nvPr/>
        </p:nvSpPr>
        <p:spPr>
          <a:xfrm>
            <a:off x="8100278" y="4357971"/>
            <a:ext cx="3671627" cy="323165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Anisha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Cayden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Savannah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Tamsyn</a:t>
            </a:r>
          </a:p>
          <a:p>
            <a:pPr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William</a:t>
            </a:r>
          </a:p>
        </p:txBody>
      </p:sp>
      <p:pic>
        <p:nvPicPr>
          <p:cNvPr id="4" name="Picture 3" descr="https://app.sli.do/event/cAEgAutk7VMApVsTRyALik&#10;">
            <a:extLst>
              <a:ext uri="{FF2B5EF4-FFF2-40B4-BE49-F238E27FC236}">
                <a16:creationId xmlns:a16="http://schemas.microsoft.com/office/drawing/2014/main" id="{10D05A3E-8C32-01B5-6A8C-173F9115B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211" y="5564940"/>
            <a:ext cx="1106511" cy="11065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54CE17-BA21-00F2-7F8D-0AA49B44D8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5190" y="-759412"/>
            <a:ext cx="9666515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did you learn how to ride a bike?</a:t>
            </a:r>
          </a:p>
        </p:txBody>
      </p:sp>
      <p:pic>
        <p:nvPicPr>
          <p:cNvPr id="3" name="Bike" descr="A photo of a bicycle. This is used as a metaphor in the presentation: when you learn a bike, does it suffice to watch a ton of youtube videos of how to ride a bike? No! You need to do it yourself, and practice consistently and regularly!">
            <a:extLst>
              <a:ext uri="{FF2B5EF4-FFF2-40B4-BE49-F238E27FC236}">
                <a16:creationId xmlns:a16="http://schemas.microsoft.com/office/drawing/2014/main" id="{6D94411B-258C-1D04-952F-B61FE4DB8D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997" y="571484"/>
            <a:ext cx="8572005" cy="5715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AD7FE-E621-1DA4-7484-FD4D30E075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05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 (1)</a:t>
            </a:r>
            <a:endParaRPr dirty="0"/>
          </a:p>
        </p:txBody>
      </p:sp>
      <p:sp>
        <p:nvSpPr>
          <p:cNvPr id="253" name="Google Shape;25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pic>
        <p:nvPicPr>
          <p:cNvPr id="257" name="Google Shape;257;p15" descr="Woobles penguin"/>
          <p:cNvPicPr preferRelativeResize="0"/>
          <p:nvPr/>
        </p:nvPicPr>
        <p:blipFill rotWithShape="1">
          <a:blip r:embed="rId3">
            <a:alphaModFix/>
          </a:blip>
          <a:srcRect l="14000" t="23600" r="4997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5" descr="Picture of Brett’s second attempt at an Amigurumi crocheted penguin. The penguin looks similar to the reference image."/>
          <p:cNvPicPr preferRelativeResize="0"/>
          <p:nvPr/>
        </p:nvPicPr>
        <p:blipFill rotWithShape="1">
          <a:blip r:embed="rId4">
            <a:alphaModFix/>
          </a:blip>
          <a:srcRect l="45418" t="9557" r="15276" b="13343"/>
          <a:stretch/>
        </p:blipFill>
        <p:spPr>
          <a:xfrm>
            <a:off x="7672334" y="2534196"/>
            <a:ext cx="3439803" cy="318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11">
            <a:extLst>
              <a:ext uri="{FF2B5EF4-FFF2-40B4-BE49-F238E27FC236}">
                <a16:creationId xmlns:a16="http://schemas.microsoft.com/office/drawing/2014/main" id="{EAEF6119-4BF7-4E28-F186-A7BC1872D4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 (2)</a:t>
            </a:r>
            <a:endParaRPr dirty="0"/>
          </a:p>
        </p:txBody>
      </p:sp>
      <p:sp>
        <p:nvSpPr>
          <p:cNvPr id="263" name="Google Shape;26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pic>
        <p:nvPicPr>
          <p:cNvPr id="267" name="Google Shape;267;p16" descr="Woobles penguin"/>
          <p:cNvPicPr preferRelativeResize="0"/>
          <p:nvPr/>
        </p:nvPicPr>
        <p:blipFill rotWithShape="1">
          <a:blip r:embed="rId3">
            <a:alphaModFix/>
          </a:blip>
          <a:srcRect l="14000" t="23600" r="4997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 descr="Two of Brett’s Amigurumi penguins side-by-side. The one on the left is his first attempt, and is mush shorter, is inside-out and has inverted proportions."/>
          <p:cNvPicPr preferRelativeResize="0"/>
          <p:nvPr/>
        </p:nvPicPr>
        <p:blipFill rotWithShape="1">
          <a:blip r:embed="rId4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6;p11">
            <a:extLst>
              <a:ext uri="{FF2B5EF4-FFF2-40B4-BE49-F238E27FC236}">
                <a16:creationId xmlns:a16="http://schemas.microsoft.com/office/drawing/2014/main" id="{579D5393-FC33-0BC7-D6BE-C8D1DFCB3C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0">
          <a:extLst>
            <a:ext uri="{FF2B5EF4-FFF2-40B4-BE49-F238E27FC236}">
              <a16:creationId xmlns:a16="http://schemas.microsoft.com/office/drawing/2014/main" id="{48A6C250-E794-6463-B3C7-4069E3DD8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>
            <a:extLst>
              <a:ext uri="{FF2B5EF4-FFF2-40B4-BE49-F238E27FC236}">
                <a16:creationId xmlns:a16="http://schemas.microsoft.com/office/drawing/2014/main" id="{EA43861D-BBFC-95CE-06B3-872A63BDE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How Learning Works (Amigurumi)</a:t>
            </a:r>
            <a:endParaRPr dirty="0"/>
          </a:p>
        </p:txBody>
      </p:sp>
      <p:sp>
        <p:nvSpPr>
          <p:cNvPr id="192" name="Google Shape;192;p12">
            <a:extLst>
              <a:ext uri="{FF2B5EF4-FFF2-40B4-BE49-F238E27FC236}">
                <a16:creationId xmlns:a16="http://schemas.microsoft.com/office/drawing/2014/main" id="{79F042BE-0F50-28D5-980A-CC34F281B74A}"/>
              </a:ext>
            </a:extLst>
          </p:cNvPr>
          <p:cNvSpPr txBox="1"/>
          <p:nvPr/>
        </p:nvSpPr>
        <p:spPr>
          <a:xfrm>
            <a:off x="916939" y="1306906"/>
            <a:ext cx="10240645" cy="389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requires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participation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process.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not as simple as sitting and listening to someone talk at you!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deliberate practice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by doing</a:t>
            </a: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Involves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productive struggle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from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collaborative learning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not work well if you cram everything!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 descr="A photo of a bicycle. This is used as a metaphor in the presentation: when you learn a bike, does it suffice to watch a ton of youtube videos of how to ride a bike? No! You need to do it yourself, and practice consistently and regularly!">
            <a:extLst>
              <a:ext uri="{FF2B5EF4-FFF2-40B4-BE49-F238E27FC236}">
                <a16:creationId xmlns:a16="http://schemas.microsoft.com/office/drawing/2014/main" id="{F5E6BAE2-D624-40E6-350C-51D4BD1ECA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6371" y="2343068"/>
            <a:ext cx="3187201" cy="205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66;p16" descr="Two of Brett’s Amigurumi penguins side-by-side. The one on the left is his first attempt, and is mush shorter, is inside-out and has inverted proportions.">
            <a:extLst>
              <a:ext uri="{FF2B5EF4-FFF2-40B4-BE49-F238E27FC236}">
                <a16:creationId xmlns:a16="http://schemas.microsoft.com/office/drawing/2014/main" id="{262A0DDF-7B0F-0989-C99F-A5ABCC141C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269" t="9557" r="15276" b="13343"/>
          <a:stretch/>
        </p:blipFill>
        <p:spPr>
          <a:xfrm>
            <a:off x="7427064" y="4183201"/>
            <a:ext cx="4183514" cy="21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2">
            <a:extLst>
              <a:ext uri="{FF2B5EF4-FFF2-40B4-BE49-F238E27FC236}">
                <a16:creationId xmlns:a16="http://schemas.microsoft.com/office/drawing/2014/main" id="{74095894-721E-B413-4BFE-0A0A539956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493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Learning Works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916939" y="1306906"/>
            <a:ext cx="10240645" cy="389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requires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participation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process.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not as simple as sitting and listening to someone talk at you!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deliberate practice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by doing</a:t>
            </a: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Involves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productive struggle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from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collaborative learning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not work well if you cram everything!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6108" y="3138835"/>
            <a:ext cx="3187201" cy="205888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F322D-53C5-DA54-5981-AAD6538C6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A4C8-893C-21B5-A307-F087DABCD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Pre-Class Materials</a:t>
            </a:r>
          </a:p>
        </p:txBody>
      </p:sp>
      <p:grpSp>
        <p:nvGrpSpPr>
          <p:cNvPr id="6" name="Google Shape;177;p10" descr="Lectures">
            <a:extLst>
              <a:ext uri="{FF2B5EF4-FFF2-40B4-BE49-F238E27FC236}">
                <a16:creationId xmlns:a16="http://schemas.microsoft.com/office/drawing/2014/main" id="{2195D7E7-1D9E-FD19-6599-9CCB70E5FF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44471" y="1423008"/>
            <a:ext cx="1409846" cy="461624"/>
            <a:chOff x="0" y="-17056"/>
            <a:chExt cx="1745673" cy="461623"/>
          </a:xfrm>
        </p:grpSpPr>
        <p:sp>
          <p:nvSpPr>
            <p:cNvPr id="7" name="Google Shape;178;p10">
              <a:extLst>
                <a:ext uri="{FF2B5EF4-FFF2-40B4-BE49-F238E27FC236}">
                  <a16:creationId xmlns:a16="http://schemas.microsoft.com/office/drawing/2014/main" id="{DA876860-165C-18CB-AC0C-30DF9EFC4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9;p10">
              <a:extLst>
                <a:ext uri="{FF2B5EF4-FFF2-40B4-BE49-F238E27FC236}">
                  <a16:creationId xmlns:a16="http://schemas.microsoft.com/office/drawing/2014/main" id="{8282E2A2-2108-F3A9-8CB2-93CF3D1AE7B4}"/>
                </a:ext>
              </a:extLst>
            </p:cNvPr>
            <p:cNvSpPr txBox="1"/>
            <p:nvPr/>
          </p:nvSpPr>
          <p:spPr>
            <a:xfrm>
              <a:off x="66589" y="-17056"/>
              <a:ext cx="1612495" cy="461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Montserrat" pitchFamily="2" charset="77"/>
                  <a:ea typeface="Montserrat"/>
                  <a:cs typeface="Montserrat"/>
                  <a:sym typeface="Montserrat"/>
                </a:rPr>
                <a:t>PRE-CLASS MATERIALS</a:t>
              </a:r>
              <a:endParaRPr sz="1200" b="1" dirty="0">
                <a:latin typeface="Montserrat" pitchFamily="2" charset="77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DF8F43C-48A8-C1F7-27FC-AEF784E05780}"/>
              </a:ext>
            </a:extLst>
          </p:cNvPr>
          <p:cNvSpPr txBox="1"/>
          <p:nvPr/>
        </p:nvSpPr>
        <p:spPr>
          <a:xfrm>
            <a:off x="2408096" y="1499931"/>
            <a:ext cx="35104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PCMs are a core element of the course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DF654-232F-1E2D-B6F1-65805FA6A4A5}"/>
              </a:ext>
            </a:extLst>
          </p:cNvPr>
          <p:cNvSpPr txBox="1"/>
          <p:nvPr/>
        </p:nvSpPr>
        <p:spPr>
          <a:xfrm>
            <a:off x="944470" y="1986458"/>
            <a:ext cx="10409329" cy="373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Prepare for each lecture with </a:t>
            </a:r>
            <a:r>
              <a:rPr lang="en-US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readings &amp; practice problems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Should take </a:t>
            </a:r>
            <a:r>
              <a:rPr lang="en-US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~30 minutes per lecture</a:t>
            </a: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(why we don’t have Monday lectures!)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Class will start with a brief recap, then pick off where we left off</a:t>
            </a: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2065" lvl="0">
              <a:lnSpc>
                <a:spcPct val="108124"/>
              </a:lnSpc>
              <a:buClr>
                <a:schemeClr val="accent5"/>
              </a:buClr>
              <a:buSzPts val="1800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This means…</a:t>
            </a: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We can spend lecture diving deeper, answering questions, and think-pair-share</a:t>
            </a: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You can ask about pre-lecture material in class or section!</a:t>
            </a: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2065" lvl="0">
              <a:lnSpc>
                <a:spcPct val="108124"/>
              </a:lnSpc>
              <a:buSzPts val="2400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Pre-class materials are </a:t>
            </a:r>
            <a:r>
              <a:rPr lang="en-US" sz="2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ungraded</a:t>
            </a: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which means…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It’s okay if you find them challenging – that means you’re learning!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4965" lvl="0" indent="-342900">
              <a:lnSpc>
                <a:spcPct val="108124"/>
              </a:lnSpc>
              <a:buClr>
                <a:schemeClr val="accent5"/>
              </a:buClr>
              <a:buSzPts val="1800"/>
              <a:buFont typeface="Arial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But </a:t>
            </a:r>
            <a:r>
              <a:rPr lang="en-US" sz="2000" u="sng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you should do them</a:t>
            </a:r>
            <a:r>
              <a:rPr lang="en-US" sz="2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and </a:t>
            </a:r>
            <a:r>
              <a:rPr lang="en-US" sz="2000" u="sng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we will assume you’ve done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0DA98-51A0-942C-AB60-40756D2330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1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ECC54-C955-54A1-57EA-34DBD2F33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009E2-91AB-018B-077B-F00B53EE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and Active Participation</a:t>
            </a:r>
          </a:p>
        </p:txBody>
      </p:sp>
      <p:grpSp>
        <p:nvGrpSpPr>
          <p:cNvPr id="6" name="Google Shape;177;p10" descr="Lectures">
            <a:extLst>
              <a:ext uri="{FF2B5EF4-FFF2-40B4-BE49-F238E27FC236}">
                <a16:creationId xmlns:a16="http://schemas.microsoft.com/office/drawing/2014/main" id="{B3D3E814-B87A-BDF5-0F16-AFE9F16D65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44471" y="1440064"/>
            <a:ext cx="1409846" cy="427513"/>
            <a:chOff x="0" y="0"/>
            <a:chExt cx="1745673" cy="427512"/>
          </a:xfrm>
          <a:solidFill>
            <a:schemeClr val="accent4"/>
          </a:solidFill>
        </p:grpSpPr>
        <p:sp>
          <p:nvSpPr>
            <p:cNvPr id="7" name="Google Shape;178;p10">
              <a:extLst>
                <a:ext uri="{FF2B5EF4-FFF2-40B4-BE49-F238E27FC236}">
                  <a16:creationId xmlns:a16="http://schemas.microsoft.com/office/drawing/2014/main" id="{E5EFFADC-25DF-8E78-D7CA-E3214D6AB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9;p10">
              <a:extLst>
                <a:ext uri="{FF2B5EF4-FFF2-40B4-BE49-F238E27FC236}">
                  <a16:creationId xmlns:a16="http://schemas.microsoft.com/office/drawing/2014/main" id="{A1E5EA97-B6D0-1FC4-AC0F-21B9BAAE36E9}"/>
                </a:ext>
              </a:extLst>
            </p:cNvPr>
            <p:cNvSpPr txBox="1"/>
            <p:nvPr/>
          </p:nvSpPr>
          <p:spPr>
            <a:xfrm>
              <a:off x="66589" y="75276"/>
              <a:ext cx="1612495" cy="27695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200" b="1" i="0" u="none" strike="noStrike" cap="none" dirty="0">
                  <a:solidFill>
                    <a:srgbClr val="FFFFFF"/>
                  </a:solidFill>
                  <a:latin typeface="Montserrat" pitchFamily="2" charset="77"/>
                  <a:ea typeface="Montserrat"/>
                  <a:cs typeface="Montserrat"/>
                  <a:sym typeface="Montserrat"/>
                </a:rPr>
                <a:t>ATTENDANCE</a:t>
              </a:r>
              <a:endParaRPr sz="1200" b="1" dirty="0">
                <a:latin typeface="Montserrat" pitchFamily="2" charset="77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8C301E8-E3D5-B914-EFC3-B987C1A3CEB1}"/>
              </a:ext>
            </a:extLst>
          </p:cNvPr>
          <p:cNvSpPr txBox="1"/>
          <p:nvPr/>
        </p:nvSpPr>
        <p:spPr>
          <a:xfrm>
            <a:off x="2408096" y="1499931"/>
            <a:ext cx="4286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Attendance is not graded, but it’s strongly encouraged!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69DFB1-0B1E-2CBF-0B8E-ACBCAA197813}"/>
              </a:ext>
            </a:extLst>
          </p:cNvPr>
          <p:cNvSpPr txBox="1"/>
          <p:nvPr/>
        </p:nvSpPr>
        <p:spPr>
          <a:xfrm>
            <a:off x="944470" y="1986458"/>
            <a:ext cx="10409329" cy="326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965" lvl="0" indent="-342900">
              <a:lnSpc>
                <a:spcPct val="108124"/>
              </a:lnSpc>
              <a:buClr>
                <a:schemeClr val="accent4"/>
              </a:buClr>
              <a:buSzPts val="18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Lectures and sections are not going to be just us talking at you!</a:t>
            </a:r>
          </a:p>
          <a:p>
            <a:pPr marL="354965" lvl="0" indent="-342900">
              <a:lnSpc>
                <a:spcPct val="108124"/>
              </a:lnSpc>
              <a:buClr>
                <a:schemeClr val="accent4"/>
              </a:buClr>
              <a:buSzPts val="18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Instead: live in-class coding, debugging, think-pair-share, and problem—solving</a:t>
            </a:r>
          </a:p>
          <a:p>
            <a:pPr marL="354965" lvl="0" indent="-342900">
              <a:lnSpc>
                <a:spcPct val="108124"/>
              </a:lnSpc>
              <a:buClr>
                <a:schemeClr val="accent4"/>
              </a:buClr>
              <a:buSzPts val="1800"/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Spending ~1-2 hours each day over Tuesday - Friday is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much more effective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than cramming right before the assignment is due!</a:t>
            </a:r>
          </a:p>
          <a:p>
            <a:pPr marL="12065" lvl="0">
              <a:lnSpc>
                <a:spcPct val="108124"/>
              </a:lnSpc>
              <a:buClr>
                <a:schemeClr val="accent4"/>
              </a:buClr>
              <a:buSzPts val="1800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12065" lvl="0">
              <a:lnSpc>
                <a:spcPct val="108124"/>
              </a:lnSpc>
              <a:buClr>
                <a:schemeClr val="accent4"/>
              </a:buClr>
              <a:buSzPts val="1800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Catching up:</a:t>
            </a:r>
          </a:p>
          <a:p>
            <a:pPr marL="354965" lvl="0" indent="-342900">
              <a:lnSpc>
                <a:spcPct val="108124"/>
              </a:lnSpc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All lectures are recorded on Panopto; slides are on our website.</a:t>
            </a:r>
          </a:p>
          <a:p>
            <a:pPr marL="354965" lvl="0" indent="-342900">
              <a:lnSpc>
                <a:spcPct val="108124"/>
              </a:lnSpc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Section materials are on Ed, but section will </a:t>
            </a: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not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be recorded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87CED-8B23-058F-228E-7DAD06302B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1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Metacognition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916939" y="1299437"/>
            <a:ext cx="10401557" cy="5648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6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Metacognition</a:t>
            </a: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asking questions about your solution process.</a:t>
            </a:r>
          </a:p>
          <a:p>
            <a:pPr marL="12065" marR="0" lvl="0" algn="l" rtl="0">
              <a:lnSpc>
                <a:spcPct val="100000"/>
              </a:lnSpc>
              <a:spcBef>
                <a:spcPts val="2245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Examples:</a:t>
            </a:r>
          </a:p>
          <a:p>
            <a:pPr marL="812165" marR="237490" lvl="1" indent="-342900">
              <a:spcBef>
                <a:spcPts val="65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While debugging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(~troubleshooting): reflect on </a:t>
            </a:r>
            <a:r>
              <a:rPr lang="en-US" sz="2200" i="1" dirty="0"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you’re trying this change.</a:t>
            </a:r>
            <a:endParaRPr lang="en-US" sz="2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12165" marR="237490" lvl="1" indent="-342900" algn="l" rtl="0"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running your program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make an explicit prediction of what you expect.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12165" marR="237490" lvl="1" indent="-342900" algn="l" rtl="0"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working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be aware when you’re not making progress, so you can take a</a:t>
            </a:r>
            <a:b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break or try a different strategy.</a:t>
            </a:r>
          </a:p>
          <a:p>
            <a:pPr marL="812165" marR="237490" lvl="1" indent="-342900" algn="l" rtl="0"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designing:</a:t>
            </a:r>
          </a:p>
          <a:p>
            <a:pPr marL="1268732" lvl="2" indent="-342900">
              <a:buSzPts val="1800"/>
              <a:buFont typeface="Arial" panose="020B0604020202020204" pitchFamily="34" charset="0"/>
              <a:buChar char="•"/>
            </a:pP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What are the hard parts of the problem going to be?</a:t>
            </a:r>
          </a:p>
          <a:p>
            <a:pPr marL="1268732" lvl="2" indent="-342900">
              <a:buSzPts val="1800"/>
              <a:buFont typeface="Arial" panose="020B0604020202020204" pitchFamily="34" charset="0"/>
              <a:buChar char="•"/>
            </a:pP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If one or more requirements change, how would the solution change as a result?</a:t>
            </a:r>
          </a:p>
          <a:p>
            <a:pPr marL="1268732" lvl="2" indent="-342900">
              <a:buSzPts val="1800"/>
              <a:buFont typeface="Arial" panose="020B0604020202020204" pitchFamily="34" charset="0"/>
              <a:buChar char="•"/>
            </a:pPr>
            <a:r>
              <a:rPr lang="en-US" sz="1900" dirty="0">
                <a:latin typeface="Calibri"/>
                <a:ea typeface="Calibri"/>
                <a:cs typeface="Calibri"/>
                <a:sym typeface="Calibri"/>
              </a:rPr>
              <a:t>Reflect on how you ruled out alternative ideas along the way to a solution.</a:t>
            </a:r>
          </a:p>
          <a:p>
            <a:pPr marL="812165" marR="237490" lvl="1" indent="-342900" algn="l" rtl="0">
              <a:spcBef>
                <a:spcPts val="6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When studying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: what is the relationship of this topic to other ideas in the course?</a:t>
            </a:r>
          </a:p>
          <a:p>
            <a:pPr marL="469265" marR="237490" algn="ctr">
              <a:spcBef>
                <a:spcPts val="650"/>
              </a:spcBef>
              <a:buSzPts val="1800"/>
            </a:pPr>
            <a:endParaRPr lang="en-US" sz="2200" b="1" dirty="0">
              <a:latin typeface="Calibri"/>
              <a:ea typeface="Calibri"/>
              <a:cs typeface="Calibri"/>
              <a:sym typeface="Calibri"/>
            </a:endParaRPr>
          </a:p>
          <a:p>
            <a:pPr marL="469265" marR="237490" algn="ctr">
              <a:spcBef>
                <a:spcPts val="650"/>
              </a:spcBef>
              <a:buSzPts val="1800"/>
            </a:pPr>
            <a:r>
              <a:rPr lang="en-US" sz="2200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We'll ask you to practice metacognition regularly throughout the course</a:t>
            </a: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Lesson 0 - Autumn 2024</a:t>
            </a:r>
            <a:endParaRPr dirty="0"/>
          </a:p>
        </p:txBody>
      </p:sp>
      <p:sp>
        <p:nvSpPr>
          <p:cNvPr id="219" name="Google Shape;219;p1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23AE-7C73-2326-1147-A4BEAE6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Live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02048-1995-9AC4-3D55-14958730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Programming is hard! We </a:t>
            </a:r>
            <a:r>
              <a:rPr lang="en-US" b="1" dirty="0"/>
              <a:t>want</a:t>
            </a:r>
            <a:r>
              <a:rPr lang="en-US" dirty="0"/>
              <a:t> to give you collaborative support!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Introductory Programming Lab</a:t>
            </a:r>
            <a:r>
              <a:rPr lang="en-US" dirty="0"/>
              <a:t> (TA Office Hours) – starting Week 2</a:t>
            </a:r>
          </a:p>
          <a:p>
            <a:r>
              <a:rPr lang="en-US" dirty="0"/>
              <a:t> </a:t>
            </a:r>
            <a:r>
              <a:rPr lang="en-US" i="1" dirty="0"/>
              <a:t>many</a:t>
            </a:r>
            <a:r>
              <a:rPr lang="en-US" dirty="0"/>
              <a:t> hours/week (and </a:t>
            </a:r>
            <a:r>
              <a:rPr lang="en-US" u="sng" dirty="0"/>
              <a:t>highly rated</a:t>
            </a:r>
            <a:r>
              <a:rPr lang="en-US" dirty="0"/>
              <a:t> in the class!)</a:t>
            </a:r>
          </a:p>
          <a:p>
            <a:r>
              <a:rPr lang="en-US" dirty="0"/>
              <a:t>Face-to-face help from TAs on </a:t>
            </a:r>
            <a:r>
              <a:rPr lang="en-US" b="1" dirty="0"/>
              <a:t>any</a:t>
            </a:r>
            <a:r>
              <a:rPr lang="en-US" dirty="0"/>
              <a:t> course questions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Instructor Office Hours </a:t>
            </a:r>
            <a:r>
              <a:rPr lang="en-US" dirty="0"/>
              <a:t>– starting this week!</a:t>
            </a:r>
          </a:p>
          <a:p>
            <a:r>
              <a:rPr lang="en-US" dirty="0"/>
              <a:t>Great for things from lecture, personal questions, or just saying 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54C71-845A-9D0F-4032-28FE24B703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23E9-54F0-DF3C-5D83-57830633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BF35-E865-C244-B091-89B07933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Async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F02BE-432D-19EF-4C7F-09CAC3AD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Ed Board</a:t>
            </a:r>
          </a:p>
          <a:p>
            <a:r>
              <a:rPr lang="en-US" dirty="0"/>
              <a:t>Best for content and logistics questions – 35 of you &gt; 6 of us!!</a:t>
            </a:r>
          </a:p>
          <a:p>
            <a:r>
              <a:rPr lang="en-US" dirty="0"/>
              <a:t>Encourage public posts, except for things about </a:t>
            </a:r>
            <a:r>
              <a:rPr lang="en-US" b="1" dirty="0"/>
              <a:t>your</a:t>
            </a:r>
            <a:r>
              <a:rPr lang="en-US" dirty="0"/>
              <a:t> graded work</a:t>
            </a:r>
          </a:p>
          <a:p>
            <a:r>
              <a:rPr lang="en-US" dirty="0"/>
              <a:t>Answer other students’ questions – great way to learn!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Email</a:t>
            </a:r>
          </a:p>
          <a:p>
            <a:r>
              <a:rPr lang="en-US" dirty="0"/>
              <a:t>Best for personal circumstances and/or private questions</a:t>
            </a:r>
          </a:p>
          <a:p>
            <a:r>
              <a:rPr lang="en-US" dirty="0"/>
              <a:t>Unsure? Feel free to email Hayden (</a:t>
            </a:r>
            <a:r>
              <a:rPr lang="en-US" dirty="0">
                <a:hlinkClick r:id="rId3"/>
              </a:rPr>
              <a:t>hbfeeney@cs.washington.edu</a:t>
            </a:r>
            <a:r>
              <a:rPr lang="en-US" dirty="0"/>
              <a:t>)</a:t>
            </a:r>
          </a:p>
          <a:p>
            <a:r>
              <a:rPr lang="en-US" dirty="0"/>
              <a:t>May politely ask you to post on Ed instead!</a:t>
            </a:r>
          </a:p>
          <a:p>
            <a:r>
              <a:rPr lang="en-US" dirty="0"/>
              <a:t>For emails, </a:t>
            </a:r>
            <a:r>
              <a:rPr lang="en-US" b="1" dirty="0"/>
              <a:t>please use your UW email</a:t>
            </a:r>
            <a:r>
              <a:rPr lang="en-US" dirty="0"/>
              <a:t> (protecting student privacy!)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3A52E-0216-D255-CF39-4DB487E288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28F1-3C94-5C54-271F-6FCB0BE6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08356-D838-3706-A127-D4F249428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2ABE31-62D4-B6B2-AD40-2027C478F23F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D9466-84D2-FE34-9E6A-BF0F6CA52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2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663D-434D-5795-5A36-28E9592C6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636C-9185-EF12-D1C7-51580F4D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Culture and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416D7-95C7-76A9-A66A-53C0D85C3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5"/>
                </a:solidFill>
              </a:rPr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4D2B18-C1F6-F9DE-85D7-D3B3C5E61A5F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ED11F-A185-97CC-2BE3-12D02236D7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14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6CD0-DA95-3DD2-2808-96D6BE2E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Think-Pair-Share: Inclusive Environments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0016DB-E6E5-7CFF-D3AC-D36865C1DD3A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489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CSE 121 will have many think-pair-share activities. Let’s practice! Today’s think: 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/>
            <a:r>
              <a:rPr lang="en-US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an experience you had that made you feel welcome or included in a learning environment?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your own, in silence for about ~ 30 seconds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Pair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your neighbor about it (and introduce yourself!!)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sli.do &amp; in class (I’ll take a few volunteers from both)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6CBCA-64AF-21BC-F776-9FA763293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https://app.sli.do/event/cAEgAutk7VMApVsTRyALik">
            <a:extLst>
              <a:ext uri="{FF2B5EF4-FFF2-40B4-BE49-F238E27FC236}">
                <a16:creationId xmlns:a16="http://schemas.microsoft.com/office/drawing/2014/main" id="{EC086C14-5AD0-58B2-9186-50DC2450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04" y="176526"/>
            <a:ext cx="801295" cy="8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6E89-6AC5-C648-78A6-2FC37BB4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A5EC-EBA9-55A7-65EA-A0C59F3C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Think-Pair-Share: </a:t>
            </a:r>
            <a:r>
              <a:rPr lang="en-US" i="1" dirty="0"/>
              <a:t>Exclusive</a:t>
            </a:r>
            <a:r>
              <a:rPr lang="en-US" dirty="0"/>
              <a:t> Environments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CC7564-208D-1A8D-035B-63710EEFF749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489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CSE 121 will have many think-pair-share activities. Let’s practice! Today’s think: 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/>
            <a:r>
              <a:rPr lang="en-US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an experience you had that made you feel unwelcome or excluded in a learning environment?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your own, in silence for about ~ 30 seconds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Pair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your neighbor about it (and introduce yourself!!)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sli.do &amp; in class (I’ll take a few volunteers from both)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3146BF-D28C-8960-0CD9-9E3AA2C557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 descr="https://app.sli.do/event/cAEgAutk7VMApVsTRyALik">
            <a:extLst>
              <a:ext uri="{FF2B5EF4-FFF2-40B4-BE49-F238E27FC236}">
                <a16:creationId xmlns:a16="http://schemas.microsoft.com/office/drawing/2014/main" id="{7C2923E8-FCB0-2303-1389-5ABCEEE2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04" y="176526"/>
            <a:ext cx="801295" cy="8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40315-45DD-D5D5-30DF-B3E72EBA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CSE 121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64A4F-58D7-7F7F-F909-E6D0E134BE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6AAEE8-401D-F100-D532-C149061B1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6854" y="1918441"/>
            <a:ext cx="5552170" cy="3819464"/>
            <a:chOff x="436854" y="1918441"/>
            <a:chExt cx="5552170" cy="3819464"/>
          </a:xfrm>
        </p:grpSpPr>
        <p:grpSp>
          <p:nvGrpSpPr>
            <p:cNvPr id="5" name="Google Shape;177;p10" descr="Lectures">
              <a:extLst>
                <a:ext uri="{FF2B5EF4-FFF2-40B4-BE49-F238E27FC236}">
                  <a16:creationId xmlns:a16="http://schemas.microsoft.com/office/drawing/2014/main" id="{A2A5CEFF-7949-E558-8A65-3F9AE288060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2340102" y="2082339"/>
              <a:ext cx="1745674" cy="427513"/>
              <a:chOff x="0" y="0"/>
              <a:chExt cx="1745673" cy="427512"/>
            </a:xfrm>
            <a:solidFill>
              <a:schemeClr val="accent2"/>
            </a:solidFill>
          </p:grpSpPr>
          <p:sp>
            <p:nvSpPr>
              <p:cNvPr id="6" name="Google Shape;178;p10">
                <a:extLst>
                  <a:ext uri="{FF2B5EF4-FFF2-40B4-BE49-F238E27FC236}">
                    <a16:creationId xmlns:a16="http://schemas.microsoft.com/office/drawing/2014/main" id="{3C6FBC5A-6611-8532-26B8-A72C235D7F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179;p10">
                <a:extLst>
                  <a:ext uri="{FF2B5EF4-FFF2-40B4-BE49-F238E27FC236}">
                    <a16:creationId xmlns:a16="http://schemas.microsoft.com/office/drawing/2014/main" id="{862277D2-F6BE-7F16-089D-6650834C7766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ABOUT US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A36223-E593-7008-1CA6-FCBAC2F975AA}"/>
                </a:ext>
              </a:extLst>
            </p:cNvPr>
            <p:cNvSpPr txBox="1"/>
            <p:nvPr/>
          </p:nvSpPr>
          <p:spPr>
            <a:xfrm>
              <a:off x="553745" y="2720050"/>
              <a:ext cx="5257800" cy="2115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Currently ~35 students enrolled!</a:t>
              </a:r>
            </a:p>
            <a:p>
              <a:pPr marL="698500" lvl="1" indent="-229234">
                <a:spcBef>
                  <a:spcPts val="280"/>
                </a:spcBef>
                <a:buSzPts val="2800"/>
                <a:buFont typeface="Arial"/>
                <a:buChar char="•"/>
              </a:pPr>
              <a:r>
                <a:rPr lang="en-US" sz="2400" i="1" dirty="0">
                  <a:latin typeface="Calibri"/>
                  <a:ea typeface="Calibri"/>
                  <a:cs typeface="Calibri"/>
                  <a:sym typeface="Calibri"/>
                </a:rPr>
                <a:t>Very few</a:t>
              </a: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 are CSE majors</a:t>
              </a:r>
              <a:endParaRPr lang="en-US" sz="2400" i="1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698500" lvl="1" indent="-229234">
                <a:spcBef>
                  <a:spcPts val="280"/>
                </a:spcBef>
                <a:buSzPts val="2800"/>
                <a:buFont typeface="Arial"/>
                <a:buChar char="•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Wide range of backgrounds, interests, and goals</a:t>
              </a:r>
            </a:p>
            <a:p>
              <a:pPr marL="698500" lvl="1" indent="-229234">
                <a:spcBef>
                  <a:spcPts val="265"/>
                </a:spcBef>
                <a:buSzPts val="2800"/>
                <a:buFont typeface="Arial"/>
                <a:buChar char="•"/>
              </a:pPr>
              <a:r>
                <a:rPr lang="en-US" sz="2400" b="1" i="1" dirty="0">
                  <a:latin typeface="Calibri"/>
                  <a:ea typeface="Calibri"/>
                  <a:cs typeface="Calibri"/>
                  <a:sym typeface="Calibri"/>
                </a:rPr>
                <a:t>Everyone</a:t>
              </a:r>
              <a:r>
                <a:rPr lang="en-US" sz="2400" b="1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is new to programming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6045461-1218-0313-2E47-ED7A8E44F8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6854" y="1918441"/>
              <a:ext cx="5552170" cy="3819464"/>
            </a:xfrm>
            <a:prstGeom prst="roundRect">
              <a:avLst>
                <a:gd name="adj" fmla="val 2878"/>
              </a:avLst>
            </a:prstGeom>
            <a:noFill/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1226BFB-A21A-AFF5-7B14-9F624EC03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2976" y="1918441"/>
            <a:ext cx="5552170" cy="4040957"/>
            <a:chOff x="6202976" y="1918441"/>
            <a:chExt cx="5552170" cy="4040957"/>
          </a:xfrm>
        </p:grpSpPr>
        <p:grpSp>
          <p:nvGrpSpPr>
            <p:cNvPr id="13" name="Google Shape;177;p10" descr="Lectures">
              <a:extLst>
                <a:ext uri="{FF2B5EF4-FFF2-40B4-BE49-F238E27FC236}">
                  <a16:creationId xmlns:a16="http://schemas.microsoft.com/office/drawing/2014/main" id="{A75FD8EF-B775-6E35-0F06-B062570776F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8106224" y="2082339"/>
              <a:ext cx="1745674" cy="427513"/>
              <a:chOff x="0" y="0"/>
              <a:chExt cx="1745673" cy="427512"/>
            </a:xfrm>
            <a:solidFill>
              <a:schemeClr val="accent6"/>
            </a:solidFill>
          </p:grpSpPr>
          <p:sp>
            <p:nvSpPr>
              <p:cNvPr id="14" name="Google Shape;178;p10">
                <a:extLst>
                  <a:ext uri="{FF2B5EF4-FFF2-40B4-BE49-F238E27FC236}">
                    <a16:creationId xmlns:a16="http://schemas.microsoft.com/office/drawing/2014/main" id="{0ACE44D9-EB7B-DE60-1729-C5FFE966C9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79;p10">
                <a:extLst>
                  <a:ext uri="{FF2B5EF4-FFF2-40B4-BE49-F238E27FC236}">
                    <a16:creationId xmlns:a16="http://schemas.microsoft.com/office/drawing/2014/main" id="{D111C6D8-33B4-069B-67CD-EF2003301AAF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OUR GOALS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DF79AC-3F9C-2986-CF43-B944E82B3148}"/>
                </a:ext>
              </a:extLst>
            </p:cNvPr>
            <p:cNvSpPr txBox="1"/>
            <p:nvPr/>
          </p:nvSpPr>
          <p:spPr>
            <a:xfrm>
              <a:off x="6319867" y="2720050"/>
              <a:ext cx="5257800" cy="3239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100000"/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Foster an 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inclusive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supportive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environment for all students to thrive by: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being respectful 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being kind and understanding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being honest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being ourselves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8A9FAAD8-27E6-59A3-AC67-28CFE6133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02976" y="1918441"/>
              <a:ext cx="5552170" cy="3819464"/>
            </a:xfrm>
            <a:prstGeom prst="roundRect">
              <a:avLst>
                <a:gd name="adj" fmla="val 2878"/>
              </a:avLst>
            </a:prstGeom>
            <a:noFill/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0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FB9A-2B38-78FE-F0F5-9653D505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D09C-E624-5100-D1D9-DC811E10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Around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48F94-8255-98C4-19AC-3D6F5C24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dirty="0"/>
              <a:t>College is challenging</a:t>
            </a:r>
            <a:r>
              <a:rPr lang="en-US" sz="2400" dirty="0"/>
              <a:t> and CSE 121 isn’t your only class.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b="1" dirty="0"/>
              <a:t>Life is unpredictable</a:t>
            </a:r>
            <a:r>
              <a:rPr lang="en-US" sz="2400" dirty="0"/>
              <a:t> and things happen. 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b="1" dirty="0"/>
              <a:t>We can’t leave the impacts of the world around us </a:t>
            </a:r>
            <a:r>
              <a:rPr lang="en-US" sz="2400" dirty="0"/>
              <a:t>at the classroom door.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2ED2F-7EEE-29EA-D2D5-16B5D50F62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2C9DF0-1272-7DB0-2088-E84B67585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80448" y="4220927"/>
            <a:ext cx="4652060" cy="2325727"/>
            <a:chOff x="1280448" y="4220927"/>
            <a:chExt cx="4652060" cy="2325727"/>
          </a:xfrm>
        </p:grpSpPr>
        <p:grpSp>
          <p:nvGrpSpPr>
            <p:cNvPr id="6" name="Google Shape;177;p10" descr="Lectures">
              <a:extLst>
                <a:ext uri="{FF2B5EF4-FFF2-40B4-BE49-F238E27FC236}">
                  <a16:creationId xmlns:a16="http://schemas.microsoft.com/office/drawing/2014/main" id="{3F6361BE-4445-C2E1-6D00-8E76536DB5E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2733641" y="4220927"/>
              <a:ext cx="1745674" cy="427513"/>
              <a:chOff x="0" y="0"/>
              <a:chExt cx="1745673" cy="427512"/>
            </a:xfrm>
            <a:solidFill>
              <a:schemeClr val="accent3"/>
            </a:solidFill>
          </p:grpSpPr>
          <p:sp>
            <p:nvSpPr>
              <p:cNvPr id="7" name="Google Shape;178;p10">
                <a:extLst>
                  <a:ext uri="{FF2B5EF4-FFF2-40B4-BE49-F238E27FC236}">
                    <a16:creationId xmlns:a16="http://schemas.microsoft.com/office/drawing/2014/main" id="{99C84E49-2C73-B5C9-2E76-A48FB42AA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79;p10">
                <a:extLst>
                  <a:ext uri="{FF2B5EF4-FFF2-40B4-BE49-F238E27FC236}">
                    <a16:creationId xmlns:a16="http://schemas.microsoft.com/office/drawing/2014/main" id="{C7ECF45D-56E6-3983-5198-8AB1AFBCD69F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OUR POLICIES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73F2C-5967-38A3-9136-FC5484C95A77}"/>
                </a:ext>
              </a:extLst>
            </p:cNvPr>
            <p:cNvSpPr txBox="1"/>
            <p:nvPr/>
          </p:nvSpPr>
          <p:spPr>
            <a:xfrm>
              <a:off x="1280448" y="4915438"/>
              <a:ext cx="46520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Our course policies are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designed for flexibility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Resubmissions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Dropping quiz/exam problems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Asynchronous help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Lecture recordings</a:t>
              </a:r>
              <a:endParaRPr lang="en-US" sz="1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95EACF-2A69-6269-2120-B60EA07EC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9492" y="4220926"/>
            <a:ext cx="4652060" cy="2171840"/>
            <a:chOff x="6259492" y="4220926"/>
            <a:chExt cx="4652060" cy="2171840"/>
          </a:xfrm>
        </p:grpSpPr>
        <p:grpSp>
          <p:nvGrpSpPr>
            <p:cNvPr id="9" name="Google Shape;177;p10" descr="Lectures">
              <a:extLst>
                <a:ext uri="{FF2B5EF4-FFF2-40B4-BE49-F238E27FC236}">
                  <a16:creationId xmlns:a16="http://schemas.microsoft.com/office/drawing/2014/main" id="{947133F0-F461-1662-44B7-AD7080FF67A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7712687" y="4220926"/>
              <a:ext cx="1745674" cy="427513"/>
              <a:chOff x="0" y="0"/>
              <a:chExt cx="1745673" cy="427512"/>
            </a:xfrm>
            <a:solidFill>
              <a:schemeClr val="accent5"/>
            </a:solidFill>
          </p:grpSpPr>
          <p:sp>
            <p:nvSpPr>
              <p:cNvPr id="10" name="Google Shape;178;p10">
                <a:extLst>
                  <a:ext uri="{FF2B5EF4-FFF2-40B4-BE49-F238E27FC236}">
                    <a16:creationId xmlns:a16="http://schemas.microsoft.com/office/drawing/2014/main" id="{3B24EEB5-78FA-451D-6A97-C879CC916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79;p10">
                <a:extLst>
                  <a:ext uri="{FF2B5EF4-FFF2-40B4-BE49-F238E27FC236}">
                    <a16:creationId xmlns:a16="http://schemas.microsoft.com/office/drawing/2014/main" id="{1FCA6559-4F62-04A2-06C8-0BA00D9FF960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SUPPORT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387396-79DF-4C03-1F4D-A6BFC41D022B}"/>
                </a:ext>
              </a:extLst>
            </p:cNvPr>
            <p:cNvSpPr txBox="1"/>
            <p:nvPr/>
          </p:nvSpPr>
          <p:spPr>
            <a:xfrm>
              <a:off x="6259492" y="4915438"/>
              <a:ext cx="46520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We’re here to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support you as a student and as a person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Please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reach out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if you’re struggling or have circumstances that require extra support.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6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A583-BE7A-D974-04E9-3B98105D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 Improve!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C9B81-6BB9-8D7F-530D-5E9A8771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This is still a relatively new course! We’re </a:t>
            </a:r>
            <a:r>
              <a:rPr lang="en-US" i="1" dirty="0"/>
              <a:t>always</a:t>
            </a:r>
            <a:r>
              <a:rPr lang="en-US" dirty="0"/>
              <a:t> looking for feedback on how to improve the class for you and for future students.</a:t>
            </a:r>
          </a:p>
          <a:p>
            <a:r>
              <a:rPr lang="en-US" dirty="0"/>
              <a:t>We </a:t>
            </a:r>
            <a:r>
              <a:rPr lang="en-US" b="1" i="1" dirty="0"/>
              <a:t>really</a:t>
            </a:r>
            <a:r>
              <a:rPr lang="en-US" dirty="0"/>
              <a:t> value your feedback!</a:t>
            </a:r>
          </a:p>
          <a:p>
            <a:r>
              <a:rPr lang="en-US" dirty="0"/>
              <a:t>Let us know what’s working and what isn’t working for you!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Several feedback mechanisms:</a:t>
            </a:r>
          </a:p>
          <a:p>
            <a:r>
              <a:rPr lang="en-US" dirty="0"/>
              <a:t>Built into the class (e.g. reflections, mid-quarter feedback sessions)</a:t>
            </a:r>
          </a:p>
          <a:p>
            <a:r>
              <a:rPr lang="en-US" dirty="0"/>
              <a:t>Post on discussion board (can be public/private)</a:t>
            </a:r>
          </a:p>
          <a:p>
            <a:pPr lvl="1"/>
            <a:r>
              <a:rPr lang="en-US" dirty="0"/>
              <a:t>Note: anonymous is anonymous to other students, </a:t>
            </a:r>
            <a:r>
              <a:rPr lang="en-US" i="1" dirty="0"/>
              <a:t>not</a:t>
            </a:r>
            <a:r>
              <a:rPr lang="en-US" dirty="0"/>
              <a:t> to staff</a:t>
            </a:r>
          </a:p>
          <a:p>
            <a:r>
              <a:rPr lang="en-US" dirty="0"/>
              <a:t>Use </a:t>
            </a:r>
            <a:r>
              <a:rPr lang="en-US" dirty="0">
                <a:hlinkClick r:id="rId3"/>
              </a:rPr>
              <a:t>CSE’s Anonymous Feedback Tool</a:t>
            </a:r>
            <a:r>
              <a:rPr lang="en-US" dirty="0"/>
              <a:t> (also on website)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1CA73-27EF-02AD-58B9-34D3F57F5F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937D3-1C92-8CC9-4BBB-BB7557865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9EA6D-5FD3-693D-4ADF-E0F03DD3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34CD1-6F9A-2295-D5F7-9A33E2706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Tools</a:t>
            </a:r>
          </a:p>
          <a:p>
            <a:pPr lvl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Course website</a:t>
            </a:r>
          </a:p>
          <a:p>
            <a:pPr lvl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Ed</a:t>
            </a:r>
          </a:p>
          <a:p>
            <a:pPr lvl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Other Key Course 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  <a:endParaRPr lang="en-US" dirty="0">
              <a:solidFill>
                <a:schemeClr val="accent3"/>
              </a:solidFill>
            </a:endParaRP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Our first program!</a:t>
            </a:r>
          </a:p>
          <a:p>
            <a:pPr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90CC2AF-AAC2-F718-9BF6-1A1644376A41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5AAD7-0AF7-4880-7E99-F919BEA18C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37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5079-4A07-2C1C-7B0D-98B59BE6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Course Website</a:t>
            </a:r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D9A7EA7-FA5F-C8E2-8D3D-DA55E0809A6B}"/>
              </a:ext>
            </a:extLst>
          </p:cNvPr>
          <p:cNvSpPr/>
          <p:nvPr/>
        </p:nvSpPr>
        <p:spPr>
          <a:xfrm>
            <a:off x="995423" y="1671060"/>
            <a:ext cx="3692324" cy="744415"/>
          </a:xfrm>
          <a:prstGeom prst="roundRect">
            <a:avLst>
              <a:gd name="adj" fmla="val 21332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cs.uw.edu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/121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5117E-F7E6-C485-7D38-225F67B4C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2676072"/>
            <a:ext cx="4625051" cy="325977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Primary source of course information (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not Canvas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Calendar will contain links to (almost)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Please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review syllabus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Let’s go on a website tour :)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FB8E2-F4F1-21BC-1E5E-08D9A38798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Picture 7" descr="The CSE 121 website has links to the syllabus, assignments, and how to get help, and other information about the class. There’s also a calendar!">
            <a:extLst>
              <a:ext uri="{FF2B5EF4-FFF2-40B4-BE49-F238E27FC236}">
                <a16:creationId xmlns:a16="http://schemas.microsoft.com/office/drawing/2014/main" id="{BC3950C1-40F1-2BAB-A578-1BCD96D7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6260"/>
            <a:ext cx="5697850" cy="450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8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B1C5-1C43-85A9-E1DA-D371CE8B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A981E-9568-B517-CE0C-D627F61258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075225E-54F6-6F67-3B89-FC97356C5B48}"/>
              </a:ext>
            </a:extLst>
          </p:cNvPr>
          <p:cNvSpPr txBox="1">
            <a:spLocks/>
          </p:cNvSpPr>
          <p:nvPr/>
        </p:nvSpPr>
        <p:spPr>
          <a:xfrm>
            <a:off x="838199" y="2074189"/>
            <a:ext cx="4625051" cy="325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online learning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Lessons, sections, announcements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Place to ask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Also,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where we’ll code!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 and walkthrough in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Section 0</a:t>
            </a:r>
          </a:p>
          <a:p>
            <a:endParaRPr lang="en-US" dirty="0"/>
          </a:p>
        </p:txBody>
      </p:sp>
      <p:pic>
        <p:nvPicPr>
          <p:cNvPr id="6" name="Picture 5" descr="The Ed discussion board includes announcements from us (the course staff), such as the “Welcome to CSE 121” post - as well as questions from students!">
            <a:extLst>
              <a:ext uri="{FF2B5EF4-FFF2-40B4-BE49-F238E27FC236}">
                <a16:creationId xmlns:a16="http://schemas.microsoft.com/office/drawing/2014/main" id="{AF6EECD9-ABB4-6E5B-2BCE-7108A76B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0"/>
          <a:stretch>
            <a:fillRect/>
          </a:stretch>
        </p:blipFill>
        <p:spPr>
          <a:xfrm>
            <a:off x="5721927" y="1466705"/>
            <a:ext cx="6194797" cy="390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9;p23">
            <a:extLst>
              <a:ext uri="{FF2B5EF4-FFF2-40B4-BE49-F238E27FC236}">
                <a16:creationId xmlns:a16="http://schemas.microsoft.com/office/drawing/2014/main" id="{CF0E1F43-B9CA-FF04-3839-80D22326A5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133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Other Key Course Tools</a:t>
            </a:r>
          </a:p>
        </p:txBody>
      </p:sp>
      <p:grpSp>
        <p:nvGrpSpPr>
          <p:cNvPr id="2" name="Group 1" descr="sli.do: ask questions in clss, live activites (ungraded), no account needed">
            <a:extLst>
              <a:ext uri="{FF2B5EF4-FFF2-40B4-BE49-F238E27FC236}">
                <a16:creationId xmlns:a16="http://schemas.microsoft.com/office/drawing/2014/main" id="{4508D02B-CF18-788C-5A70-E0FBA17905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50774" y="1972179"/>
            <a:ext cx="5514954" cy="1808833"/>
            <a:chOff x="350774" y="1972179"/>
            <a:chExt cx="5514954" cy="1808833"/>
          </a:xfrm>
        </p:grpSpPr>
        <p:pic>
          <p:nvPicPr>
            <p:cNvPr id="14" name="Google Shape;319;p23">
              <a:extLst>
                <a:ext uri="{FF2B5EF4-FFF2-40B4-BE49-F238E27FC236}">
                  <a16:creationId xmlns:a16="http://schemas.microsoft.com/office/drawing/2014/main" id="{29B49AC2-FA03-9227-559B-0F059F96B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1125" y="2341713"/>
              <a:ext cx="1103376" cy="11033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1722724E-CDAF-2FDB-5410-632FA0BD0F96}"/>
                </a:ext>
              </a:extLst>
            </p:cNvPr>
            <p:cNvSpPr txBox="1">
              <a:spLocks/>
            </p:cNvSpPr>
            <p:nvPr/>
          </p:nvSpPr>
          <p:spPr>
            <a:xfrm>
              <a:off x="1875013" y="2087656"/>
              <a:ext cx="3671737" cy="1611491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sli.do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Ask questions in class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Live activities (ungraded)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No account needed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4594BD9-4070-571B-0E89-A9D94A8F9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50774" y="1972179"/>
              <a:ext cx="5514954" cy="1808833"/>
            </a:xfrm>
            <a:prstGeom prst="roundRect">
              <a:avLst>
                <a:gd name="adj" fmla="val 12296"/>
              </a:avLst>
            </a:prstGeom>
            <a:noFill/>
            <a:ln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 descr="canvas: panopto lecture recordings (also linked from website)">
            <a:extLst>
              <a:ext uri="{FF2B5EF4-FFF2-40B4-BE49-F238E27FC236}">
                <a16:creationId xmlns:a16="http://schemas.microsoft.com/office/drawing/2014/main" id="{610DB9AF-D4FD-C1CE-4E40-9189296A27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326272" y="1993986"/>
            <a:ext cx="5514954" cy="1808833"/>
            <a:chOff x="6326272" y="1993986"/>
            <a:chExt cx="5514954" cy="1808833"/>
          </a:xfrm>
        </p:grpSpPr>
        <p:pic>
          <p:nvPicPr>
            <p:cNvPr id="5" name="Google Shape;310;p23">
              <a:extLst>
                <a:ext uri="{FF2B5EF4-FFF2-40B4-BE49-F238E27FC236}">
                  <a16:creationId xmlns:a16="http://schemas.microsoft.com/office/drawing/2014/main" id="{B36C005C-B7E9-2A03-38A7-65A7583FE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75088" y="2305899"/>
              <a:ext cx="1175003" cy="11750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92AB5A76-9717-101D-84AF-53639AFC7FF3}"/>
                </a:ext>
              </a:extLst>
            </p:cNvPr>
            <p:cNvSpPr txBox="1">
              <a:spLocks/>
            </p:cNvSpPr>
            <p:nvPr/>
          </p:nvSpPr>
          <p:spPr>
            <a:xfrm>
              <a:off x="7921387" y="2087656"/>
              <a:ext cx="3919839" cy="1611491"/>
            </a:xfrm>
            <a:prstGeom prst="rect">
              <a:avLst/>
            </a:prstGeom>
          </p:spPr>
          <p:txBody>
            <a:bodyPr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Canvas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Panopto lecture recordings</a:t>
              </a:r>
              <a:b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(also linked from website)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9FEC59C-49FA-3DA1-BE5F-0F3F57473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326272" y="1993986"/>
              <a:ext cx="5514954" cy="1808833"/>
            </a:xfrm>
            <a:prstGeom prst="roundRect">
              <a:avLst>
                <a:gd name="adj" fmla="val 12296"/>
              </a:avLst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 descr="Gradescope: quiz and final exam grading, section credit">
            <a:extLst>
              <a:ext uri="{FF2B5EF4-FFF2-40B4-BE49-F238E27FC236}">
                <a16:creationId xmlns:a16="http://schemas.microsoft.com/office/drawing/2014/main" id="{4282E23C-999E-BD5A-B2F3-32BF9F907A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50774" y="4254160"/>
            <a:ext cx="5514954" cy="1461202"/>
            <a:chOff x="6326272" y="4263685"/>
            <a:chExt cx="5514954" cy="146120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EA94D40-E796-9C0B-B565-2CC130EEA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049" y="4303808"/>
              <a:ext cx="1421079" cy="1421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4547AE8-1E7F-3D3B-308A-0E296A866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326272" y="4263685"/>
              <a:ext cx="5514954" cy="1421079"/>
            </a:xfrm>
            <a:prstGeom prst="roundRect">
              <a:avLst>
                <a:gd name="adj" fmla="val 12296"/>
              </a:avLst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864BEC58-D2D7-3080-1B73-18122855815D}"/>
                </a:ext>
              </a:extLst>
            </p:cNvPr>
            <p:cNvSpPr txBox="1">
              <a:spLocks/>
            </p:cNvSpPr>
            <p:nvPr/>
          </p:nvSpPr>
          <p:spPr>
            <a:xfrm>
              <a:off x="7921387" y="4374395"/>
              <a:ext cx="3919839" cy="1310369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Gradescope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Quiz and final exam grading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Pre-section work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743B2-5EB2-BFF9-3AFE-C78F9FDB6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E33AC8-B675-A6EC-320F-450C9EE4A0BB}"/>
              </a:ext>
            </a:extLst>
          </p:cNvPr>
          <p:cNvSpPr txBox="1"/>
          <p:nvPr/>
        </p:nvSpPr>
        <p:spPr>
          <a:xfrm>
            <a:off x="6614964" y="4733866"/>
            <a:ext cx="493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more course tools introduced soon™️ </a:t>
            </a:r>
          </a:p>
        </p:txBody>
      </p:sp>
    </p:spTree>
    <p:extLst>
      <p:ext uri="{BB962C8B-B14F-4D97-AF65-F5344CB8AC3E}">
        <p14:creationId xmlns:p14="http://schemas.microsoft.com/office/powerpoint/2010/main" val="41089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28B93-C730-98DA-5676-1C45C156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15C8-0396-5E93-9CCB-866EF42B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Hi, I’m Hayden! </a:t>
            </a:r>
            <a:r>
              <a:rPr lang="en-US" b="0" dirty="0"/>
              <a:t>(he/him)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B8AD9-02C8-A59D-6FE8-8AC97463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6963888" cy="4805363"/>
          </a:xfrm>
        </p:spPr>
        <p:txBody>
          <a:bodyPr>
            <a:normAutofit/>
          </a:bodyPr>
          <a:lstStyle/>
          <a:p>
            <a:r>
              <a:rPr lang="en-US" sz="2400" dirty="0"/>
              <a:t>First time instructor</a:t>
            </a:r>
          </a:p>
          <a:p>
            <a:r>
              <a:rPr lang="en-US" sz="2400" dirty="0"/>
              <a:t>10 quarters as a TA (121, 123)</a:t>
            </a:r>
          </a:p>
          <a:p>
            <a:r>
              <a:rPr lang="en-US" sz="2400" dirty="0"/>
              <a:t>Recent MS graduate from UW CSE</a:t>
            </a:r>
          </a:p>
          <a:p>
            <a:r>
              <a:rPr lang="en-US" sz="2400" dirty="0"/>
              <a:t>Hometown Tacoma WA!</a:t>
            </a:r>
          </a:p>
          <a:p>
            <a:r>
              <a:rPr lang="en-US" sz="2400" dirty="0"/>
              <a:t>Some interests:</a:t>
            </a:r>
          </a:p>
          <a:p>
            <a:pPr lvl="1"/>
            <a:r>
              <a:rPr lang="en-US" sz="2400" dirty="0"/>
              <a:t>Dancing (salsa, lindy hop, others!)</a:t>
            </a:r>
          </a:p>
          <a:p>
            <a:pPr lvl="1"/>
            <a:r>
              <a:rPr lang="en-US" sz="2400" dirty="0"/>
              <a:t>Education, community, interpersonal relationships + mental health</a:t>
            </a:r>
          </a:p>
          <a:p>
            <a:pPr lvl="1"/>
            <a:r>
              <a:rPr lang="en-US" sz="2400" dirty="0"/>
              <a:t>Cooking</a:t>
            </a:r>
          </a:p>
          <a:p>
            <a:pPr lvl="1"/>
            <a:r>
              <a:rPr lang="en-US" sz="2400" dirty="0"/>
              <a:t>Languages</a:t>
            </a:r>
          </a:p>
          <a:p>
            <a:pPr lvl="1"/>
            <a:endParaRPr lang="en-US" sz="2400" dirty="0"/>
          </a:p>
        </p:txBody>
      </p:sp>
      <p:pic>
        <p:nvPicPr>
          <p:cNvPr id="7" name="Picture 6" descr="Hayden grins and gives a thumbs up next to his suitcase while he's sitting down in the airport. He's wearing a mauve polka dot shirt.">
            <a:extLst>
              <a:ext uri="{FF2B5EF4-FFF2-40B4-BE49-F238E27FC236}">
                <a16:creationId xmlns:a16="http://schemas.microsoft.com/office/drawing/2014/main" id="{3BDD5C93-9C38-AC2A-F4E2-28471CDA8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212" y="1604487"/>
            <a:ext cx="4339588" cy="433958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C4CAD-72BF-49BD-480B-35992E600E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0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2A793-8D80-7E6D-AB97-B92A80F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4E79-8B91-A288-1C76-7DA39A26C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Culture and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AB1D6-70B5-C2B6-DAE7-2F998D599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641024-44F4-347C-FB31-F419BAE02BE7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9B4D7-D77C-6C07-A9F1-2953D6436C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53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2354-B7E4-835F-8B23-6604C3EE6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2661D-5DB4-FDF1-65EB-DC9343E44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b="1" i="1" dirty="0">
                <a:solidFill>
                  <a:schemeClr val="accent2"/>
                </a:solidFill>
              </a:rPr>
              <a:t>Why assessment?</a:t>
            </a:r>
          </a:p>
          <a:p>
            <a:pPr marL="114300" indent="0">
              <a:buNone/>
            </a:pPr>
            <a:endParaRPr lang="en-US" i="1" dirty="0"/>
          </a:p>
          <a:p>
            <a:r>
              <a:rPr lang="en-US" dirty="0"/>
              <a:t>Our goal: you gain </a:t>
            </a:r>
            <a:r>
              <a:rPr lang="en-US" b="1" dirty="0"/>
              <a:t>proficiency of the concepts and skills</a:t>
            </a:r>
            <a:r>
              <a:rPr lang="en-US" dirty="0"/>
              <a:t> we teach</a:t>
            </a:r>
          </a:p>
          <a:p>
            <a:r>
              <a:rPr lang="en-US" dirty="0"/>
              <a:t>We </a:t>
            </a:r>
            <a:r>
              <a:rPr lang="en-US" b="1" i="1" dirty="0">
                <a:solidFill>
                  <a:schemeClr val="accent2"/>
                </a:solidFill>
              </a:rPr>
              <a:t>assess</a:t>
            </a:r>
            <a:r>
              <a:rPr lang="en-US" dirty="0"/>
              <a:t> your proficiency by asking you to apply these concepts and skills on tasks </a:t>
            </a:r>
          </a:p>
          <a:p>
            <a:r>
              <a:rPr lang="en-US" dirty="0"/>
              <a:t>By necessity, we are assessing your </a:t>
            </a:r>
            <a:r>
              <a:rPr lang="en-US" u="sng" dirty="0"/>
              <a:t>work</a:t>
            </a:r>
            <a:r>
              <a:rPr lang="en-US" dirty="0"/>
              <a:t> as a proxy for proficiency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2F3A1-C634-FC40-E85D-504AEF504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6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DA0D9-45D6-AEAF-9B81-E41459D3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69F23-5FD0-FFA6-DFC4-7841D90C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Resubmissions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0302A-3051-9E87-F844-E8D561831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171440"/>
          </a:xfrm>
        </p:spPr>
        <p:txBody>
          <a:bodyPr/>
          <a:lstStyle/>
          <a:p>
            <a:pPr marL="114300" indent="0">
              <a:buNone/>
            </a:pPr>
            <a:r>
              <a:rPr lang="en-US" i="1" dirty="0"/>
              <a:t>Learning takes time and doesn’t always happen on the first try!</a:t>
            </a:r>
            <a:endParaRPr lang="en-US" dirty="0"/>
          </a:p>
          <a:p>
            <a:pPr marL="114300" indent="0">
              <a:buNone/>
            </a:pPr>
            <a:endParaRPr lang="en-US" i="1" dirty="0"/>
          </a:p>
          <a:p>
            <a:pPr marL="114300" indent="0">
              <a:buNone/>
            </a:pPr>
            <a:r>
              <a:rPr lang="en-US" dirty="0"/>
              <a:t>Each week, one previous assignment or project can be </a:t>
            </a:r>
            <a:r>
              <a:rPr lang="en-US" b="1" dirty="0">
                <a:solidFill>
                  <a:schemeClr val="accent5"/>
                </a:solidFill>
              </a:rPr>
              <a:t>resubmitted</a:t>
            </a:r>
            <a:endParaRPr lang="en-US" b="1" i="1" dirty="0">
              <a:solidFill>
                <a:schemeClr val="accent5"/>
              </a:solidFill>
            </a:endParaRPr>
          </a:p>
          <a:p>
            <a:r>
              <a:rPr lang="en-US" dirty="0"/>
              <a:t>Must be accompanied by reflection explaining your change(s)</a:t>
            </a:r>
          </a:p>
          <a:p>
            <a:r>
              <a:rPr lang="en-US" dirty="0"/>
              <a:t>Grade on resubmission </a:t>
            </a:r>
            <a:r>
              <a:rPr lang="en-US" u="sng" dirty="0"/>
              <a:t>replaces</a:t>
            </a:r>
            <a:r>
              <a:rPr lang="en-US" dirty="0"/>
              <a:t> original grade</a:t>
            </a:r>
          </a:p>
          <a:p>
            <a:r>
              <a:rPr lang="en-US" dirty="0"/>
              <a:t>Assignments eligible for only 3 “cycles” after feedback released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We’ll discuss more after our first assignment is graded. See </a:t>
            </a:r>
            <a:r>
              <a:rPr lang="en-US" dirty="0">
                <a:hlinkClick r:id="rId2"/>
              </a:rPr>
              <a:t>syllabus</a:t>
            </a:r>
            <a:r>
              <a:rPr lang="en-US" dirty="0"/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0EADE-87CA-3A2A-16E7-4CE4CCA4E3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A41A-B291-5FA8-5C66-836CC2A60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Credit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1C458-4391-E326-4F19-06B3A0A7B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A “nudge” system: earn </a:t>
            </a:r>
            <a:r>
              <a:rPr lang="en-US" b="1" dirty="0"/>
              <a:t>section credit</a:t>
            </a:r>
            <a:r>
              <a:rPr lang="en-US" dirty="0"/>
              <a:t> by attending and engaging in your quiz section.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If you </a:t>
            </a:r>
            <a:r>
              <a:rPr lang="en-US" b="1" dirty="0"/>
              <a:t>earn section credit for 9 of the 13 sections</a:t>
            </a:r>
            <a:r>
              <a:rPr lang="en-US" dirty="0"/>
              <a:t>, you’ll get an extra resubmission!</a:t>
            </a:r>
          </a:p>
          <a:p>
            <a:r>
              <a:rPr lang="en-US" dirty="0"/>
              <a:t>no direct grade impact, think of it as optional/extra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8A55E-D707-5166-6D57-A495C9889B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44918-9BEA-8813-7F4C-BB24558E4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A2311-B1EC-ADA6-646E-827C8822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Scheme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C21E-BC43-A840-4EF0-ED132321C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i="1" dirty="0"/>
              <a:t>Grades should reflect proficiency in course objectives.</a:t>
            </a:r>
            <a:endParaRPr lang="en-US" dirty="0"/>
          </a:p>
          <a:p>
            <a:pPr marL="114300" indent="0">
              <a:buNone/>
            </a:pPr>
            <a:endParaRPr lang="en-US" i="1" dirty="0"/>
          </a:p>
          <a:p>
            <a:pPr marL="114300" indent="0">
              <a:buNone/>
            </a:pPr>
            <a:r>
              <a:rPr lang="en-US" dirty="0"/>
              <a:t>All assignments, quizzes, and exams are graded with an “E/S/N” grade:</a:t>
            </a:r>
            <a:endParaRPr lang="en-US" i="1" dirty="0"/>
          </a:p>
          <a:p>
            <a:pPr marL="114300" indent="0">
              <a:buNone/>
            </a:pPr>
            <a:endParaRPr lang="en-US" i="1" dirty="0"/>
          </a:p>
          <a:p>
            <a:r>
              <a:rPr lang="en-US" b="1" dirty="0"/>
              <a:t>E (Excellent)</a:t>
            </a:r>
          </a:p>
          <a:p>
            <a:r>
              <a:rPr lang="en-US" b="1" dirty="0"/>
              <a:t>S (Satisfactory)</a:t>
            </a:r>
          </a:p>
          <a:p>
            <a:r>
              <a:rPr lang="en-US" b="1" dirty="0"/>
              <a:t>N (Not Yet)</a:t>
            </a:r>
          </a:p>
          <a:p>
            <a:r>
              <a:rPr lang="en-US" b="1" dirty="0">
                <a:solidFill>
                  <a:schemeClr val="accent2"/>
                </a:solidFill>
              </a:rPr>
              <a:t>[U (</a:t>
            </a:r>
            <a:r>
              <a:rPr lang="en-US" b="1" dirty="0" err="1">
                <a:solidFill>
                  <a:schemeClr val="accent2"/>
                </a:solidFill>
              </a:rPr>
              <a:t>Unassessable</a:t>
            </a:r>
            <a:r>
              <a:rPr lang="en-US" b="1" dirty="0">
                <a:solidFill>
                  <a:schemeClr val="accent2"/>
                </a:solidFill>
              </a:rPr>
              <a:t>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06110-E928-C254-0EA9-B22D08FD68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9EE3-3816-EB95-DDE6-A416B4141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2BA-F75B-7D4F-7B71-333048120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Assessments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A491D-C53A-23F3-A31B-AFA4FEF72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E/S/N (or ESN) grades per assessment type:</a:t>
            </a:r>
          </a:p>
          <a:p>
            <a:r>
              <a:rPr lang="en-US" b="1" dirty="0">
                <a:solidFill>
                  <a:schemeClr val="accent3"/>
                </a:solidFill>
              </a:rPr>
              <a:t>Programming Assignments</a:t>
            </a:r>
            <a:r>
              <a:rPr lang="en-US" dirty="0"/>
              <a:t>: 4 ESN grades (4 assignments, 16 total)</a:t>
            </a:r>
          </a:p>
          <a:p>
            <a:r>
              <a:rPr lang="en-US" b="1" dirty="0">
                <a:solidFill>
                  <a:schemeClr val="accent6"/>
                </a:solidFill>
              </a:rPr>
              <a:t>Creative Projects</a:t>
            </a:r>
            <a:r>
              <a:rPr lang="en-US" dirty="0"/>
              <a:t>: 1 ESN grade (4 projects, 4 total)</a:t>
            </a:r>
          </a:p>
          <a:p>
            <a:r>
              <a:rPr lang="en-US" b="1" dirty="0">
                <a:solidFill>
                  <a:schemeClr val="accent2"/>
                </a:solidFill>
              </a:rPr>
              <a:t>Quizzes</a:t>
            </a:r>
            <a:r>
              <a:rPr lang="en-US" dirty="0"/>
              <a:t>: 3 ESN grades (3 quizzes, 9 total)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Final Exam</a:t>
            </a:r>
            <a:r>
              <a:rPr lang="en-US" dirty="0"/>
              <a:t>: 6 ESN grades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We will also drop (ignore) your lowest 2 quiz/final exam grades.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66FED-7A26-4E78-FB8E-DFE4F1FC60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1E99-A9DE-21DC-8621-EB88C393D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1C33-E04B-2D4D-A1AA-A099101B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56478-A5E6-B13E-4C81-A296C3F5B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1"/>
            <a:ext cx="10515600" cy="181864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We provide a </a:t>
            </a:r>
            <a:r>
              <a:rPr lang="en-US" b="1" dirty="0"/>
              <a:t>“</a:t>
            </a:r>
            <a:r>
              <a:rPr lang="en-US" b="1" i="1" dirty="0"/>
              <a:t>minimum grade guarantee</a:t>
            </a:r>
            <a:r>
              <a:rPr lang="en-US" b="1" dirty="0"/>
              <a:t>”</a:t>
            </a:r>
            <a:r>
              <a:rPr lang="en-US" dirty="0"/>
              <a:t> for translating to a numeric grade, but </a:t>
            </a:r>
            <a:r>
              <a:rPr lang="en-US" i="1" u="sng" dirty="0"/>
              <a:t>not</a:t>
            </a:r>
            <a:r>
              <a:rPr lang="en-US" u="sng" dirty="0"/>
              <a:t> a direct formula</a:t>
            </a:r>
            <a:r>
              <a:rPr lang="en-US" dirty="0"/>
              <a:t>.</a:t>
            </a:r>
          </a:p>
          <a:p>
            <a:pPr marL="114300" indent="0">
              <a:buNone/>
            </a:pPr>
            <a:r>
              <a:rPr lang="en-US" dirty="0"/>
              <a:t>Much more on this in the </a:t>
            </a:r>
            <a:r>
              <a:rPr lang="en-US" dirty="0">
                <a:hlinkClick r:id="rId2"/>
              </a:rPr>
              <a:t>syllabus</a:t>
            </a:r>
            <a:r>
              <a:rPr lang="en-US" dirty="0"/>
              <a:t>! (and over the next few weeks)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7BB56E-0ABE-14B4-F344-6420BA58EFBB}"/>
              </a:ext>
            </a:extLst>
          </p:cNvPr>
          <p:cNvGraphicFramePr>
            <a:graphicFrameLocks noGrp="1"/>
          </p:cNvGraphicFramePr>
          <p:nvPr/>
        </p:nvGraphicFramePr>
        <p:xfrm>
          <a:off x="2631281" y="3388362"/>
          <a:ext cx="6929438" cy="29260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3464719">
                  <a:extLst>
                    <a:ext uri="{9D8B030D-6E8A-4147-A177-3AD203B41FA5}">
                      <a16:colId xmlns:a16="http://schemas.microsoft.com/office/drawing/2014/main" val="3431504912"/>
                    </a:ext>
                  </a:extLst>
                </a:gridCol>
                <a:gridCol w="3464719">
                  <a:extLst>
                    <a:ext uri="{9D8B030D-6E8A-4147-A177-3AD203B41FA5}">
                      <a16:colId xmlns:a16="http://schemas.microsoft.com/office/drawing/2014/main" val="654170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Grade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Requirements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858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8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ESN available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56796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Es 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3 additional S+, </a:t>
                      </a: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313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 Es 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5 additional S+, </a:t>
                      </a: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25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Es 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7 additional S+, </a:t>
                      </a:r>
                      <a:r>
                        <a:rPr lang="en-US" sz="1800" u="sng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714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S+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723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S+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3962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S+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11463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8AD61E-EF0C-5215-3600-ED7F0F4A865F}"/>
              </a:ext>
            </a:extLst>
          </p:cNvPr>
          <p:cNvSpPr txBox="1"/>
          <p:nvPr/>
        </p:nvSpPr>
        <p:spPr>
          <a:xfrm>
            <a:off x="3912197" y="6422951"/>
            <a:ext cx="4367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S+ = S or 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BBC74-BD57-1E24-B9D2-2672B124A7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773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03C6-79DE-3B89-AD6C-EAB2FD12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CAB79-74C7-AE34-71FF-DC709C0B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Culture and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11124-4A54-37FF-F567-1615D784D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6"/>
                </a:solidFill>
              </a:rPr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6ABFD6-3F7C-216D-118F-4D57F82F0E02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B39A2-9BD6-8A72-DFBC-45E7A01DE1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43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B92B8-9911-CAFF-126C-A9AAA1B09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2D38F-D71B-D638-D014-6E7DD068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Policy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E3D7F-C650-96CD-2812-400E6EE11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17144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/>
              <a:t>When we assess your work in this class, we need to know that it’s </a:t>
            </a:r>
            <a:r>
              <a:rPr lang="en-US" sz="2400" u="sng" dirty="0"/>
              <a:t>yours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Unless specified otherwise, </a:t>
            </a:r>
            <a:r>
              <a:rPr lang="en-US" sz="2400" b="1" dirty="0"/>
              <a:t>all graded work must be completed individually.</a:t>
            </a:r>
            <a:endParaRPr lang="en-US" sz="2400" dirty="0"/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Some rules to highlight:</a:t>
            </a:r>
          </a:p>
          <a:p>
            <a:r>
              <a:rPr lang="en-US" sz="2400" u="sng" dirty="0"/>
              <a:t>do not</a:t>
            </a:r>
            <a:r>
              <a:rPr lang="en-US" sz="2400" dirty="0"/>
              <a:t> share your own solution code or view solution code from any source – including (but not limited to) other students, tutors, or the internet</a:t>
            </a:r>
          </a:p>
          <a:p>
            <a:r>
              <a:rPr lang="en-US" sz="2400" u="sng" dirty="0"/>
              <a:t>do not</a:t>
            </a:r>
            <a:r>
              <a:rPr lang="en-US" sz="2400" dirty="0"/>
              <a:t> use AI tools (e.g. ChatGPT) on graded work in a way not allowed by our </a:t>
            </a:r>
            <a:r>
              <a:rPr lang="en-US" sz="2400" dirty="0">
                <a:hlinkClick r:id="rId2"/>
              </a:rPr>
              <a:t>AI </a:t>
            </a:r>
            <a:r>
              <a:rPr lang="en-US" sz="2400" dirty="0">
                <a:hlinkClick r:id="rId3"/>
              </a:rPr>
              <a:t>policy</a:t>
            </a:r>
            <a:endParaRPr lang="en-US" sz="2400" dirty="0"/>
          </a:p>
          <a:p>
            <a:endParaRPr lang="en-US" sz="2400" dirty="0"/>
          </a:p>
          <a:p>
            <a:pPr marL="114300" indent="0">
              <a:buNone/>
            </a:pPr>
            <a:r>
              <a:rPr lang="en-US" sz="2400" dirty="0"/>
              <a:t>See </a:t>
            </a:r>
            <a:r>
              <a:rPr lang="en-US" sz="2400" dirty="0">
                <a:hlinkClick r:id="rId4"/>
              </a:rPr>
              <a:t>syllabus</a:t>
            </a:r>
            <a:r>
              <a:rPr lang="en-US" sz="2400" dirty="0"/>
              <a:t> for more details (this is </a:t>
            </a:r>
            <a:r>
              <a:rPr lang="en-US" sz="2400" b="1" dirty="0"/>
              <a:t>very</a:t>
            </a:r>
            <a:r>
              <a:rPr lang="en-US" sz="2400" dirty="0"/>
              <a:t> important to understand).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452BC-5D37-901C-FDC6-E9ED33D5C4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6573A-90F6-4485-EC62-9AF9C86C2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AE66-B3CD-843D-9DA8-469E173D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121 AI Policy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3B0A8-8A20-ED28-DFD1-AB1D82DF7D83}"/>
              </a:ext>
            </a:extLst>
          </p:cNvPr>
          <p:cNvSpPr txBox="1"/>
          <p:nvPr/>
        </p:nvSpPr>
        <p:spPr>
          <a:xfrm>
            <a:off x="1633959" y="1632028"/>
            <a:ext cx="8924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No part of any graded work may touch an AI tool.</a:t>
            </a:r>
          </a:p>
          <a:p>
            <a:endParaRPr lang="en-US" sz="2000" i="1" dirty="0"/>
          </a:p>
          <a:p>
            <a:r>
              <a:rPr lang="en-US" sz="2000" i="1" dirty="0"/>
              <a:t>You may not copy and paste any work generated by AI into any graded submission, nor may you copy and paste any work from or for a graded assignment into an AI tool. All other uses of AI on graded work must be cited.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6A50DA-172B-179E-AF1E-F7713F7F6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3681" y="1462197"/>
            <a:ext cx="9244638" cy="1975483"/>
          </a:xfrm>
          <a:prstGeom prst="roundRect">
            <a:avLst>
              <a:gd name="adj" fmla="val 12296"/>
            </a:avLst>
          </a:prstGeom>
          <a:noFill/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 descr="allowed: Asking AI to explain an error message; &#10;Asking AI to explain the functionality of non-graded code snippets ; &#10;Asking AI to suggest additional information or resources; ">
            <a:extLst>
              <a:ext uri="{FF2B5EF4-FFF2-40B4-BE49-F238E27FC236}">
                <a16:creationId xmlns:a16="http://schemas.microsoft.com/office/drawing/2014/main" id="{2459E5B8-1E44-F3D9-87EE-BABA78F69AF7}"/>
              </a:ext>
            </a:extLst>
          </p:cNvPr>
          <p:cNvGrpSpPr/>
          <p:nvPr/>
        </p:nvGrpSpPr>
        <p:grpSpPr>
          <a:xfrm>
            <a:off x="1633958" y="3977668"/>
            <a:ext cx="4072361" cy="2139251"/>
            <a:chOff x="1633958" y="3977668"/>
            <a:chExt cx="4072361" cy="2139251"/>
          </a:xfrm>
        </p:grpSpPr>
        <p:grpSp>
          <p:nvGrpSpPr>
            <p:cNvPr id="10" name="Google Shape;177;p10" descr="Lectures">
              <a:extLst>
                <a:ext uri="{FF2B5EF4-FFF2-40B4-BE49-F238E27FC236}">
                  <a16:creationId xmlns:a16="http://schemas.microsoft.com/office/drawing/2014/main" id="{4E503594-0204-5545-F4B6-A2273D577BD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1633959" y="3977668"/>
              <a:ext cx="1403343" cy="427513"/>
              <a:chOff x="0" y="0"/>
              <a:chExt cx="1745673" cy="427512"/>
            </a:xfrm>
            <a:solidFill>
              <a:schemeClr val="accent6"/>
            </a:solidFill>
          </p:grpSpPr>
          <p:sp>
            <p:nvSpPr>
              <p:cNvPr id="11" name="Google Shape;178;p10">
                <a:extLst>
                  <a:ext uri="{FF2B5EF4-FFF2-40B4-BE49-F238E27FC236}">
                    <a16:creationId xmlns:a16="http://schemas.microsoft.com/office/drawing/2014/main" id="{FCCCAEAE-875F-4F00-C294-C0E9F56396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79;p10">
                <a:extLst>
                  <a:ext uri="{FF2B5EF4-FFF2-40B4-BE49-F238E27FC236}">
                    <a16:creationId xmlns:a16="http://schemas.microsoft.com/office/drawing/2014/main" id="{2BB393F2-CF77-F575-C05C-758C731094EF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ALLOWED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1B74E-BE66-2BFB-608F-FF072F7B02F8}"/>
                </a:ext>
              </a:extLst>
            </p:cNvPr>
            <p:cNvSpPr txBox="1"/>
            <p:nvPr/>
          </p:nvSpPr>
          <p:spPr>
            <a:xfrm>
              <a:off x="1633958" y="4639591"/>
              <a:ext cx="40723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explain an error message</a:t>
              </a:r>
            </a:p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explain the functionality of non-graded code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snippets </a:t>
              </a:r>
            </a:p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suggest additional information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or resources</a:t>
              </a:r>
            </a:p>
          </p:txBody>
        </p:sp>
      </p:grpSp>
      <p:grpSp>
        <p:nvGrpSpPr>
          <p:cNvPr id="5" name="Group 4" descr="prohibited: Generating code, comments, reflections; &#10;Using AI to ‘solve’ an assignment; &#10;Using AI to write, modify, or extend reflections, code, comments, etc.">
            <a:extLst>
              <a:ext uri="{FF2B5EF4-FFF2-40B4-BE49-F238E27FC236}">
                <a16:creationId xmlns:a16="http://schemas.microsoft.com/office/drawing/2014/main" id="{93523C39-A9BB-714F-8E96-341FF8076F3E}"/>
              </a:ext>
            </a:extLst>
          </p:cNvPr>
          <p:cNvGrpSpPr/>
          <p:nvPr/>
        </p:nvGrpSpPr>
        <p:grpSpPr>
          <a:xfrm>
            <a:off x="6698413" y="3976404"/>
            <a:ext cx="4262813" cy="1863516"/>
            <a:chOff x="6698413" y="3976404"/>
            <a:chExt cx="4262813" cy="1863516"/>
          </a:xfrm>
        </p:grpSpPr>
        <p:grpSp>
          <p:nvGrpSpPr>
            <p:cNvPr id="13" name="Google Shape;177;p10" descr="Lectures">
              <a:extLst>
                <a:ext uri="{FF2B5EF4-FFF2-40B4-BE49-F238E27FC236}">
                  <a16:creationId xmlns:a16="http://schemas.microsoft.com/office/drawing/2014/main" id="{274389ED-9673-9029-4D75-F41467D157E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6698413" y="3976404"/>
              <a:ext cx="1403343" cy="427513"/>
              <a:chOff x="0" y="0"/>
              <a:chExt cx="1745673" cy="427512"/>
            </a:xfrm>
            <a:solidFill>
              <a:schemeClr val="accent2"/>
            </a:solidFill>
          </p:grpSpPr>
          <p:sp>
            <p:nvSpPr>
              <p:cNvPr id="14" name="Google Shape;178;p10">
                <a:extLst>
                  <a:ext uri="{FF2B5EF4-FFF2-40B4-BE49-F238E27FC236}">
                    <a16:creationId xmlns:a16="http://schemas.microsoft.com/office/drawing/2014/main" id="{19C41D2D-A175-62AF-E1A6-EE9547F33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79;p10">
                <a:extLst>
                  <a:ext uri="{FF2B5EF4-FFF2-40B4-BE49-F238E27FC236}">
                    <a16:creationId xmlns:a16="http://schemas.microsoft.com/office/drawing/2014/main" id="{7D97A173-A964-DB47-2C8C-A56486C1CAC0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PROHIBITED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TextBox 16" descr="p">
              <a:extLst>
                <a:ext uri="{FF2B5EF4-FFF2-40B4-BE49-F238E27FC236}">
                  <a16:creationId xmlns:a16="http://schemas.microsoft.com/office/drawing/2014/main" id="{B11DDB78-86E8-0414-79E4-C9BFE6BD4311}"/>
                </a:ext>
              </a:extLst>
            </p:cNvPr>
            <p:cNvSpPr txBox="1"/>
            <p:nvPr/>
          </p:nvSpPr>
          <p:spPr>
            <a:xfrm>
              <a:off x="6698414" y="4639591"/>
              <a:ext cx="4262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Generating code, comments, reflections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Using AI to </a:t>
              </a: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‘solve’ an assignment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Using AI to </a:t>
              </a: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write, modify, or extend</a:t>
              </a:r>
              <a:r>
                <a:rPr lang="en-US" sz="18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reflections, code, comments, etc.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8CD2A99-F70B-F929-DCCA-8C1CD16C3811}"/>
              </a:ext>
            </a:extLst>
          </p:cNvPr>
          <p:cNvSpPr txBox="1"/>
          <p:nvPr/>
        </p:nvSpPr>
        <p:spPr>
          <a:xfrm>
            <a:off x="3555357" y="6358036"/>
            <a:ext cx="508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cs.uw.edu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/121/syllabus/#using-ai-in-cse-121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80394-73D9-9635-C055-C342374A7F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your TAs!</a:t>
            </a:r>
          </a:p>
        </p:txBody>
      </p:sp>
      <p:pic>
        <p:nvPicPr>
          <p:cNvPr id="14" name="Picture 13" descr="Cayden facing the camera, smiling slightly against a background of green grass and orange chairs. Cayden is East Asian with short black hair and is wearing a black coat and tan sweater. ">
            <a:extLst>
              <a:ext uri="{FF2B5EF4-FFF2-40B4-BE49-F238E27FC236}">
                <a16:creationId xmlns:a16="http://schemas.microsoft.com/office/drawing/2014/main" id="{8E3569C7-7D3D-F9E0-1762-A4B39D17B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124" y="4184119"/>
            <a:ext cx="2560983" cy="2560983"/>
          </a:xfrm>
          <a:prstGeom prst="rect">
            <a:avLst/>
          </a:prstGeom>
        </p:spPr>
      </p:pic>
      <p:pic>
        <p:nvPicPr>
          <p:cNvPr id="17" name="Picture 16" descr="Photo of William Baird smiling">
            <a:extLst>
              <a:ext uri="{FF2B5EF4-FFF2-40B4-BE49-F238E27FC236}">
                <a16:creationId xmlns:a16="http://schemas.microsoft.com/office/drawing/2014/main" id="{43D8B687-0413-77EE-FB75-09A091B16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109" y="4184119"/>
            <a:ext cx="2478074" cy="2478074"/>
          </a:xfrm>
          <a:prstGeom prst="rect">
            <a:avLst/>
          </a:prstGeom>
        </p:spPr>
      </p:pic>
      <p:pic>
        <p:nvPicPr>
          <p:cNvPr id="20" name="Picture 19" descr="A photo of the TA Tamsyn Henke with the UW mascot Dubs the husky dog. ">
            <a:extLst>
              <a:ext uri="{FF2B5EF4-FFF2-40B4-BE49-F238E27FC236}">
                <a16:creationId xmlns:a16="http://schemas.microsoft.com/office/drawing/2014/main" id="{926D0F34-A224-9A5E-8FFE-61B36432E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81" y="1393389"/>
            <a:ext cx="2560983" cy="2560983"/>
          </a:xfrm>
          <a:prstGeom prst="rect">
            <a:avLst/>
          </a:prstGeom>
        </p:spPr>
      </p:pic>
      <p:pic>
        <p:nvPicPr>
          <p:cNvPr id="24" name="Picture 23" descr="An image of Savannah Garrard in front of the Seattle ferris wheel wearing a bucket hat!">
            <a:extLst>
              <a:ext uri="{FF2B5EF4-FFF2-40B4-BE49-F238E27FC236}">
                <a16:creationId xmlns:a16="http://schemas.microsoft.com/office/drawing/2014/main" id="{1CFE2BFA-57DD-8DD0-2195-8A727E2FE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508" y="1393389"/>
            <a:ext cx="2560983" cy="2560983"/>
          </a:xfrm>
          <a:prstGeom prst="rect">
            <a:avLst/>
          </a:prstGeom>
        </p:spPr>
      </p:pic>
      <p:pic>
        <p:nvPicPr>
          <p:cNvPr id="28" name="Picture 27" descr="A girl wearing glasses stands by a pond with buildings and a flowering tree behind them">
            <a:extLst>
              <a:ext uri="{FF2B5EF4-FFF2-40B4-BE49-F238E27FC236}">
                <a16:creationId xmlns:a16="http://schemas.microsoft.com/office/drawing/2014/main" id="{B92E737C-5DF2-A37B-E7BE-362970571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5136" y="1393388"/>
            <a:ext cx="2560983" cy="25609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7BE37-2296-2A02-37B7-2C44933E2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1D81-90D8-5252-463F-C65193A4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F7DD-025B-D89D-D7FB-D6AB2D67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and CSE 121: Our Philosophy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226B-F996-FDF9-3692-9B42B85B4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012055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Computing applications enabled by </a:t>
            </a:r>
            <a:r>
              <a:rPr lang="en-US" b="1" dirty="0"/>
              <a:t>artificial intelligence (AI)</a:t>
            </a:r>
            <a:r>
              <a:rPr lang="en-US" dirty="0"/>
              <a:t> are increasingly common and more widely used for a variety of tasks.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It is becoming more difficult to teach an introductory computing course without acknowledging the </a:t>
            </a:r>
            <a:r>
              <a:rPr lang="en-US" b="1" dirty="0"/>
              <a:t>existence of AI tools</a:t>
            </a:r>
            <a:r>
              <a:rPr lang="en-US" dirty="0"/>
              <a:t>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But as first-time programmers, </a:t>
            </a:r>
            <a:r>
              <a:rPr lang="en-US" b="1" dirty="0"/>
              <a:t>you still need to learn and practice effectively using core programming ‘building blocks’</a:t>
            </a:r>
            <a:r>
              <a:rPr lang="en-US" dirty="0"/>
              <a:t>.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This is what CSE 121 is for.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06E20-2036-D1E0-690C-C8DFCC5FA4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4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0CEC8F-930E-0279-39AC-B0204DE3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20" y="-883920"/>
            <a:ext cx="10515600" cy="762635"/>
          </a:xfrm>
        </p:spPr>
        <p:txBody>
          <a:bodyPr/>
          <a:lstStyle/>
          <a:p>
            <a:r>
              <a:rPr lang="en-US" dirty="0"/>
              <a:t>AI Gone Wrong?</a:t>
            </a:r>
          </a:p>
        </p:txBody>
      </p:sp>
      <p:pic>
        <p:nvPicPr>
          <p:cNvPr id="2050" name="Picture 2" descr="Tweet from user @Judyallbrite with a screenshot of a Google search “1000 km to tomatoes”. The AI Overview responds with the title sentence “1,000 tomatoes is equal to one kilotomato.”, and links to a /r/LifeProTips reddit thread.">
            <a:extLst>
              <a:ext uri="{FF2B5EF4-FFF2-40B4-BE49-F238E27FC236}">
                <a16:creationId xmlns:a16="http://schemas.microsoft.com/office/drawing/2014/main" id="{541FAC2A-6EE0-86F0-8401-25A6B646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80" y="282574"/>
            <a:ext cx="2875280" cy="678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Tweet by user @icreatelife, with a screenshot of a Google AI overview to the question “How many rocks shall I eat”. The AI Overview responds with the paragraph “According to geologists at UC Berkeley, you should eat at least one small rock per day. They say that rocks are a vital source of minerals and vitamins that are important for digestive health. Dr. Joseph Granger suggests eating a serving of gravel, geodes, or pebles with each meal, or hiding rocks in food like ice cream or peanut butter.”">
            <a:extLst>
              <a:ext uri="{FF2B5EF4-FFF2-40B4-BE49-F238E27FC236}">
                <a16:creationId xmlns:a16="http://schemas.microsoft.com/office/drawing/2014/main" id="{83B6A057-A278-A4E8-D79A-21EFE86A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75"/>
            <a:ext cx="3891280" cy="68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 descr="The “People also ask” section of Google search results for the question “Does Cathay Pacific fly from Seattle to Hong Kong?” The AI-generated answer reads in part, “How long is the direct flight from Seattle to Hong Kong on Cathay Pacific? A: Flight duration is typically around 3 hours 45 minutes.”">
            <a:extLst>
              <a:ext uri="{FF2B5EF4-FFF2-40B4-BE49-F238E27FC236}">
                <a16:creationId xmlns:a16="http://schemas.microsoft.com/office/drawing/2014/main" id="{28E7BC66-BE44-9D77-2E53-BA6E69086794}"/>
              </a:ext>
            </a:extLst>
          </p:cNvPr>
          <p:cNvGrpSpPr/>
          <p:nvPr/>
        </p:nvGrpSpPr>
        <p:grpSpPr>
          <a:xfrm>
            <a:off x="7739925" y="1710935"/>
            <a:ext cx="3424804" cy="2944426"/>
            <a:chOff x="7739925" y="1710935"/>
            <a:chExt cx="3424804" cy="2944426"/>
          </a:xfrm>
        </p:grpSpPr>
        <p:pic>
          <p:nvPicPr>
            <p:cNvPr id="3" name="Picture 2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303CAD47-48EE-E471-1181-6B11BDCF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0981" b="23124"/>
            <a:stretch>
              <a:fillRect/>
            </a:stretch>
          </p:blipFill>
          <p:spPr>
            <a:xfrm>
              <a:off x="7739925" y="1710935"/>
              <a:ext cx="3424804" cy="26674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75A0C6-D710-D9D4-CB9D-0667FACB7C8C}"/>
                </a:ext>
              </a:extLst>
            </p:cNvPr>
            <p:cNvSpPr txBox="1"/>
            <p:nvPr/>
          </p:nvSpPr>
          <p:spPr>
            <a:xfrm>
              <a:off x="9120776" y="4378362"/>
              <a:ext cx="2043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August 2025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8BFC8C1-A0AB-1789-23EF-92958DBEE660}"/>
              </a:ext>
            </a:extLst>
          </p:cNvPr>
          <p:cNvSpPr txBox="1"/>
          <p:nvPr/>
        </p:nvSpPr>
        <p:spPr>
          <a:xfrm>
            <a:off x="7071553" y="6257356"/>
            <a:ext cx="4722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Courtesy “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Glue in Pizza? Eat Rocks? Google’s AI Search Is Mocked for Bizarre Answers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” by Ian Sherr for CNET. May 24,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CD8B6-BCCE-EC33-B245-85CBD9BE0B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93E86-98A7-7521-A75C-9CCB6D8C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3" y="456565"/>
            <a:ext cx="7481887" cy="762635"/>
          </a:xfrm>
        </p:spPr>
        <p:txBody>
          <a:bodyPr/>
          <a:lstStyle/>
          <a:p>
            <a:r>
              <a:rPr lang="en-US" dirty="0"/>
              <a:t>AI &amp; Trust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37258-9E24-B0A7-0DAF-6917E8ED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1914" y="1371601"/>
            <a:ext cx="7481886" cy="4269036"/>
          </a:xfrm>
        </p:spPr>
        <p:txBody>
          <a:bodyPr/>
          <a:lstStyle/>
          <a:p>
            <a:r>
              <a:rPr lang="en-US" dirty="0"/>
              <a:t>we’re asking you to </a:t>
            </a:r>
            <a:r>
              <a:rPr lang="en-US" b="1" dirty="0"/>
              <a:t>trust</a:t>
            </a:r>
            <a:r>
              <a:rPr lang="en-US" dirty="0"/>
              <a:t> us that not using AI (on graded work) is better for your learning</a:t>
            </a:r>
          </a:p>
          <a:p>
            <a:r>
              <a:rPr lang="en-US" dirty="0"/>
              <a:t>in return, we promise you:</a:t>
            </a:r>
          </a:p>
          <a:p>
            <a:pPr lvl="1"/>
            <a:r>
              <a:rPr lang="en-US" sz="2400" dirty="0"/>
              <a:t>we will </a:t>
            </a:r>
            <a:r>
              <a:rPr lang="en-US" sz="2400" b="1" dirty="0"/>
              <a:t>never</a:t>
            </a:r>
            <a:r>
              <a:rPr lang="en-US" sz="2400" dirty="0"/>
              <a:t> use AI tools to grade your work</a:t>
            </a:r>
          </a:p>
          <a:p>
            <a:pPr lvl="1"/>
            <a:r>
              <a:rPr lang="en-US" sz="2400" dirty="0"/>
              <a:t>a human reads, reviews, and provides feedback on </a:t>
            </a:r>
            <a:r>
              <a:rPr lang="en-US" sz="2400" b="1" dirty="0"/>
              <a:t>everything</a:t>
            </a:r>
            <a:r>
              <a:rPr lang="en-US" sz="2400" dirty="0"/>
              <a:t> you submit</a:t>
            </a:r>
          </a:p>
          <a:p>
            <a:pPr lvl="1"/>
            <a:r>
              <a:rPr lang="en-US" sz="2400" dirty="0"/>
              <a:t>the </a:t>
            </a:r>
            <a:r>
              <a:rPr lang="en-US" sz="2400" i="1" dirty="0"/>
              <a:t>only</a:t>
            </a:r>
            <a:r>
              <a:rPr lang="en-US" sz="2400" dirty="0"/>
              <a:t> ways course staff use AI in this class are recording transcriptions, spellcheckers, and </a:t>
            </a:r>
            <a:r>
              <a:rPr lang="en-US" sz="2400" dirty="0">
                <a:hlinkClick r:id="rId2"/>
              </a:rPr>
              <a:t>OCR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The NYT article “The Professors Are Using ChatGPT, and Some Students Aren’t Happy About It” by Kashmir Hill on May 14, 2025. Link included in slide footnote.">
            <a:extLst>
              <a:ext uri="{FF2B5EF4-FFF2-40B4-BE49-F238E27FC236}">
                <a16:creationId xmlns:a16="http://schemas.microsoft.com/office/drawing/2014/main" id="{56636F7D-5CE3-466E-549E-857C583A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929"/>
            <a:ext cx="3471863" cy="6576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1D192F-A7A4-348B-ED19-FF6A03F23F96}"/>
              </a:ext>
            </a:extLst>
          </p:cNvPr>
          <p:cNvSpPr txBox="1"/>
          <p:nvPr/>
        </p:nvSpPr>
        <p:spPr>
          <a:xfrm>
            <a:off x="3939146" y="5966936"/>
            <a:ext cx="6355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The Professors Are Using ChatGPT, and Some Students Aren’t Happy About It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Kashmir Hill, May 14, 2025, The New York Times.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F6F6B-5C5E-F424-01D8-AC4B17E3AD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F9BC-AF4E-55DC-38D8-6C8F9E3E6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9037-50B5-7AB6-7024-C7D153AD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to Ed: Our First Program!*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F7E62-0688-7A47-899F-200C16DEF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17029"/>
            <a:ext cx="10515600" cy="102316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*note: in </a:t>
            </a:r>
            <a:r>
              <a:rPr lang="en-US" u="sng" dirty="0"/>
              <a:t>almost</a:t>
            </a:r>
            <a:r>
              <a:rPr lang="en-US" dirty="0"/>
              <a:t> all cases, slides are </a:t>
            </a:r>
            <a:r>
              <a:rPr lang="en-US" i="1" dirty="0"/>
              <a:t>not</a:t>
            </a:r>
            <a:r>
              <a:rPr lang="en-US" dirty="0"/>
              <a:t> comprehensive. reviewing the slides will </a:t>
            </a:r>
            <a:r>
              <a:rPr lang="en-US" u="sng" dirty="0"/>
              <a:t>not</a:t>
            </a:r>
            <a:r>
              <a:rPr lang="en-US" dirty="0"/>
              <a:t> cover all the content in lecture!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59357-7C03-93C4-B935-AB8C04C4B2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70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EA13-C61A-7EEF-8E6E-5389E0D7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“Homework” for Next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AA1F-109A-CA3B-55F2-B68317DA3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First assignment will be released Friday, but there are some things to do in the meantime.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TODOs this week:</a:t>
            </a:r>
          </a:p>
          <a:p>
            <a:r>
              <a:rPr lang="en-US" dirty="0"/>
              <a:t>Fill out the </a:t>
            </a:r>
            <a:r>
              <a:rPr lang="en-US" dirty="0">
                <a:hlinkClick r:id="rId3"/>
              </a:rPr>
              <a:t>introductory survey</a:t>
            </a:r>
            <a:r>
              <a:rPr lang="en-US" dirty="0"/>
              <a:t> (this is part of your pre-section work for tomorrow's section)</a:t>
            </a:r>
          </a:p>
          <a:p>
            <a:r>
              <a:rPr lang="en-US" dirty="0"/>
              <a:t>Go meet your TA and classmates in Thursday’s quiz section</a:t>
            </a:r>
          </a:p>
          <a:p>
            <a:r>
              <a:rPr lang="en-US" dirty="0"/>
              <a:t>Complete the pre-class material for Friday (see website/calendar)</a:t>
            </a:r>
          </a:p>
          <a:p>
            <a:r>
              <a:rPr lang="en-US" dirty="0"/>
              <a:t>Check over </a:t>
            </a:r>
            <a:r>
              <a:rPr lang="en-US" dirty="0">
                <a:hlinkClick r:id="rId4"/>
              </a:rPr>
              <a:t>syllabus details </a:t>
            </a:r>
            <a:r>
              <a:rPr lang="en-US" dirty="0">
                <a:hlinkClick r:id="rId5"/>
              </a:rPr>
              <a:t>on</a:t>
            </a:r>
            <a:r>
              <a:rPr lang="en-US" dirty="0">
                <a:hlinkClick r:id="rId4"/>
              </a:rPr>
              <a:t> website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68B95-983D-8DDF-F0FC-9A686FC3B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1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87B0D-3360-0F35-022C-805DD6572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E8536-72F4-E417-242A-81033AB8E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About This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E4989-BC99-ACDC-BB1E-5E70D0DB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About this course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Learning objectives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Similar courses</a:t>
            </a:r>
          </a:p>
          <a:p>
            <a:pPr lvl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Course components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A54919-D1D6-5996-021E-5BA61ACF2E87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F5A53-94B0-D47E-9084-3D508F31AC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0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6E5A-B523-48FA-C9BA-D200A4C2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74B3C-8485-5ACF-CB5F-0B41C5F5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52685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i="1" dirty="0"/>
              <a:t>or, “What will I learn in this class?”</a:t>
            </a:r>
            <a:endParaRPr lang="en-US" dirty="0"/>
          </a:p>
          <a:p>
            <a:pPr marL="114300" indent="0">
              <a:buNone/>
            </a:pPr>
            <a:endParaRPr lang="en-US" i="1" dirty="0"/>
          </a:p>
          <a:p>
            <a:pPr marL="114300" indent="0">
              <a:buNone/>
            </a:pPr>
            <a:r>
              <a:rPr lang="en-US" dirty="0"/>
              <a:t>Bottom line: </a:t>
            </a:r>
            <a:br>
              <a:rPr lang="en-US" dirty="0"/>
            </a:br>
            <a:r>
              <a:rPr lang="en-US" b="1" dirty="0"/>
              <a:t>Intro to Programming, part 1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Not quite:</a:t>
            </a:r>
          </a:p>
          <a:p>
            <a:r>
              <a:rPr lang="en-US" dirty="0"/>
              <a:t>“How do computers work?”</a:t>
            </a:r>
          </a:p>
          <a:p>
            <a:r>
              <a:rPr lang="en-US" dirty="0"/>
              <a:t>“Intro to the Java language”</a:t>
            </a:r>
          </a:p>
          <a:p>
            <a:r>
              <a:rPr lang="en-US" dirty="0"/>
              <a:t>“All you need to program”</a:t>
            </a:r>
          </a:p>
          <a:p>
            <a:r>
              <a:rPr lang="en-US" dirty="0"/>
              <a:t>Math!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C3E4EE-2089-CCBE-A688-CEAC92DA1687}"/>
              </a:ext>
            </a:extLst>
          </p:cNvPr>
          <p:cNvSpPr txBox="1">
            <a:spLocks/>
          </p:cNvSpPr>
          <p:nvPr/>
        </p:nvSpPr>
        <p:spPr>
          <a:xfrm>
            <a:off x="6590837" y="1371600"/>
            <a:ext cx="5257800" cy="432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Learning Objectives:</a:t>
            </a:r>
            <a:endParaRPr lang="en-US" dirty="0"/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Computational Thinking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Code Comprehension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Code Writing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Communication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Testing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Debugging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Ethics &amp; Societal Impact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8A7A36E-4F37-7633-E7DC-691679C4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4139" y="1329315"/>
            <a:ext cx="4996586" cy="4463710"/>
          </a:xfrm>
          <a:prstGeom prst="roundRect">
            <a:avLst>
              <a:gd name="adj" fmla="val 2878"/>
            </a:avLst>
          </a:prstGeom>
          <a:noFill/>
          <a:ln w="381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BCD03-103A-E723-8016-7DCC38428E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E8CE-797A-3FCC-A0C5-A5D3B382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Similar Courses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B4037F-458A-3F9E-FE96-A74CB39AC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89421"/>
              </p:ext>
            </p:extLst>
          </p:nvPr>
        </p:nvGraphicFramePr>
        <p:xfrm>
          <a:off x="618175" y="1349215"/>
          <a:ext cx="10955650" cy="509172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48740">
                  <a:extLst>
                    <a:ext uri="{9D8B030D-6E8A-4147-A177-3AD203B41FA5}">
                      <a16:colId xmlns:a16="http://schemas.microsoft.com/office/drawing/2014/main" val="1461950372"/>
                    </a:ext>
                  </a:extLst>
                </a:gridCol>
                <a:gridCol w="9406910">
                  <a:extLst>
                    <a:ext uri="{9D8B030D-6E8A-4147-A177-3AD203B41FA5}">
                      <a16:colId xmlns:a16="http://schemas.microsoft.com/office/drawing/2014/main" val="6260371"/>
                    </a:ext>
                  </a:extLst>
                </a:gridCol>
              </a:tblGrid>
              <a:tr h="36098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choice if…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557431"/>
                  </a:ext>
                </a:extLst>
              </a:tr>
              <a:tr h="70774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121</a:t>
                      </a:r>
                      <a:b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(this is us!)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57E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never programmed before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74927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done </a:t>
                      </a:r>
                      <a:r>
                        <a:rPr lang="en-US" sz="16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</a:t>
                      </a: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programming (roughly one course worth) in any programming language 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226995"/>
                  </a:ext>
                </a:extLst>
              </a:tr>
              <a:tr h="688769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taken CSE 122 (or equivalent)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380771"/>
                  </a:ext>
                </a:extLst>
              </a:tr>
              <a:tr h="688769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took CSE 142 (at UW, through UWHS, or at community college) OR</a:t>
                      </a:r>
                      <a:endParaRPr lang="en-US" sz="160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took AP CS A (or similar) and feel confident in </a:t>
                      </a:r>
                      <a:r>
                        <a:rPr lang="en-US" sz="16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</a:t>
                      </a: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material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444087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143X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have programmed quite a bit before, but </a:t>
                      </a:r>
                      <a:r>
                        <a:rPr lang="en-US" sz="16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Java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have lots of extra time to put into learning and tend to pick things up quickly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675637"/>
                  </a:ext>
                </a:extLst>
              </a:tr>
              <a:tr h="841079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never programmed before 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You’re interested in data science and analysis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You’d rather learn Python than Java*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Physics, Bio, Stat, etc. where your primary goal is analyzing data through programming (rather than building software)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607738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AEF000-8171-CC22-9985-37E7DEB49102}"/>
              </a:ext>
            </a:extLst>
          </p:cNvPr>
          <p:cNvSpPr txBox="1">
            <a:spLocks/>
          </p:cNvSpPr>
          <p:nvPr/>
        </p:nvSpPr>
        <p:spPr>
          <a:xfrm>
            <a:off x="838200" y="6448085"/>
            <a:ext cx="10515600" cy="43248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Also see: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guided self-placement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CSE page on introductory courses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more info.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F2599-5A00-34F5-CD11-37C12747A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Components</a:t>
            </a:r>
            <a:endParaRPr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584690-7CF5-0566-9EB1-16F8BD0783C7}"/>
              </a:ext>
            </a:extLst>
          </p:cNvPr>
          <p:cNvSpPr txBox="1"/>
          <p:nvPr/>
        </p:nvSpPr>
        <p:spPr>
          <a:xfrm>
            <a:off x="4223951" y="6478296"/>
            <a:ext cx="114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</a:p>
        </p:txBody>
      </p:sp>
      <p:grpSp>
        <p:nvGrpSpPr>
          <p:cNvPr id="177" name="Google Shape;177;p10" descr="Lectur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9161" y="1513634"/>
            <a:ext cx="1745674" cy="427513"/>
            <a:chOff x="0" y="0"/>
            <a:chExt cx="1745673" cy="427512"/>
          </a:xfrm>
        </p:grpSpPr>
        <p:sp>
          <p:nvSpPr>
            <p:cNvPr id="178" name="Google Shape;178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 pitchFamily="2" charset="77"/>
                  <a:ea typeface="Montserrat"/>
                  <a:cs typeface="Montserrat"/>
                  <a:sym typeface="Montserrat"/>
                </a:rPr>
                <a:t>LECTURES</a:t>
              </a:r>
              <a:endParaRPr b="1" dirty="0">
                <a:latin typeface="Montserrat" pitchFamily="2" charset="77"/>
                <a:cs typeface="Calibri" panose="020F0502020204030204" pitchFamily="34" charset="0"/>
              </a:endParaRPr>
            </a:p>
          </p:txBody>
        </p:sp>
      </p:grpSp>
      <p:sp>
        <p:nvSpPr>
          <p:cNvPr id="180" name="Google Shape;180;p10"/>
          <p:cNvSpPr txBox="1"/>
          <p:nvPr/>
        </p:nvSpPr>
        <p:spPr>
          <a:xfrm>
            <a:off x="2559341" y="155813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x16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629161" y="2003097"/>
            <a:ext cx="38637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here!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Introduce concepts, practice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ideas, discuss applications.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to prepare for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each day. Due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1" name="Google Shape;181;p10" descr="Sec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9160" y="3854953"/>
            <a:ext cx="1745675" cy="427514"/>
            <a:chOff x="0" y="0"/>
            <a:chExt cx="1745673" cy="427512"/>
          </a:xfrm>
        </p:grpSpPr>
        <p:sp>
          <p:nvSpPr>
            <p:cNvPr id="182" name="Google Shape;182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7B7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SECTIONS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Google Shape;180;p10">
            <a:extLst>
              <a:ext uri="{FF2B5EF4-FFF2-40B4-BE49-F238E27FC236}">
                <a16:creationId xmlns:a16="http://schemas.microsoft.com/office/drawing/2014/main" id="{5593940F-2EDB-FE64-1BE4-28E62DAC8DD8}"/>
              </a:ext>
            </a:extLst>
          </p:cNvPr>
          <p:cNvSpPr txBox="1"/>
          <p:nvPr/>
        </p:nvSpPr>
        <p:spPr>
          <a:xfrm>
            <a:off x="2559341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x1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629160" y="4348493"/>
            <a:ext cx="468317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Held in person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practice, reviews,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 advice, how to be an effective student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Preparation for quizzes / exams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Pre-section work due at the beginning of section each day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oogle Shape;181;p10" descr="Programming Assignments">
            <a:extLst>
              <a:ext uri="{FF2B5EF4-FFF2-40B4-BE49-F238E27FC236}">
                <a16:creationId xmlns:a16="http://schemas.microsoft.com/office/drawing/2014/main" id="{242D9399-E05A-9ADE-0443-BEAEFE8A60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708745" y="1513634"/>
            <a:ext cx="1745675" cy="427514"/>
            <a:chOff x="0" y="0"/>
            <a:chExt cx="1745673" cy="427512"/>
          </a:xfrm>
          <a:solidFill>
            <a:srgbClr val="53A1FF"/>
          </a:solidFill>
        </p:grpSpPr>
        <p:sp>
          <p:nvSpPr>
            <p:cNvPr id="8" name="Google Shape;182;p10">
              <a:extLst>
                <a:ext uri="{FF2B5EF4-FFF2-40B4-BE49-F238E27FC236}">
                  <a16:creationId xmlns:a16="http://schemas.microsoft.com/office/drawing/2014/main" id="{363CC68D-653B-9206-C439-8EF1B969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3;p10">
              <a:extLst>
                <a:ext uri="{FF2B5EF4-FFF2-40B4-BE49-F238E27FC236}">
                  <a16:creationId xmlns:a16="http://schemas.microsoft.com/office/drawing/2014/main" id="{F68152DA-2741-3611-D34C-088F7D221332}"/>
                </a:ext>
              </a:extLst>
            </p:cNvPr>
            <p:cNvSpPr txBox="1"/>
            <p:nvPr/>
          </p:nvSpPr>
          <p:spPr>
            <a:xfrm>
              <a:off x="66589" y="13721"/>
              <a:ext cx="1612494" cy="40006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0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PROGRAMMING ASSIGNMENTS</a:t>
              </a:r>
              <a:endParaRPr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Google Shape;180;p10">
            <a:extLst>
              <a:ext uri="{FF2B5EF4-FFF2-40B4-BE49-F238E27FC236}">
                <a16:creationId xmlns:a16="http://schemas.microsoft.com/office/drawing/2014/main" id="{52E17A74-BFEE-6E5D-AB15-A78CDDFDE8CE}"/>
              </a:ext>
            </a:extLst>
          </p:cNvPr>
          <p:cNvSpPr txBox="1"/>
          <p:nvPr/>
        </p:nvSpPr>
        <p:spPr>
          <a:xfrm>
            <a:off x="7638924" y="1559144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x4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201;p10">
            <a:extLst>
              <a:ext uri="{FF2B5EF4-FFF2-40B4-BE49-F238E27FC236}">
                <a16:creationId xmlns:a16="http://schemas.microsoft.com/office/drawing/2014/main" id="{CD1623DF-DE21-7995-0564-715C3F3BD000}"/>
              </a:ext>
            </a:extLst>
          </p:cNvPr>
          <p:cNvSpPr txBox="1"/>
          <p:nvPr/>
        </p:nvSpPr>
        <p:spPr>
          <a:xfrm>
            <a:off x="5708745" y="2004679"/>
            <a:ext cx="309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Programming in Java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&amp; implementing course concepts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oogle Shape;181;p10" descr="Creative projects">
            <a:extLst>
              <a:ext uri="{FF2B5EF4-FFF2-40B4-BE49-F238E27FC236}">
                <a16:creationId xmlns:a16="http://schemas.microsoft.com/office/drawing/2014/main" id="{6F44E410-E883-EAAF-C25C-71EE43E233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152519" y="1513634"/>
            <a:ext cx="1745675" cy="427514"/>
            <a:chOff x="0" y="0"/>
            <a:chExt cx="1745673" cy="427512"/>
          </a:xfrm>
          <a:solidFill>
            <a:srgbClr val="0FBAB1"/>
          </a:solidFill>
        </p:grpSpPr>
        <p:sp>
          <p:nvSpPr>
            <p:cNvPr id="11" name="Google Shape;182;p10">
              <a:extLst>
                <a:ext uri="{FF2B5EF4-FFF2-40B4-BE49-F238E27FC236}">
                  <a16:creationId xmlns:a16="http://schemas.microsoft.com/office/drawing/2014/main" id="{C9105389-8A8F-9FA4-C1DB-0F383B3F9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83;p10">
              <a:extLst>
                <a:ext uri="{FF2B5EF4-FFF2-40B4-BE49-F238E27FC236}">
                  <a16:creationId xmlns:a16="http://schemas.microsoft.com/office/drawing/2014/main" id="{34450BC1-E5E8-8C3D-24E2-E31C93ACB1B5}"/>
                </a:ext>
              </a:extLst>
            </p:cNvPr>
            <p:cNvSpPr txBox="1"/>
            <p:nvPr/>
          </p:nvSpPr>
          <p:spPr>
            <a:xfrm>
              <a:off x="66589" y="90665"/>
              <a:ext cx="1612494" cy="24618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0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CREATIVE PROJECTS</a:t>
              </a:r>
              <a:endParaRPr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Google Shape;180;p10">
            <a:extLst>
              <a:ext uri="{FF2B5EF4-FFF2-40B4-BE49-F238E27FC236}">
                <a16:creationId xmlns:a16="http://schemas.microsoft.com/office/drawing/2014/main" id="{1D7BB901-1C3D-F717-F62E-C572C27B443D}"/>
              </a:ext>
            </a:extLst>
          </p:cNvPr>
          <p:cNvSpPr txBox="1"/>
          <p:nvPr/>
        </p:nvSpPr>
        <p:spPr>
          <a:xfrm>
            <a:off x="11081888" y="1559143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x4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200;p10">
            <a:extLst>
              <a:ext uri="{FF2B5EF4-FFF2-40B4-BE49-F238E27FC236}">
                <a16:creationId xmlns:a16="http://schemas.microsoft.com/office/drawing/2014/main" id="{1B9E8856-1A52-EFE5-1D86-F6B4060BCFC4}"/>
              </a:ext>
            </a:extLst>
          </p:cNvPr>
          <p:cNvSpPr txBox="1"/>
          <p:nvPr/>
        </p:nvSpPr>
        <p:spPr>
          <a:xfrm>
            <a:off x="9152519" y="2010184"/>
            <a:ext cx="2671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BAB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open-ended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BAB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Explore new ideas and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81;p10" descr="Quizzes">
            <a:extLst>
              <a:ext uri="{FF2B5EF4-FFF2-40B4-BE49-F238E27FC236}">
                <a16:creationId xmlns:a16="http://schemas.microsoft.com/office/drawing/2014/main" id="{C86C8322-73C3-3F64-9DE3-9DDCF58900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708744" y="3854953"/>
            <a:ext cx="1745675" cy="427514"/>
            <a:chOff x="0" y="0"/>
            <a:chExt cx="1745673" cy="427512"/>
          </a:xfrm>
          <a:solidFill>
            <a:srgbClr val="EF5777"/>
          </a:solidFill>
        </p:grpSpPr>
        <p:sp>
          <p:nvSpPr>
            <p:cNvPr id="18" name="Google Shape;182;p10">
              <a:extLst>
                <a:ext uri="{FF2B5EF4-FFF2-40B4-BE49-F238E27FC236}">
                  <a16:creationId xmlns:a16="http://schemas.microsoft.com/office/drawing/2014/main" id="{85CC54EC-99FC-605B-4D9E-E6A5E3866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83;p10">
              <a:extLst>
                <a:ext uri="{FF2B5EF4-FFF2-40B4-BE49-F238E27FC236}">
                  <a16:creationId xmlns:a16="http://schemas.microsoft.com/office/drawing/2014/main" id="{E01DE7C9-F534-6DC2-51F9-DCF5BDDAE404}"/>
                </a:ext>
              </a:extLst>
            </p:cNvPr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QUIZZES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Google Shape;180;p10">
            <a:extLst>
              <a:ext uri="{FF2B5EF4-FFF2-40B4-BE49-F238E27FC236}">
                <a16:creationId xmlns:a16="http://schemas.microsoft.com/office/drawing/2014/main" id="{7CEC6A52-A878-4464-5105-294958982A1D}"/>
              </a:ext>
            </a:extLst>
          </p:cNvPr>
          <p:cNvSpPr txBox="1"/>
          <p:nvPr/>
        </p:nvSpPr>
        <p:spPr>
          <a:xfrm>
            <a:off x="7638924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5708744" y="4342214"/>
            <a:ext cx="267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Taken in quiz section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minutes on paper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oogle Shape;181;p10" descr="exams">
            <a:extLst>
              <a:ext uri="{FF2B5EF4-FFF2-40B4-BE49-F238E27FC236}">
                <a16:creationId xmlns:a16="http://schemas.microsoft.com/office/drawing/2014/main" id="{63605027-3449-250C-59E5-90739BC705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150717" y="3854953"/>
            <a:ext cx="1745675" cy="427514"/>
            <a:chOff x="0" y="0"/>
            <a:chExt cx="1745673" cy="427512"/>
          </a:xfrm>
          <a:solidFill>
            <a:srgbClr val="9D90D5"/>
          </a:solidFill>
        </p:grpSpPr>
        <p:sp>
          <p:nvSpPr>
            <p:cNvPr id="21" name="Google Shape;182;p10">
              <a:extLst>
                <a:ext uri="{FF2B5EF4-FFF2-40B4-BE49-F238E27FC236}">
                  <a16:creationId xmlns:a16="http://schemas.microsoft.com/office/drawing/2014/main" id="{FA90BAA1-68DD-586C-0325-37CDCE02C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3;p10">
              <a:extLst>
                <a:ext uri="{FF2B5EF4-FFF2-40B4-BE49-F238E27FC236}">
                  <a16:creationId xmlns:a16="http://schemas.microsoft.com/office/drawing/2014/main" id="{4043FC05-F9BE-7B54-55F3-C0C7BEDE2A6D}"/>
                </a:ext>
              </a:extLst>
            </p:cNvPr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EXAM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Google Shape;180;p10">
            <a:extLst>
              <a:ext uri="{FF2B5EF4-FFF2-40B4-BE49-F238E27FC236}">
                <a16:creationId xmlns:a16="http://schemas.microsoft.com/office/drawing/2014/main" id="{5691CE31-DF01-95C3-6D64-10A8C3501433}"/>
              </a:ext>
            </a:extLst>
          </p:cNvPr>
          <p:cNvSpPr txBox="1"/>
          <p:nvPr/>
        </p:nvSpPr>
        <p:spPr>
          <a:xfrm>
            <a:off x="11078768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x1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9150717" y="4342214"/>
            <a:ext cx="267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Culminating exam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Fri, Aug 21</a:t>
            </a:r>
            <a:r>
              <a:rPr lang="en-US" sz="2000" b="1" baseline="30000" dirty="0"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cs typeface="Calibri"/>
                <a:sym typeface="Calibri"/>
              </a:rPr>
              <a:t>12:00 – 1:00 PM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37572CD-D1B0-15E1-0619-38854F124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9814" y="1360967"/>
            <a:ext cx="4881789" cy="5033321"/>
          </a:xfrm>
          <a:prstGeom prst="roundRect">
            <a:avLst>
              <a:gd name="adj" fmla="val 2878"/>
            </a:avLst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66DEA2A-CB39-1DB3-516F-41B0113A9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3979" y="1364779"/>
            <a:ext cx="6148207" cy="4138134"/>
          </a:xfrm>
          <a:prstGeom prst="roundRect">
            <a:avLst>
              <a:gd name="adj" fmla="val 2878"/>
            </a:avLst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E57E09-774B-C08B-593E-2A2A21FBE767}"/>
              </a:ext>
            </a:extLst>
          </p:cNvPr>
          <p:cNvSpPr txBox="1"/>
          <p:nvPr/>
        </p:nvSpPr>
        <p:spPr>
          <a:xfrm>
            <a:off x="9874076" y="5593578"/>
            <a:ext cx="182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Graded Assignments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6C067-B030-2B29-DC48-C956FA3C96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D77BD-AC52-EA22-2DAF-A57DA5522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7B78-CCB7-8872-BC4F-43D0BC35C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Agenda: Our Learning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8476-3984-5796-78FD-8055EFD6E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b="1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 </a:t>
            </a:r>
            <a:r>
              <a:rPr lang="en-US" dirty="0">
                <a:sym typeface="Wingdings" pitchFamily="2" charset="2"/>
              </a:rPr>
              <a:t>:)</a:t>
            </a:r>
            <a:endParaRPr lang="en-US" dirty="0"/>
          </a:p>
          <a:p>
            <a:pPr marL="62865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b="1" dirty="0">
                <a:solidFill>
                  <a:schemeClr val="accent6"/>
                </a:solidFill>
              </a:rPr>
              <a:t>Our learning model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Learning objectives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Similar courses</a:t>
            </a:r>
          </a:p>
          <a:p>
            <a:pPr lvl="1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Course components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Culture and community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852A5D-48AC-489C-5263-9ED72D0D2F02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b="1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programming!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D3AD1-DEC8-FB13-6102-45FAB138D1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258104"/>
      </p:ext>
    </p:extLst>
  </p:cSld>
  <p:clrMapOvr>
    <a:masterClrMapping/>
  </p:clrMapOvr>
</p:sld>
</file>

<file path=ppt/theme/theme1.xml><?xml version="1.0" encoding="utf-8"?>
<a:theme xmlns:a="http://schemas.openxmlformats.org/drawingml/2006/main" name="CSE 12X (adopted from CSE 373)">
  <a:themeElements>
    <a:clrScheme name="Custom 1">
      <a:dk1>
        <a:srgbClr val="222222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2699A9"/>
      </a:hlink>
      <a:folHlink>
        <a:srgbClr val="269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6797</TotalTime>
  <Words>2944</Words>
  <Application>Microsoft Macintosh PowerPoint</Application>
  <PresentationFormat>Widescreen</PresentationFormat>
  <Paragraphs>495</Paragraphs>
  <Slides>44</Slides>
  <Notes>34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Montserrat ExtraBold</vt:lpstr>
      <vt:lpstr>Wingdings</vt:lpstr>
      <vt:lpstr>Arial</vt:lpstr>
      <vt:lpstr>Montserrat</vt:lpstr>
      <vt:lpstr>Montserrat SemiBold</vt:lpstr>
      <vt:lpstr>Calibri</vt:lpstr>
      <vt:lpstr>CSE 12X (adopted from CSE 373)</vt:lpstr>
      <vt:lpstr>Welcome!</vt:lpstr>
      <vt:lpstr>Lecture Outline</vt:lpstr>
      <vt:lpstr>Hi, I’m Hayden! (he/him)</vt:lpstr>
      <vt:lpstr>Meet your TAs!</vt:lpstr>
      <vt:lpstr>Agenda: About This Course</vt:lpstr>
      <vt:lpstr>Learning Objectives</vt:lpstr>
      <vt:lpstr>Other Similar Courses</vt:lpstr>
      <vt:lpstr>Course Components</vt:lpstr>
      <vt:lpstr>Agenda: Our Learning Model</vt:lpstr>
      <vt:lpstr>How did you learn how to ride a bike?</vt:lpstr>
      <vt:lpstr>Digression: A Pandemic Hobby (1)</vt:lpstr>
      <vt:lpstr>Digression: A Pandemic Hobby (2)</vt:lpstr>
      <vt:lpstr>How Learning Works (Amigurumi)</vt:lpstr>
      <vt:lpstr>How Learning Works</vt:lpstr>
      <vt:lpstr>Pre-Class Materials</vt:lpstr>
      <vt:lpstr>Consistent and Active Participation</vt:lpstr>
      <vt:lpstr>Metacognition</vt:lpstr>
      <vt:lpstr>Learning in CSE 121: Live Support Systems</vt:lpstr>
      <vt:lpstr>Learning in CSE 121: Async Support Systems</vt:lpstr>
      <vt:lpstr>Agenda: Culture and Community</vt:lpstr>
      <vt:lpstr>Think-Pair-Share: Inclusive Environments</vt:lpstr>
      <vt:lpstr>Think-Pair-Share: Exclusive Environments</vt:lpstr>
      <vt:lpstr>The CSE 121 Community</vt:lpstr>
      <vt:lpstr>The World Around Us</vt:lpstr>
      <vt:lpstr>Help Us Improve!</vt:lpstr>
      <vt:lpstr>Agenda: Tools</vt:lpstr>
      <vt:lpstr>Course Website</vt:lpstr>
      <vt:lpstr>Ed</vt:lpstr>
      <vt:lpstr>Other Key Course Tools</vt:lpstr>
      <vt:lpstr>Agenda: Culture and Community</vt:lpstr>
      <vt:lpstr>Assessment</vt:lpstr>
      <vt:lpstr>Resubmissions</vt:lpstr>
      <vt:lpstr>Section Credit</vt:lpstr>
      <vt:lpstr>Grading Scheme</vt:lpstr>
      <vt:lpstr>Grading Assessments</vt:lpstr>
      <vt:lpstr>Course Grades</vt:lpstr>
      <vt:lpstr>Agenda: Culture and Community</vt:lpstr>
      <vt:lpstr>Collaboration Policy</vt:lpstr>
      <vt:lpstr>CSE 121 AI Policy</vt:lpstr>
      <vt:lpstr>AI and CSE 121: Our Philosophy</vt:lpstr>
      <vt:lpstr>AI Gone Wrong?</vt:lpstr>
      <vt:lpstr>AI &amp; Trust</vt:lpstr>
      <vt:lpstr>Switching to Ed: Our First Program!*</vt:lpstr>
      <vt:lpstr>“Homework”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Hayden Feeney</cp:lastModifiedBy>
  <cp:revision>251</cp:revision>
  <dcterms:modified xsi:type="dcterms:W3CDTF">2026-06-23T17:02:04Z</dcterms:modified>
</cp:coreProperties>
</file>