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470" r:id="rId2"/>
    <p:sldId id="356" r:id="rId3"/>
    <p:sldId id="467" r:id="rId4"/>
    <p:sldId id="469" r:id="rId5"/>
    <p:sldId id="468" r:id="rId6"/>
    <p:sldId id="473" r:id="rId7"/>
    <p:sldId id="462" r:id="rId8"/>
    <p:sldId id="472" r:id="rId9"/>
    <p:sldId id="465" r:id="rId10"/>
    <p:sldId id="453" r:id="rId11"/>
  </p:sldIdLst>
  <p:sldSz cx="12192000" cy="6858000"/>
  <p:notesSz cx="6858000" cy="9144000"/>
  <p:embeddedFontLs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ExtraBold" panose="00000900000000000000" pitchFamily="2" charset="77"/>
      <p:bold r:id="rId22"/>
      <p:italic r:id="rId23"/>
      <p:boldItalic r:id="rId24"/>
    </p:embeddedFont>
    <p:embeddedFont>
      <p:font typeface="Montserrat SemiBold" panose="00000700000000000000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11BC9-AF53-464A-A4C8-59D8542731D0}" v="2" dt="2025-05-02T18:30:39.452"/>
    <p1510:client id="{83EC8909-D588-48FC-AC1E-60792ED461E1}" v="23" dt="2025-05-02T18:27:35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5125"/>
  </p:normalViewPr>
  <p:slideViewPr>
    <p:cSldViewPr snapToGrid="0">
      <p:cViewPr>
        <p:scale>
          <a:sx n="112" d="100"/>
          <a:sy n="112" d="100"/>
        </p:scale>
        <p:origin x="1768" y="6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4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Swoffer" userId="2d1b4be5bb373863" providerId="LiveId" clId="{83EC8909-D588-48FC-AC1E-60792ED461E1}"/>
    <pc:docChg chg="custSel modSld">
      <pc:chgData name="Hannah Swoffer" userId="2d1b4be5bb373863" providerId="LiveId" clId="{83EC8909-D588-48FC-AC1E-60792ED461E1}" dt="2025-05-02T18:29:03.571" v="115" actId="20577"/>
      <pc:docMkLst>
        <pc:docMk/>
      </pc:docMkLst>
      <pc:sldChg chg="addSp delSp modSp mod">
        <pc:chgData name="Hannah Swoffer" userId="2d1b4be5bb373863" providerId="LiveId" clId="{83EC8909-D588-48FC-AC1E-60792ED461E1}" dt="2025-05-02T18:28:30.136" v="114" actId="1076"/>
        <pc:sldMkLst>
          <pc:docMk/>
          <pc:sldMk cId="0" sldId="256"/>
        </pc:sldMkLst>
        <pc:spChg chg="add del mod">
          <ac:chgData name="Hannah Swoffer" userId="2d1b4be5bb373863" providerId="LiveId" clId="{83EC8909-D588-48FC-AC1E-60792ED461E1}" dt="2025-05-02T18:26:17.993" v="18" actId="478"/>
          <ac:spMkLst>
            <pc:docMk/>
            <pc:sldMk cId="0" sldId="256"/>
            <ac:spMk id="2" creationId="{F228E7CB-5272-6B25-D315-42D22D8C77C0}"/>
          </ac:spMkLst>
        </pc:spChg>
        <pc:spChg chg="add del">
          <ac:chgData name="Hannah Swoffer" userId="2d1b4be5bb373863" providerId="LiveId" clId="{83EC8909-D588-48FC-AC1E-60792ED461E1}" dt="2025-05-02T18:26:35.807" v="20" actId="478"/>
          <ac:spMkLst>
            <pc:docMk/>
            <pc:sldMk cId="0" sldId="256"/>
            <ac:spMk id="3" creationId="{8390B28D-F297-4483-4D4C-2E58766DED05}"/>
          </ac:spMkLst>
        </pc:spChg>
        <pc:picChg chg="add del mod">
          <ac:chgData name="Hannah Swoffer" userId="2d1b4be5bb373863" providerId="LiveId" clId="{83EC8909-D588-48FC-AC1E-60792ED461E1}" dt="2025-05-02T18:27:14.342" v="24" actId="478"/>
          <ac:picMkLst>
            <pc:docMk/>
            <pc:sldMk cId="0" sldId="256"/>
            <ac:picMk id="6" creationId="{AD0633FA-1068-AE5D-7718-9F542B4D97CF}"/>
          </ac:picMkLst>
        </pc:picChg>
        <pc:picChg chg="add mod">
          <ac:chgData name="Hannah Swoffer" userId="2d1b4be5bb373863" providerId="LiveId" clId="{83EC8909-D588-48FC-AC1E-60792ED461E1}" dt="2025-05-02T18:28:30.136" v="114" actId="1076"/>
          <ac:picMkLst>
            <pc:docMk/>
            <pc:sldMk cId="0" sldId="256"/>
            <ac:picMk id="8" creationId="{E071C002-5535-CE24-2E42-454BB4B863B3}"/>
          </ac:picMkLst>
        </pc:picChg>
      </pc:sldChg>
      <pc:sldChg chg="modSp">
        <pc:chgData name="Hannah Swoffer" userId="2d1b4be5bb373863" providerId="LiveId" clId="{83EC8909-D588-48FC-AC1E-60792ED461E1}" dt="2025-05-02T05:10:07.880" v="14" actId="20577"/>
        <pc:sldMkLst>
          <pc:docMk/>
          <pc:sldMk cId="36218515" sldId="356"/>
        </pc:sldMkLst>
        <pc:spChg chg="mod">
          <ac:chgData name="Hannah Swoffer" userId="2d1b4be5bb373863" providerId="LiveId" clId="{83EC8909-D588-48FC-AC1E-60792ED461E1}" dt="2025-05-02T05:10:07.880" v="14" actId="20577"/>
          <ac:spMkLst>
            <pc:docMk/>
            <pc:sldMk cId="36218515" sldId="356"/>
            <ac:spMk id="3" creationId="{C54B5108-D326-A3E1-1010-648875F9D1F7}"/>
          </ac:spMkLst>
        </pc:spChg>
      </pc:sldChg>
      <pc:sldChg chg="modSp mod modCm">
        <pc:chgData name="Hannah Swoffer" userId="2d1b4be5bb373863" providerId="LiveId" clId="{83EC8909-D588-48FC-AC1E-60792ED461E1}" dt="2025-05-02T18:29:03.571" v="115" actId="20577"/>
        <pc:sldMkLst>
          <pc:docMk/>
          <pc:sldMk cId="4075595595" sldId="465"/>
        </pc:sldMkLst>
        <pc:spChg chg="mod">
          <ac:chgData name="Hannah Swoffer" userId="2d1b4be5bb373863" providerId="LiveId" clId="{83EC8909-D588-48FC-AC1E-60792ED461E1}" dt="2025-05-02T18:29:03.571" v="115" actId="20577"/>
          <ac:spMkLst>
            <pc:docMk/>
            <pc:sldMk cId="4075595595" sldId="465"/>
            <ac:spMk id="2" creationId="{ED36302D-AD12-CFE3-C198-B10DDF1D3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nnah Swoffer" userId="2d1b4be5bb373863" providerId="LiveId" clId="{83EC8909-D588-48FC-AC1E-60792ED461E1}" dt="2025-05-02T18:29:03.571" v="115" actId="20577"/>
              <pc2:cmMkLst xmlns:pc2="http://schemas.microsoft.com/office/powerpoint/2019/9/main/command">
                <pc:docMk/>
                <pc:sldMk cId="4075595595" sldId="465"/>
                <pc2:cmMk id="{AA0C97FF-1DE0-4B58-B775-A67EA929330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4/30/26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2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CED8D74-1B87-C35F-D649-EDE0BDAA7C1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9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07010B4-D458-9971-A70D-B30C495AF19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2C3F4D8-8D44-9864-5159-D4E598F16E8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02EF6F9-8F0C-EB24-99F7-4888CE2726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4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29EA9CA-461E-0546-E6D4-3EEC3CDD770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6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CE311FCA-2001-4611-E64A-182EB3BCAD8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03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97142/discussion/801553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09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Conditionals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How are you doing? (like, actually)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875CCACD-3008-4D52-B9A7-6049F5BD5C7A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EC4FE6FE-57F4-4F93-B7AA-82D09EBC0DEE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C35B5A98-FB9F-4E85-B526-648769A7A90C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28B72955-ED81-4BB8-BC8E-6B3FFDF6338E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7931F1-E657-4252-A1EF-20A21B10960B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634185A7-916D-33D2-2943-45462F31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1" y="5469467"/>
            <a:ext cx="1299632" cy="1299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hand”, then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b="1" dirty="0"/>
              <a:t>C2</a:t>
            </a:r>
            <a:r>
              <a:rPr lang="en-US" dirty="0"/>
              <a:t> released, due </a:t>
            </a:r>
            <a:r>
              <a:rPr lang="en-US" b="1" u="sng" dirty="0"/>
              <a:t>Thursday</a:t>
            </a:r>
            <a:r>
              <a:rPr lang="en-US" b="1" dirty="0"/>
              <a:t>, May 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b="1" dirty="0"/>
              <a:t>R2</a:t>
            </a:r>
            <a:r>
              <a:rPr lang="en-US" dirty="0"/>
              <a:t> out yesterday, due </a:t>
            </a:r>
            <a:r>
              <a:rPr lang="en-US" b="1" dirty="0"/>
              <a:t>Thursday, May 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the last time C0 is eligible for resubmission!</a:t>
            </a:r>
          </a:p>
          <a:p>
            <a:pPr lvl="1"/>
            <a:r>
              <a:rPr lang="en-US" dirty="0">
                <a:hlinkClick r:id="rId2"/>
              </a:rPr>
              <a:t>"Re-resubmissions" post</a:t>
            </a:r>
            <a:endParaRPr lang="en-US" dirty="0"/>
          </a:p>
          <a:p>
            <a:r>
              <a:rPr lang="en-US" dirty="0"/>
              <a:t>Quiz reminders:</a:t>
            </a:r>
          </a:p>
          <a:p>
            <a:pPr lvl="1"/>
            <a:r>
              <a:rPr lang="en-US" dirty="0"/>
              <a:t>Quiz 0 grades – we're working on it! </a:t>
            </a:r>
          </a:p>
          <a:p>
            <a:pPr lvl="1"/>
            <a:r>
              <a:rPr lang="en-US" dirty="0"/>
              <a:t>Quiz 1 is on </a:t>
            </a:r>
            <a:r>
              <a:rPr lang="en-US" b="1" dirty="0"/>
              <a:t>Thursday, May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529B-5A7F-2C21-5CA0-32C6767E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 Statements</a:t>
            </a:r>
          </a:p>
        </p:txBody>
      </p:sp>
      <p:pic>
        <p:nvPicPr>
          <p:cNvPr id="6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90451E68-9898-517D-0E01-1E6A9367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2EC4ACBC-6F44-71BD-0BF6-7B6265F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FB083-73B4-5818-513D-A67BF1DB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</a:t>
            </a:r>
            <a:r>
              <a:rPr lang="en-US" b="1" dirty="0">
                <a:solidFill>
                  <a:schemeClr val="accent3"/>
                </a:solidFill>
              </a:rPr>
              <a:t>if and only if</a:t>
            </a:r>
            <a:r>
              <a:rPr lang="en-US" dirty="0"/>
              <a:t> the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Bent-Up Arrow 2" descr="Green arrow showing the path taken if the conditional is true">
            <a:extLst>
              <a:ext uri="{FF2B5EF4-FFF2-40B4-BE49-F238E27FC236}">
                <a16:creationId xmlns:a16="http://schemas.microsoft.com/office/drawing/2014/main" id="{8379DBB7-324A-1C64-BCFA-B642824F7A74}"/>
              </a:ext>
            </a:extLst>
          </p:cNvPr>
          <p:cNvSpPr/>
          <p:nvPr/>
        </p:nvSpPr>
        <p:spPr>
          <a:xfrm flipV="1">
            <a:off x="9970622" y="3020725"/>
            <a:ext cx="635620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5A73-403E-C30A-88A0-EC3D9A348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D69B-A4B7-459A-0B98-CC19C42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if-else</a:t>
            </a:r>
          </a:p>
        </p:txBody>
      </p:sp>
      <p:pic>
        <p:nvPicPr>
          <p:cNvPr id="7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3ABD2485-A94C-4C2A-ECF0-D77CB9A8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C48BCBD9-EFBF-96D5-422B-32DEAC5B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A8097B-B6CF-40A4-EC29-8959D62A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  <a:r>
              <a:rPr lang="en-US" dirty="0"/>
              <a:t>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b="1" dirty="0">
                <a:solidFill>
                  <a:schemeClr val="accent2"/>
                </a:solidFill>
              </a:rPr>
              <a:t>false</a:t>
            </a:r>
            <a:r>
              <a:rPr lang="en-US" dirty="0"/>
              <a:t>, execute other block of statements</a:t>
            </a:r>
          </a:p>
        </p:txBody>
      </p:sp>
      <p:sp>
        <p:nvSpPr>
          <p:cNvPr id="13" name="Bent-Up Arrow 12" descr="Green arrow showing the path taken if the conditional is true.">
            <a:extLst>
              <a:ext uri="{FF2B5EF4-FFF2-40B4-BE49-F238E27FC236}">
                <a16:creationId xmlns:a16="http://schemas.microsoft.com/office/drawing/2014/main" id="{97B6A95C-CF18-FDBF-C3D5-9365D3400537}"/>
              </a:ext>
            </a:extLst>
          </p:cNvPr>
          <p:cNvSpPr/>
          <p:nvPr/>
        </p:nvSpPr>
        <p:spPr>
          <a:xfrm flipV="1">
            <a:off x="9680692" y="2619282"/>
            <a:ext cx="635620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 descr="Red arrow showing the path taken if the conditional is false.">
            <a:extLst>
              <a:ext uri="{FF2B5EF4-FFF2-40B4-BE49-F238E27FC236}">
                <a16:creationId xmlns:a16="http://schemas.microsoft.com/office/drawing/2014/main" id="{CD459E40-320B-CFE2-6AA7-CB0ACAC38569}"/>
              </a:ext>
            </a:extLst>
          </p:cNvPr>
          <p:cNvSpPr/>
          <p:nvPr/>
        </p:nvSpPr>
        <p:spPr>
          <a:xfrm flipH="1" flipV="1">
            <a:off x="7404693" y="2619282"/>
            <a:ext cx="635619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996A-49C5-BEE1-0888-321A16CF3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EA30-8C49-AE3E-9C93-AA635925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if-else if</a:t>
            </a:r>
          </a:p>
        </p:txBody>
      </p:sp>
      <p:pic>
        <p:nvPicPr>
          <p:cNvPr id="6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A0354E6E-79C9-63A6-CA92-53415F73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669FB6FE-D7FF-BF36-721D-C5B56EEB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24FB0-0DA6-940B-D416-CB95298B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  <a:r>
              <a:rPr lang="en-US" dirty="0"/>
              <a:t>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sp>
        <p:nvSpPr>
          <p:cNvPr id="3" name="Bent-Up Arrow 2" descr="Green arrow showing that if test 1 is true, statement 1 is executed.">
            <a:extLst>
              <a:ext uri="{FF2B5EF4-FFF2-40B4-BE49-F238E27FC236}">
                <a16:creationId xmlns:a16="http://schemas.microsoft.com/office/drawing/2014/main" id="{A51207C6-EE5E-A9DB-07CF-D306ACCD5A0E}"/>
              </a:ext>
            </a:extLst>
          </p:cNvPr>
          <p:cNvSpPr/>
          <p:nvPr/>
        </p:nvSpPr>
        <p:spPr>
          <a:xfrm flipV="1">
            <a:off x="10427824" y="257712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 descr="Green arrow showing that if test 1 is false, we proceed to test 2.">
            <a:extLst>
              <a:ext uri="{FF2B5EF4-FFF2-40B4-BE49-F238E27FC236}">
                <a16:creationId xmlns:a16="http://schemas.microsoft.com/office/drawing/2014/main" id="{4F3492C8-F8DF-3F68-43CF-4F806C5395BA}"/>
              </a:ext>
            </a:extLst>
          </p:cNvPr>
          <p:cNvSpPr/>
          <p:nvPr/>
        </p:nvSpPr>
        <p:spPr>
          <a:xfrm flipH="1" flipV="1">
            <a:off x="8494945" y="257712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 descr="Green arrow showing that if test 2 is true, statement 2 is executed.">
            <a:extLst>
              <a:ext uri="{FF2B5EF4-FFF2-40B4-BE49-F238E27FC236}">
                <a16:creationId xmlns:a16="http://schemas.microsoft.com/office/drawing/2014/main" id="{66A5BBC4-5450-8A88-A05D-02C8BA402C9B}"/>
              </a:ext>
            </a:extLst>
          </p:cNvPr>
          <p:cNvSpPr/>
          <p:nvPr/>
        </p:nvSpPr>
        <p:spPr>
          <a:xfrm flipV="1">
            <a:off x="9141717" y="3429000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 descr="Red arrow showing that if test 2 is false, we skip to the code after the conditional structure.">
            <a:extLst>
              <a:ext uri="{FF2B5EF4-FFF2-40B4-BE49-F238E27FC236}">
                <a16:creationId xmlns:a16="http://schemas.microsoft.com/office/drawing/2014/main" id="{62320441-674A-089D-4FAD-D3D5D5343A1E}"/>
              </a:ext>
            </a:extLst>
          </p:cNvPr>
          <p:cNvSpPr/>
          <p:nvPr/>
        </p:nvSpPr>
        <p:spPr>
          <a:xfrm flipH="1" flipV="1">
            <a:off x="7208838" y="3429000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 descr="Yellow arrow showing that after statement 1 is executed, we skip to below the conditional structure.">
            <a:extLst>
              <a:ext uri="{FF2B5EF4-FFF2-40B4-BE49-F238E27FC236}">
                <a16:creationId xmlns:a16="http://schemas.microsoft.com/office/drawing/2014/main" id="{8423D2B9-6623-C8A9-B213-FA4204F97779}"/>
              </a:ext>
            </a:extLst>
          </p:cNvPr>
          <p:cNvSpPr/>
          <p:nvPr/>
        </p:nvSpPr>
        <p:spPr>
          <a:xfrm rot="5400000" flipV="1">
            <a:off x="10562266" y="469673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32B97A-6297-63C1-BDFE-7A5FDBDB6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0" y="5907684"/>
            <a:ext cx="2932772" cy="651991"/>
          </a:xfrm>
          <a:prstGeom prst="roundRect">
            <a:avLst>
              <a:gd name="adj" fmla="val 4695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621C0-7E44-59DA-27F8-B4285BBEB2C6}"/>
              </a:ext>
            </a:extLst>
          </p:cNvPr>
          <p:cNvSpPr txBox="1"/>
          <p:nvPr/>
        </p:nvSpPr>
        <p:spPr>
          <a:xfrm>
            <a:off x="8249115" y="5972069"/>
            <a:ext cx="289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After entering an if /else if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block, </a:t>
            </a:r>
            <a:r>
              <a:rPr lang="en-US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all remaining blocks.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2343-17B3-7343-2622-CE6820412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3708-66AD-FBA4-034A-AA42A30C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Boolean Operators!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7485B-5CFC-84CD-F60F-86B5890E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9201"/>
            <a:ext cx="9597390" cy="267765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/>
              <a:t>! (NOT)</a:t>
            </a:r>
          </a:p>
          <a:p>
            <a:r>
              <a:rPr lang="en-US" sz="2400" dirty="0"/>
              <a:t>&amp;&amp; (AND)</a:t>
            </a:r>
          </a:p>
          <a:p>
            <a:r>
              <a:rPr lang="en-US" sz="2400" dirty="0"/>
              <a:t>|| (OR)</a:t>
            </a:r>
          </a:p>
          <a:p>
            <a:r>
              <a:rPr lang="en-US" sz="2400" dirty="0"/>
              <a:t>relational: &lt;, &gt;, &lt;=, &gt;=, ==, != </a:t>
            </a:r>
          </a:p>
          <a:p>
            <a:pPr marL="114300" indent="0">
              <a:buNone/>
            </a:pPr>
            <a:r>
              <a:rPr lang="en-US" sz="2400" i="1" dirty="0"/>
              <a:t>Very</a:t>
            </a:r>
            <a:r>
              <a:rPr lang="en-US" sz="2400" dirty="0"/>
              <a:t> common with conditionals</a:t>
            </a:r>
            <a:endParaRPr lang="en-US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36BD4-6F38-F9B6-2295-CBEAB051C1F2}"/>
              </a:ext>
            </a:extLst>
          </p:cNvPr>
          <p:cNvSpPr txBox="1"/>
          <p:nvPr/>
        </p:nvSpPr>
        <p:spPr>
          <a:xfrm>
            <a:off x="838200" y="3683616"/>
            <a:ext cx="959739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day.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"Wed"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||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day.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"Fri"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"121 lecture!"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600"/>
              </a:spcBef>
              <a:buNone/>
            </a:pP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day.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"Tue"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||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day.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"Thu"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24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"121 quiz section!"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600"/>
              </a:spcBef>
              <a:buNone/>
            </a:pP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24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"no 121!"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600"/>
              </a:spcBef>
              <a:buNone/>
            </a:pP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9695C-7B68-9D39-B7AE-430C4163E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</a:t>
            </a:r>
            <a:r>
              <a:rPr lang="en-US" dirty="0"/>
              <a:t>Ev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A4D36-7549-8AC9-3561-3AA747EDB0DB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243C4-1961-4DB3-56AB-0554B7DBFA54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FE125-C62A-BD34-6E1A-4DB462E23865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268BEDC3-A7FE-E7B1-83F4-F7ACDD31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858" y="245581"/>
            <a:ext cx="698842" cy="6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36CD08-9A48-97D2-5780-7B2D063605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(Pair)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D6605B2-B0F3-89F1-66DE-03EF6159D0A9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368E8-2728-395F-3A47-51CC7735C11A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C9ACE-B5AD-0289-2B1D-914825FB49C6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F1AD7-48C6-A2CC-C448-A5E421DD5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E29699A4-B36D-CDD4-35AD-85F490DF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858" y="245581"/>
            <a:ext cx="698842" cy="6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4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302D-AD12-CFE3-C198-B10DDF1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“Useless” Conditionals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072F-B365-1822-9DD1-B412F4214972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 descr="Highlighting the following code:   else if (n == 1) {&#10;    response = &quot;one &quot;;&#10;  }&#10;">
            <a:extLst>
              <a:ext uri="{FF2B5EF4-FFF2-40B4-BE49-F238E27FC236}">
                <a16:creationId xmlns:a16="http://schemas.microsoft.com/office/drawing/2014/main" id="{AA4101A2-919A-922A-85F8-2C317197C615}"/>
              </a:ext>
            </a:extLst>
          </p:cNvPr>
          <p:cNvSpPr/>
          <p:nvPr/>
        </p:nvSpPr>
        <p:spPr>
          <a:xfrm>
            <a:off x="930876" y="4594631"/>
            <a:ext cx="3457832" cy="104887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6C2631C-B498-73D7-005B-85C4494BEED9}"/>
              </a:ext>
            </a:extLst>
          </p:cNvPr>
          <p:cNvSpPr txBox="1">
            <a:spLocks/>
          </p:cNvSpPr>
          <p:nvPr/>
        </p:nvSpPr>
        <p:spPr>
          <a:xfrm>
            <a:off x="5758747" y="4826678"/>
            <a:ext cx="574708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32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This else if statement </a:t>
            </a:r>
            <a:r>
              <a:rPr lang="en-US" sz="3200" b="0" u="sng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never runs!</a:t>
            </a:r>
            <a:endParaRPr lang="en-US" sz="32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26700-6D97-938F-1E59-821E24F7A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4388708" y="5119066"/>
            <a:ext cx="137003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4EB8-1390-90BE-B8C9-F31BD7CEA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5595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7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10972</TotalTime>
  <Words>768</Words>
  <Application>Microsoft Macintosh PowerPoint</Application>
  <PresentationFormat>Widescreen</PresentationFormat>
  <Paragraphs>142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SemiBold</vt:lpstr>
      <vt:lpstr>Montserrat ExtraBold</vt:lpstr>
      <vt:lpstr>Montserrat</vt:lpstr>
      <vt:lpstr>Consolas</vt:lpstr>
      <vt:lpstr>Arial</vt:lpstr>
      <vt:lpstr>Calibri</vt:lpstr>
      <vt:lpstr>2_CSE 12X (adopted from CSE 373)</vt:lpstr>
      <vt:lpstr>Conditionals</vt:lpstr>
      <vt:lpstr>Announcements, Reminders</vt:lpstr>
      <vt:lpstr>PCM Review: if Statements</vt:lpstr>
      <vt:lpstr>PCM Review: if-else</vt:lpstr>
      <vt:lpstr>PCM Review: if-else if</vt:lpstr>
      <vt:lpstr>Reminder: Boolean Operators!</vt:lpstr>
      <vt:lpstr>Think Pair Share: Odds and Evens (Think)</vt:lpstr>
      <vt:lpstr>Think Pair Share: Odds and Evens (Pair)</vt:lpstr>
      <vt:lpstr>“Useless” Conditionals</vt:lpstr>
      <vt:lpstr>Common Problem-Solving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435</cp:revision>
  <dcterms:modified xsi:type="dcterms:W3CDTF">2026-05-01T02:06:53Z</dcterms:modified>
</cp:coreProperties>
</file>