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470" r:id="rId2"/>
    <p:sldId id="386" r:id="rId3"/>
    <p:sldId id="356" r:id="rId4"/>
    <p:sldId id="466" r:id="rId5"/>
    <p:sldId id="462" r:id="rId6"/>
    <p:sldId id="463" r:id="rId7"/>
    <p:sldId id="471" r:id="rId8"/>
    <p:sldId id="445" r:id="rId9"/>
    <p:sldId id="422" r:id="rId10"/>
    <p:sldId id="440" r:id="rId11"/>
    <p:sldId id="416" r:id="rId12"/>
    <p:sldId id="431" r:id="rId13"/>
    <p:sldId id="444" r:id="rId14"/>
    <p:sldId id="447" r:id="rId15"/>
    <p:sldId id="468" r:id="rId16"/>
    <p:sldId id="453" r:id="rId17"/>
  </p:sldIdLst>
  <p:sldSz cx="12192000" cy="6858000"/>
  <p:notesSz cx="6858000" cy="9144000"/>
  <p:embeddedFontLs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ExtraBold" panose="00000900000000000000" pitchFamily="2" charset="77"/>
      <p:bold r:id="rId28"/>
      <p:italic r:id="rId29"/>
      <p:boldItalic r:id="rId30"/>
    </p:embeddedFont>
    <p:embeddedFont>
      <p:font typeface="Montserrat SemiBold" panose="00000700000000000000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7028C8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83" autoAdjust="0"/>
    <p:restoredTop sz="86429" autoAdjust="0"/>
  </p:normalViewPr>
  <p:slideViewPr>
    <p:cSldViewPr snapToGrid="0">
      <p:cViewPr>
        <p:scale>
          <a:sx n="89" d="100"/>
          <a:sy n="89" d="100"/>
        </p:scale>
        <p:origin x="848" y="496"/>
      </p:cViewPr>
      <p:guideLst/>
    </p:cSldViewPr>
  </p:slideViewPr>
  <p:outlineViewPr>
    <p:cViewPr>
      <p:scale>
        <a:sx n="33" d="100"/>
        <a:sy n="33" d="100"/>
      </p:scale>
      <p:origin x="0" y="-49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4/28/26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5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2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8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EEC7617E-10DF-C3F1-AEA5-D991676F3DC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6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7F28FE1-8DED-C8AA-E753-2708C76059F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A786A68-8E38-1771-49D5-F6F3AA03FF1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34B41AF-8DF2-D4B5-D5A0-A848EFED0D3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C9D9053-EA96-F3A5-8763-B4CCDBB51B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4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84750E0-F8B6-4289-C4DC-B293DEA5040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28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8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4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More Methods, Parameters, and Returns</a:t>
            </a:r>
            <a:endParaRPr sz="40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book?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4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DEB0199E-26C1-4BA1-90F0-4134CB028D04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9BA15DDD-865E-494F-8F7B-21621E1531B4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15562DC8-8B33-4D58-BBDC-91492CC3361A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0D59DD3D-F6EE-49A5-88BC-6815EC262206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6CF06-E711-4F5F-9CA9-90BD30F9B333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on https://sli.do with code #cse121">
            <a:extLst>
              <a:ext uri="{FF2B5EF4-FFF2-40B4-BE49-F238E27FC236}">
                <a16:creationId xmlns:a16="http://schemas.microsoft.com/office/drawing/2014/main" id="{C5F40ADD-7395-6C22-2B02-C9F4EDEDD8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998" y="5455814"/>
            <a:ext cx="1311474" cy="13114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7AB6-FE57-DB68-3F1C-6BC9A50F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String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372843-D8BA-3D38-D157-B092F4325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76317"/>
              </p:ext>
            </p:extLst>
          </p:nvPr>
        </p:nvGraphicFramePr>
        <p:xfrm>
          <a:off x="789071" y="1263240"/>
          <a:ext cx="10468452" cy="5376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5134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894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length of the string.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89402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800" i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 at index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718842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(s)</a:t>
                      </a:r>
                      <a:endParaRPr lang="en-US" sz="1800" i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index of the first occurrence of s in the string; returns -1 if s doesn't appear in the string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71884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substring(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j) or substring(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characters in this string from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j (exclusive); if j is omitted, goes until the end of the string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894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contains(s)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contains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894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equals(s)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s (case-sensitive)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89402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s ignoring case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89402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uppercase version of the string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89402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lowercase version of the string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AB584-796E-7443-A748-73E0E0F0F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9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385D3-32BD-60CA-C34B-D459052D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585D-539A-1D96-21D8-997A7E3E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chaining methods in expressions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15D57E-59DE-930E-D0FC-D31572626A60}"/>
              </a:ext>
            </a:extLst>
          </p:cNvPr>
          <p:cNvGraphicFramePr>
            <a:graphicFrameLocks noGrp="1"/>
          </p:cNvGraphicFramePr>
          <p:nvPr/>
        </p:nvGraphicFramePr>
        <p:xfrm>
          <a:off x="3369225" y="1543879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CEAC39-9A6B-5AA9-FF78-0658C95FFB9C}"/>
              </a:ext>
            </a:extLst>
          </p:cNvPr>
          <p:cNvSpPr txBox="1"/>
          <p:nvPr/>
        </p:nvSpPr>
        <p:spPr>
          <a:xfrm>
            <a:off x="838195" y="294631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94382-B51B-A689-8066-87AE6F21F72C}"/>
              </a:ext>
            </a:extLst>
          </p:cNvPr>
          <p:cNvSpPr txBox="1"/>
          <p:nvPr/>
        </p:nvSpPr>
        <p:spPr>
          <a:xfrm>
            <a:off x="838192" y="3732654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              "g".</a:t>
            </a:r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B1653-26F1-82DC-432D-4E4E79EAA787}"/>
              </a:ext>
            </a:extLst>
          </p:cNvPr>
          <p:cNvSpPr txBox="1"/>
          <p:nvPr/>
        </p:nvSpPr>
        <p:spPr>
          <a:xfrm>
            <a:off x="838192" y="4482937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89408-C0B1-AB7A-C654-E99D9651A22B}"/>
              </a:ext>
            </a:extLst>
          </p:cNvPr>
          <p:cNvSpPr txBox="1"/>
          <p:nvPr/>
        </p:nvSpPr>
        <p:spPr>
          <a:xfrm>
            <a:off x="838192" y="523322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     "um"      + "ball"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6C0F-7503-8560-C8C8-4408A4273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114300" indent="0">
              <a:buNone/>
            </a:pPr>
            <a:endParaRPr lang="en-US" dirty="0"/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Behavior: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Calculates net profit using monthly income and daily spending.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Parameters: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income: user's income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spending: amount spent each day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Returns: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int: the net profit or loss. Positive if profit, negative if loss.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calculateNetExpenses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income,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spending) { </a:t>
            </a:r>
          </a:p>
          <a:p>
            <a:pPr marL="463550" indent="0">
              <a:buNone/>
            </a:pP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 - (spending * DAYS_IN_MONTH);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1DFD-E19C-9873-E705-5819FD7F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03DAA30-53AC-0409-6477-908BE1CFDC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return example (think)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80A57-273B-CB76-6B6B-FBC1782E655E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109F9-83B1-CC8D-DB03-5A60306AD5C8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722FF-994A-D618-55A4-6AF6FEC0646A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sk questions on https://sli.do with code #cse121">
            <a:extLst>
              <a:ext uri="{FF2B5EF4-FFF2-40B4-BE49-F238E27FC236}">
                <a16:creationId xmlns:a16="http://schemas.microsoft.com/office/drawing/2014/main" id="{54A56051-5A66-169A-CEF3-570B627AE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741" y="231866"/>
            <a:ext cx="718965" cy="7189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A44E6-C136-5090-C1E0-24CCA8409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A67F44E-5127-5457-4546-08957D740A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return example (pair)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5825-E87F-E77F-0ABD-4165FA62BF15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A842C-D659-ADC5-5088-16DD8A0AB07C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A92C3-D409-3C9F-65E9-38ED519778C5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sk questions on https://sli.do with code #cse121">
            <a:extLst>
              <a:ext uri="{FF2B5EF4-FFF2-40B4-BE49-F238E27FC236}">
                <a16:creationId xmlns:a16="http://schemas.microsoft.com/office/drawing/2014/main" id="{6F8BA724-410C-1E4B-BDBD-E7C6C2324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741" y="231866"/>
            <a:ext cx="718965" cy="7189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F7859-A071-364E-7A93-61D8D3044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0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(4/4)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Methods, Parameters Warmup </a:t>
            </a:r>
          </a:p>
          <a:p>
            <a:r>
              <a:rPr lang="en-US" dirty="0"/>
              <a:t>Returns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Random Characters Example</a:t>
            </a:r>
          </a:p>
        </p:txBody>
      </p:sp>
      <p:sp>
        <p:nvSpPr>
          <p:cNvPr id="5" name="Arrow: Right 4" descr="next: &quot;random characters example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57331" y="3183524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3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2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(1/4)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Methods, Parameters Warmup</a:t>
            </a:r>
          </a:p>
          <a:p>
            <a:r>
              <a:rPr lang="en-US" dirty="0"/>
              <a:t>Returns Review</a:t>
            </a:r>
          </a:p>
          <a:p>
            <a:r>
              <a:rPr lang="en-US" dirty="0"/>
              <a:t>Random Characters Example</a:t>
            </a:r>
          </a:p>
        </p:txBody>
      </p:sp>
      <p:sp>
        <p:nvSpPr>
          <p:cNvPr id="5" name="Arrow: Right 4" descr="first: “announcements, reminders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662135" y="162569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176" y="1371600"/>
            <a:ext cx="11182027" cy="5268596"/>
          </a:xfrm>
        </p:spPr>
        <p:txBody>
          <a:bodyPr>
            <a:normAutofit/>
          </a:bodyPr>
          <a:lstStyle/>
          <a:p>
            <a:r>
              <a:rPr lang="en-US" dirty="0"/>
              <a:t>C2 (Password Protector) releasing later today, due </a:t>
            </a:r>
            <a:r>
              <a:rPr lang="en-US" b="1" dirty="0"/>
              <a:t>Thursday</a:t>
            </a:r>
            <a:r>
              <a:rPr lang="en-US" dirty="0"/>
              <a:t> May 7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involves conditionals (Friday’s topic)</a:t>
            </a:r>
          </a:p>
          <a:p>
            <a:r>
              <a:rPr lang="en-US" dirty="0"/>
              <a:t>R1 due tomorrow; R2 opens tomorrow, due Thursday, May 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Quiz 1: Thursday, May 14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Quiz 0 grades expected </a:t>
            </a:r>
            <a:r>
              <a:rPr lang="en-US" i="1" dirty="0"/>
              <a:t>before</a:t>
            </a:r>
            <a:r>
              <a:rPr lang="en-US" dirty="0"/>
              <a:t> Quiz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(2/4)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Methods, Parameters Warmup </a:t>
            </a:r>
          </a:p>
          <a:p>
            <a:r>
              <a:rPr lang="en-US" dirty="0"/>
              <a:t>Returns Review</a:t>
            </a:r>
          </a:p>
          <a:p>
            <a:r>
              <a:rPr lang="en-US" dirty="0"/>
              <a:t>Random Characters Example</a:t>
            </a:r>
          </a:p>
        </p:txBody>
      </p:sp>
      <p:sp>
        <p:nvSpPr>
          <p:cNvPr id="5" name="Arrow: Right 4" descr="next: &quot;methods, parameters warmup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096000" y="214422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0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mystery example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33032-A67D-4156-1F33-46FC8191399C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77D2-502C-FD20-75C5-079A5AB8E5EF}"/>
              </a:ext>
            </a:extLst>
          </p:cNvPr>
          <p:cNvSpPr txBox="1"/>
          <p:nvPr/>
        </p:nvSpPr>
        <p:spPr>
          <a:xfrm>
            <a:off x="948432" y="2220382"/>
            <a:ext cx="64820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6F42C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6F42C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6F42C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6F42C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z += x;</a:t>
            </a:r>
          </a:p>
          <a:p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dirty="0" err="1">
                <a:solidFill>
                  <a:srgbClr val="6F42C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32F6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2CE2E-F714-D6E4-24CD-A8E74322468A}"/>
              </a:ext>
            </a:extLst>
          </p:cNvPr>
          <p:cNvSpPr txBox="1"/>
          <p:nvPr/>
        </p:nvSpPr>
        <p:spPr>
          <a:xfrm>
            <a:off x="7531692" y="1409936"/>
            <a:ext cx="44969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 and -4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7 and 3</a:t>
            </a:r>
          </a:p>
          <a:p>
            <a:endParaRPr lang="en-US" sz="2800" b="1" dirty="0">
              <a:solidFill>
                <a:srgbClr val="00808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</a:t>
            </a: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 and 3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7 and 3</a:t>
            </a:r>
          </a:p>
          <a:p>
            <a:endParaRPr lang="en-US" sz="2800" b="1" dirty="0">
              <a:solidFill>
                <a:srgbClr val="00808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 and 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3 and 3</a:t>
            </a:r>
          </a:p>
          <a:p>
            <a:endParaRPr lang="en-US" sz="2800" b="1" dirty="0">
              <a:solidFill>
                <a:srgbClr val="00808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 and -4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3 and 3</a:t>
            </a:r>
          </a:p>
        </p:txBody>
      </p:sp>
      <p:pic>
        <p:nvPicPr>
          <p:cNvPr id="4" name="Picture 3" descr="Ask questions on https://sli.do with code #cse121">
            <a:extLst>
              <a:ext uri="{FF2B5EF4-FFF2-40B4-BE49-F238E27FC236}">
                <a16:creationId xmlns:a16="http://schemas.microsoft.com/office/drawing/2014/main" id="{B092D92A-11B9-A7DB-7D2C-11B7AABF2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741" y="231866"/>
            <a:ext cx="718965" cy="7189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4A47-38D1-50AA-C986-13CD657D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7FCEB80-2642-F0E8-9634-4C11D6BEA1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mystery example (pair)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403D7-BEE3-F2F2-7DD2-E523D8096603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C938B-2930-4909-CC0D-AC0F7F9A9BE6}"/>
              </a:ext>
            </a:extLst>
          </p:cNvPr>
          <p:cNvSpPr txBox="1"/>
          <p:nvPr/>
        </p:nvSpPr>
        <p:spPr>
          <a:xfrm>
            <a:off x="948432" y="2220382"/>
            <a:ext cx="64820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z += x;</a:t>
            </a:r>
          </a:p>
          <a:p>
            <a:r>
              <a:rPr lang="en-US" sz="1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F1699-ACC3-B31F-E1EE-D9C108B16BD4}"/>
              </a:ext>
            </a:extLst>
          </p:cNvPr>
          <p:cNvSpPr txBox="1"/>
          <p:nvPr/>
        </p:nvSpPr>
        <p:spPr>
          <a:xfrm>
            <a:off x="7531692" y="1409936"/>
            <a:ext cx="44969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 and -4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7 and 3</a:t>
            </a:r>
          </a:p>
          <a:p>
            <a:endParaRPr lang="en-US" sz="2800" b="1" dirty="0">
              <a:solidFill>
                <a:srgbClr val="00808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</a:t>
            </a: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 and 3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7 and 3</a:t>
            </a:r>
          </a:p>
          <a:p>
            <a:endParaRPr lang="en-US" sz="2800" b="1" dirty="0">
              <a:solidFill>
                <a:srgbClr val="00808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 and 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3 and 3</a:t>
            </a:r>
          </a:p>
          <a:p>
            <a:endParaRPr lang="en-US" sz="2800" b="1" dirty="0">
              <a:solidFill>
                <a:srgbClr val="00808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 and -4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3 and 3</a:t>
            </a:r>
          </a:p>
        </p:txBody>
      </p:sp>
      <p:pic>
        <p:nvPicPr>
          <p:cNvPr id="2" name="Picture 1" descr="Ask questions on https://sli.do with code #cse121">
            <a:extLst>
              <a:ext uri="{FF2B5EF4-FFF2-40B4-BE49-F238E27FC236}">
                <a16:creationId xmlns:a16="http://schemas.microsoft.com/office/drawing/2014/main" id="{554ED1F1-2093-2354-89DB-1698BA4EC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741" y="231866"/>
            <a:ext cx="718965" cy="7189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BEA5D-0FC7-C15B-5816-36CAAEA54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(3/4)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Methods, Parameters, Warmup </a:t>
            </a:r>
          </a:p>
          <a:p>
            <a:r>
              <a:rPr lang="en-US" b="1" dirty="0">
                <a:solidFill>
                  <a:srgbClr val="7028C8"/>
                </a:solidFill>
              </a:rPr>
              <a:t>Returns Review</a:t>
            </a:r>
          </a:p>
          <a:p>
            <a:r>
              <a:rPr lang="en-US" dirty="0"/>
              <a:t>Random Characters Example</a:t>
            </a:r>
          </a:p>
        </p:txBody>
      </p:sp>
      <p:sp>
        <p:nvSpPr>
          <p:cNvPr id="5" name="Arrow: Right 4" descr="next: &quot;returns review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3899729" y="2628317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7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F324-FE09-4948-1F46-4E952F8F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7D1A4-A8AC-A3A6-3261-471CBFC38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4E8DA-52A1-8641-3700-7D1B032C2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227534"/>
            <a:ext cx="10515599" cy="5240409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 us to send values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(int num)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(num + " is the best!");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&lt;value of correct type&gt;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that returns a value…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result =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(42);</a:t>
            </a:r>
          </a:p>
        </p:txBody>
      </p:sp>
      <p:grpSp>
        <p:nvGrpSpPr>
          <p:cNvPr id="12" name="Group 11" descr="A yellow border with text &quot;1. evaluate the expression; 2. return this value to where the method was called; 3. exit the method&quot;">
            <a:extLst>
              <a:ext uri="{FF2B5EF4-FFF2-40B4-BE49-F238E27FC236}">
                <a16:creationId xmlns:a16="http://schemas.microsoft.com/office/drawing/2014/main" id="{EC7F3474-CF46-303B-BD7C-72078A8705CA}"/>
              </a:ext>
            </a:extLst>
          </p:cNvPr>
          <p:cNvGrpSpPr/>
          <p:nvPr/>
        </p:nvGrpSpPr>
        <p:grpSpPr>
          <a:xfrm>
            <a:off x="8850380" y="4372304"/>
            <a:ext cx="2817346" cy="2011351"/>
            <a:chOff x="8850380" y="4372304"/>
            <a:chExt cx="2817346" cy="201135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4C9787B-99EC-7C96-FCB0-BC2B39ECE247}"/>
                </a:ext>
              </a:extLst>
            </p:cNvPr>
            <p:cNvSpPr/>
            <p:nvPr/>
          </p:nvSpPr>
          <p:spPr>
            <a:xfrm>
              <a:off x="8850380" y="4372304"/>
              <a:ext cx="2817346" cy="2011351"/>
            </a:xfrm>
            <a:prstGeom prst="roundRect">
              <a:avLst>
                <a:gd name="adj" fmla="val 6927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0D2DBB-2710-7A31-9C73-A958F79E4F9A}"/>
                </a:ext>
              </a:extLst>
            </p:cNvPr>
            <p:cNvSpPr txBox="1"/>
            <p:nvPr/>
          </p:nvSpPr>
          <p:spPr>
            <a:xfrm>
              <a:off x="8914731" y="4498667"/>
              <a:ext cx="268864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the expression</a:t>
              </a:r>
            </a:p>
            <a:p>
              <a:pPr marL="342900" indent="-342900">
                <a:buAutoNum type="arabicPeriod"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Return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this value to where the method was called</a:t>
              </a:r>
            </a:p>
            <a:p>
              <a:pPr marL="342900" indent="-342900">
                <a:buAutoNum type="arabicPeriod"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Exit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the method</a:t>
              </a:r>
            </a:p>
          </p:txBody>
        </p:sp>
      </p:grpSp>
      <p:grpSp>
        <p:nvGrpSpPr>
          <p:cNvPr id="13" name="Group 12" descr="A yellow arrow pointing to the return statement of myMethod">
            <a:extLst>
              <a:ext uri="{FF2B5EF4-FFF2-40B4-BE49-F238E27FC236}">
                <a16:creationId xmlns:a16="http://schemas.microsoft.com/office/drawing/2014/main" id="{731F8897-1C73-D83E-DD5D-5E40756D63F5}"/>
              </a:ext>
            </a:extLst>
          </p:cNvPr>
          <p:cNvGrpSpPr/>
          <p:nvPr/>
        </p:nvGrpSpPr>
        <p:grpSpPr>
          <a:xfrm>
            <a:off x="8095287" y="3881488"/>
            <a:ext cx="3421684" cy="369332"/>
            <a:chOff x="8095287" y="3881488"/>
            <a:chExt cx="3421684" cy="369332"/>
          </a:xfrm>
        </p:grpSpPr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D7DF69EE-C9E5-F800-2961-ED267DF4B6C7}"/>
                </a:ext>
              </a:extLst>
            </p:cNvPr>
            <p:cNvSpPr/>
            <p:nvPr/>
          </p:nvSpPr>
          <p:spPr>
            <a:xfrm>
              <a:off x="8095287" y="4014951"/>
              <a:ext cx="672662" cy="168166"/>
            </a:xfrm>
            <a:prstGeom prst="lef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C0D01D-8453-4814-0867-72341597B483}"/>
                </a:ext>
              </a:extLst>
            </p:cNvPr>
            <p:cNvSpPr txBox="1"/>
            <p:nvPr/>
          </p:nvSpPr>
          <p:spPr>
            <a:xfrm>
              <a:off x="9001133" y="3881488"/>
              <a:ext cx="2515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lang="en-US" sz="1800" dirty="0"/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does 3 things: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3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Math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09902"/>
              </p:ext>
            </p:extLst>
          </p:nvPr>
        </p:nvGraphicFramePr>
        <p:xfrm>
          <a:off x="1107326" y="1514008"/>
          <a:ext cx="9977348" cy="464892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59527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455212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Math.abs</a:t>
                      </a:r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absolute value of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51700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Math.ceil</a:t>
                      </a:r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 rounded 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455212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Math.floor</a:t>
                      </a:r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 rounded down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455212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Math.max</a:t>
                      </a:r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(value1, value2)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larger of the two values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455212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Math.min</a:t>
                      </a:r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(value1, value2)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smaller of the two values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805375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Math.round</a:t>
                      </a:r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 rounded to the nearest whole number*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455212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Math.sqrt</a:t>
                      </a:r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square root of value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455212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Math.pow</a:t>
                      </a:r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(base, exp)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highlight>
                            <a:srgbClr val="CFFFFD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base raised to the exp 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6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25019</TotalTime>
  <Words>1277</Words>
  <Application>Microsoft Macintosh PowerPoint</Application>
  <PresentationFormat>Widescreen</PresentationFormat>
  <Paragraphs>253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Montserrat</vt:lpstr>
      <vt:lpstr>Arial</vt:lpstr>
      <vt:lpstr>Consolas</vt:lpstr>
      <vt:lpstr>Montserrat SemiBold</vt:lpstr>
      <vt:lpstr>Montserrat ExtraBold</vt:lpstr>
      <vt:lpstr>Calibri</vt:lpstr>
      <vt:lpstr>2_CSE 12X (adopted from CSE 373)</vt:lpstr>
      <vt:lpstr>More Methods, Parameters, and Returns</vt:lpstr>
      <vt:lpstr>Agenda (1/4)</vt:lpstr>
      <vt:lpstr>Announcements, Reminders</vt:lpstr>
      <vt:lpstr>Agenda (2/4)</vt:lpstr>
      <vt:lpstr>Think Pair Share: mystery example (think)</vt:lpstr>
      <vt:lpstr>Think Pair Share: mystery example (pair)</vt:lpstr>
      <vt:lpstr>Agenda (3/4)</vt:lpstr>
      <vt:lpstr>PCM: Returns</vt:lpstr>
      <vt:lpstr>Recall: Math</vt:lpstr>
      <vt:lpstr>Recall: String Methods</vt:lpstr>
      <vt:lpstr>Recall: chaining methods in expressions</vt:lpstr>
      <vt:lpstr>Remember: Method Comments</vt:lpstr>
      <vt:lpstr>Think Pair Share: return example (think)</vt:lpstr>
      <vt:lpstr>Think Pair Share: return example (pair)</vt:lpstr>
      <vt:lpstr>Agenda (4/4)</vt:lpstr>
      <vt:lpstr>Common Problem-Solving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429</cp:revision>
  <dcterms:modified xsi:type="dcterms:W3CDTF">2026-04-29T04:04:44Z</dcterms:modified>
</cp:coreProperties>
</file>