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3"/>
  </p:notesMasterIdLst>
  <p:handoutMasterIdLst>
    <p:handoutMasterId r:id="rId24"/>
  </p:handoutMasterIdLst>
  <p:sldIdLst>
    <p:sldId id="441" r:id="rId2"/>
    <p:sldId id="386" r:id="rId3"/>
    <p:sldId id="356" r:id="rId4"/>
    <p:sldId id="451" r:id="rId5"/>
    <p:sldId id="450" r:id="rId6"/>
    <p:sldId id="453" r:id="rId7"/>
    <p:sldId id="452" r:id="rId8"/>
    <p:sldId id="454" r:id="rId9"/>
    <p:sldId id="455" r:id="rId10"/>
    <p:sldId id="458" r:id="rId11"/>
    <p:sldId id="456" r:id="rId12"/>
    <p:sldId id="459" r:id="rId13"/>
    <p:sldId id="457" r:id="rId14"/>
    <p:sldId id="430" r:id="rId15"/>
    <p:sldId id="436" r:id="rId16"/>
    <p:sldId id="432" r:id="rId17"/>
    <p:sldId id="448" r:id="rId18"/>
    <p:sldId id="415" r:id="rId19"/>
    <p:sldId id="438" r:id="rId20"/>
    <p:sldId id="449" r:id="rId21"/>
    <p:sldId id="431" r:id="rId22"/>
  </p:sldIdLst>
  <p:sldSz cx="12192000" cy="6858000"/>
  <p:notesSz cx="6858000" cy="9144000"/>
  <p:embeddedFontLst>
    <p:embeddedFont>
      <p:font typeface="Consolas" panose="020B0609020204030204" pitchFamily="49" charset="0"/>
      <p:regular r:id="rId25"/>
      <p:bold r:id="rId26"/>
      <p:italic r:id="rId27"/>
      <p:boldItalic r:id="rId28"/>
    </p:embeddedFont>
    <p:embeddedFont>
      <p:font typeface="Montserrat" pitchFamily="2" charset="77"/>
      <p:regular r:id="rId29"/>
      <p:bold r:id="rId30"/>
      <p:italic r:id="rId31"/>
      <p:boldItalic r:id="rId32"/>
    </p:embeddedFont>
    <p:embeddedFont>
      <p:font typeface="Montserrat ExtraBold" panose="00000900000000000000" pitchFamily="2" charset="77"/>
      <p:bold r:id="rId33"/>
      <p:italic r:id="rId34"/>
      <p:boldItalic r:id="rId35"/>
    </p:embeddedFont>
    <p:embeddedFont>
      <p:font typeface="Montserrat SemiBold" panose="00000700000000000000" pitchFamily="2"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028C8"/>
    <a:srgbClr val="F7D57E"/>
    <a:srgbClr val="CF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p:restoredTop sz="95000"/>
  </p:normalViewPr>
  <p:slideViewPr>
    <p:cSldViewPr snapToGrid="0">
      <p:cViewPr>
        <p:scale>
          <a:sx n="103" d="100"/>
          <a:sy n="103" d="100"/>
        </p:scale>
        <p:origin x="2488" y="824"/>
      </p:cViewPr>
      <p:guideLst/>
    </p:cSldViewPr>
  </p:slideViewPr>
  <p:outlineViewPr>
    <p:cViewPr>
      <p:scale>
        <a:sx n="33" d="100"/>
        <a:sy n="33" d="100"/>
      </p:scale>
      <p:origin x="0" y="-7176"/>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4/28/26</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18" name="Google Shape;18;p29"/>
          <p:cNvSpPr txBox="1"/>
          <p:nvPr/>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07: Methods, Parameters, Scope (Revisited)</a:t>
            </a:r>
            <a:endParaRPr lang="en-US" sz="900"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1894816"/>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1370208"/>
            <a:ext cx="878586"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634951" y="951503"/>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025920" y="4053518"/>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86443" y="5439308"/>
            <a:ext cx="3730182"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306805" y="557737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Tree>
    <p:extLst>
      <p:ext uri="{BB962C8B-B14F-4D97-AF65-F5344CB8AC3E}">
        <p14:creationId xmlns:p14="http://schemas.microsoft.com/office/powerpoint/2010/main" val="222116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F18F94C5-6D56-5178-C0E8-A3A265FC12C5}"/>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07: Methods, Parameters, Scope (Revisited)</a:t>
            </a:r>
            <a:endParaRPr lang="en-US" sz="900" b="0" i="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23F3E03-6EC9-4D7C-9C13-521E81CD01D6}"/>
              </a:ext>
            </a:extLst>
          </p:cNvPr>
          <p:cNvSpPr txBox="1"/>
          <p:nvPr userDrawn="1"/>
        </p:nvSpPr>
        <p:spPr>
          <a:xfrm>
            <a:off x="2992821" y="3219932"/>
            <a:ext cx="6174826" cy="307777"/>
          </a:xfrm>
          <a:prstGeom prst="rect">
            <a:avLst/>
          </a:prstGeom>
          <a:noFill/>
        </p:spPr>
        <p:txBody>
          <a:bodyPr wrap="square">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1400" b="1" i="0" u="none" strike="noStrike" cap="none" dirty="0">
                <a:solidFill>
                  <a:srgbClr val="FFFFFF"/>
                </a:solidFill>
                <a:latin typeface="Montserrat SemiBold"/>
                <a:ea typeface="Montserrat SemiBold"/>
                <a:cs typeface="Montserrat SemiBold"/>
                <a:sym typeface="Montserrat SemiBold"/>
              </a:rPr>
              <a:t>CSE 121 Winter 2026</a:t>
            </a:r>
            <a:endParaRPr lang="en-US"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672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tice: Think">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954625" y="-832030"/>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18;p29">
            <a:extLst>
              <a:ext uri="{FF2B5EF4-FFF2-40B4-BE49-F238E27FC236}">
                <a16:creationId xmlns:a16="http://schemas.microsoft.com/office/drawing/2014/main" id="{181D598E-35C4-8097-0DF3-F0C9A5A63F45}"/>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07: Methods, Parameters, Scope (Revisited)</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83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ti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934452" y="-829756"/>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5" y="234923"/>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FE5D1E1E-AC1E-3CBA-4629-8BC4CB376C29}"/>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07: Methods, Parameters, Scope (Revisited)</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325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reserve="1">
  <p:cSld name="Title Only">
    <p:spTree>
      <p:nvGrpSpPr>
        <p:cNvPr id="1" name="Shape 74"/>
        <p:cNvGrpSpPr/>
        <p:nvPr/>
      </p:nvGrpSpPr>
      <p:grpSpPr>
        <a:xfrm>
          <a:off x="0" y="0"/>
          <a:ext cx="0" cy="0"/>
          <a:chOff x="0" y="0"/>
          <a:chExt cx="0" cy="0"/>
        </a:xfrm>
      </p:grpSpPr>
      <p:sp>
        <p:nvSpPr>
          <p:cNvPr id="75" name="Google Shape;75;p34"/>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34"/>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0" name="Google Shape;80;p34"/>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19B8A0CF-1C66-FBB7-F209-B458097B217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C3A4268A-A3F9-0647-FFA6-0CD0547EA640}"/>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FF2DFC48-C549-C060-522D-3DB02044DAE4}"/>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07: Methods, Parameters, Scope (Revisited)</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133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81"/>
        <p:cNvGrpSpPr/>
        <p:nvPr/>
      </p:nvGrpSpPr>
      <p:grpSpPr>
        <a:xfrm>
          <a:off x="0" y="0"/>
          <a:ext cx="0" cy="0"/>
          <a:chOff x="0" y="0"/>
          <a:chExt cx="0" cy="0"/>
        </a:xfrm>
      </p:grpSpPr>
      <p:sp>
        <p:nvSpPr>
          <p:cNvPr id="82" name="Google Shape;82;p35"/>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6" name="Google Shape;86;p35"/>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0E854BAB-9BC0-0566-D459-A9E2B29A12D0}"/>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3E5BA8AB-DA7F-8D72-2336-81B0A628B7E3}"/>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1CEA69AC-3C2B-93CD-43A2-0C814352901E}"/>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07: Methods, Parameters, Scope (Revisited)</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36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8">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18;p29">
            <a:extLst>
              <a:ext uri="{FF2B5EF4-FFF2-40B4-BE49-F238E27FC236}">
                <a16:creationId xmlns:a16="http://schemas.microsoft.com/office/drawing/2014/main" id="{5C2BD18E-EF0E-B26E-2D77-A2EFB2EFE0A4}"/>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07: Methods, Parameters, Scope (Revisited)</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288597"/>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WVCKaTiw3n2I65Nbw1wH6?si=8fe2680f5a694bd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unity.instructure.com/en/kb/articles/662921-how-do-i-manage-alt-text-and-display-options-for-images-embedded-in-the-rich-content-editor" TargetMode="External"/><Relationship Id="rId2" Type="http://schemas.openxmlformats.org/officeDocument/2006/relationships/hyperlink" Target="https://help.instagram.com/503708446705527" TargetMode="External"/><Relationship Id="rId1" Type="http://schemas.openxmlformats.org/officeDocument/2006/relationships/slideLayout" Target="../slideLayouts/slideLayout2.xml"/><Relationship Id="rId6" Type="http://schemas.openxmlformats.org/officeDocument/2006/relationships/hyperlink" Target="https://help.figma.com/hc/en-us/articles/35063862380311-Accessibility-at-Figma" TargetMode="External"/><Relationship Id="rId5" Type="http://schemas.openxmlformats.org/officeDocument/2006/relationships/hyperlink" Target="https://www.canva.com/help/using-alt-text/" TargetMode="External"/><Relationship Id="rId4" Type="http://schemas.openxmlformats.org/officeDocument/2006/relationships/hyperlink" Target="https://support.microsoft.com/en-us/office/add-alternative-text-to-a-shape-picture-chart-smartart-graphic-or-other-object-44989b2a-903c-4d9a-b742-6a75b451c66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Sonification" TargetMode="External"/><Relationship Id="rId2" Type="http://schemas.openxmlformats.org/officeDocument/2006/relationships/hyperlink" Target="https://en.wikipedia.org/wiki/Audio_descrip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5" name="Google Shape;23;p29">
            <a:extLst>
              <a:ext uri="{FF2B5EF4-FFF2-40B4-BE49-F238E27FC236}">
                <a16:creationId xmlns:a16="http://schemas.microsoft.com/office/drawing/2014/main" id="{C5E7BACA-EC1A-F75A-8907-C34CAD2EE0F4}"/>
              </a:ext>
            </a:extLst>
          </p:cNvPr>
          <p:cNvSpPr txBox="1"/>
          <p:nvPr/>
        </p:nvSpPr>
        <p:spPr>
          <a:xfrm>
            <a:off x="420095" y="1419273"/>
            <a:ext cx="87861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1" u="none" strike="noStrike" cap="none" dirty="0">
                <a:solidFill>
                  <a:srgbClr val="FFFFFF"/>
                </a:solidFill>
                <a:latin typeface="Montserrat ExtraBold" pitchFamily="2" charset="77"/>
                <a:ea typeface="Montserrat"/>
                <a:cs typeface="Montserrat"/>
                <a:sym typeface="Montserrat"/>
              </a:rPr>
              <a:t>LEC 07</a:t>
            </a:r>
            <a:endParaRPr b="1" dirty="0">
              <a:latin typeface="Montserrat ExtraBold" pitchFamily="2" charset="77"/>
              <a:cs typeface="Calibri" panose="020F0502020204030204" pitchFamily="34" charset="0"/>
            </a:endParaRPr>
          </a:p>
        </p:txBody>
      </p:sp>
      <p:sp>
        <p:nvSpPr>
          <p:cNvPr id="91" name="Google Shape;91;p1"/>
          <p:cNvSpPr txBox="1">
            <a:spLocks noGrp="1"/>
          </p:cNvSpPr>
          <p:nvPr>
            <p:ph type="title" idx="4294967295"/>
          </p:nvPr>
        </p:nvSpPr>
        <p:spPr>
          <a:xfrm>
            <a:off x="420095" y="2897687"/>
            <a:ext cx="5602333" cy="2046765"/>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Clr>
                <a:srgbClr val="F0F0F0"/>
              </a:buClr>
              <a:buSzPts val="6000"/>
              <a:buFont typeface="Montserrat SemiBold"/>
              <a:buNone/>
            </a:pPr>
            <a:r>
              <a:rPr lang="en-US" sz="4000" b="0" dirty="0">
                <a:solidFill>
                  <a:srgbClr val="F0F0F0"/>
                </a:solidFill>
                <a:latin typeface="Montserrat SemiBold"/>
                <a:ea typeface="Montserrat SemiBold"/>
                <a:cs typeface="Montserrat SemiBold"/>
                <a:sym typeface="Montserrat SemiBold"/>
              </a:rPr>
              <a:t>Methods, Parameters, </a:t>
            </a:r>
            <a:br>
              <a:rPr lang="en-US" sz="4000" b="0" dirty="0">
                <a:solidFill>
                  <a:srgbClr val="F0F0F0"/>
                </a:solidFill>
                <a:latin typeface="Montserrat SemiBold"/>
                <a:ea typeface="Montserrat SemiBold"/>
                <a:cs typeface="Montserrat SemiBold"/>
                <a:sym typeface="Montserrat SemiBold"/>
              </a:rPr>
            </a:br>
            <a:r>
              <a:rPr lang="en-US" sz="4000" b="0" dirty="0">
                <a:solidFill>
                  <a:srgbClr val="F0F0F0"/>
                </a:solidFill>
                <a:latin typeface="Montserrat SemiBold"/>
                <a:ea typeface="Montserrat SemiBold"/>
                <a:cs typeface="Montserrat SemiBold"/>
                <a:sym typeface="Montserrat SemiBold"/>
              </a:rPr>
              <a:t>Scope (revisited)</a:t>
            </a:r>
            <a:endParaRPr sz="4000" dirty="0"/>
          </a:p>
        </p:txBody>
      </p:sp>
      <p:sp>
        <p:nvSpPr>
          <p:cNvPr id="94" name="Google Shape;94;p1"/>
          <p:cNvSpPr txBox="1"/>
          <p:nvPr/>
        </p:nvSpPr>
        <p:spPr>
          <a:xfrm>
            <a:off x="7009923" y="1112472"/>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92" name="Google Shape;92;p1"/>
          <p:cNvSpPr txBox="1"/>
          <p:nvPr/>
        </p:nvSpPr>
        <p:spPr>
          <a:xfrm>
            <a:off x="7087221" y="1451178"/>
            <a:ext cx="4385400" cy="144650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dirty="0">
              <a:latin typeface="Calibri" panose="020F0502020204030204" pitchFamily="34" charset="0"/>
              <a:cs typeface="Calibri" panose="020F0502020204030204" pitchFamily="34" charset="0"/>
            </a:endParaRPr>
          </a:p>
          <a:p>
            <a:pPr lvl="0" algn="ctr">
              <a:buClr>
                <a:srgbClr val="404040"/>
              </a:buClr>
              <a:buSzPts val="2200"/>
            </a:pPr>
            <a:endParaRPr lang="en-US" sz="2200" i="1" dirty="0">
              <a:solidFill>
                <a:srgbClr val="404040"/>
              </a:solidFill>
              <a:latin typeface="Calibri"/>
              <a:ea typeface="Calibri"/>
              <a:cs typeface="Calibri"/>
              <a:sym typeface="Calibri"/>
            </a:endParaRPr>
          </a:p>
          <a:p>
            <a:pPr lvl="0" algn="ctr">
              <a:buClr>
                <a:srgbClr val="404040"/>
              </a:buClr>
              <a:buSzPts val="2200"/>
            </a:pPr>
            <a:endParaRPr lang="en-US" sz="2200" i="1" dirty="0">
              <a:solidFill>
                <a:srgbClr val="404040"/>
              </a:solidFill>
              <a:latin typeface="Calibri"/>
              <a:ea typeface="Calibri"/>
              <a:cs typeface="Calibri"/>
              <a:sym typeface="Calibri"/>
            </a:endParaRPr>
          </a:p>
          <a:p>
            <a:pPr lvl="0" algn="ctr">
              <a:buClr>
                <a:srgbClr val="404040"/>
              </a:buClr>
              <a:buSzPts val="2200"/>
            </a:pPr>
            <a:r>
              <a:rPr lang="en-US" sz="2200" i="1" dirty="0">
                <a:solidFill>
                  <a:srgbClr val="404040"/>
                </a:solidFill>
                <a:latin typeface="Calibri"/>
                <a:ea typeface="Calibri"/>
                <a:cs typeface="Calibri"/>
                <a:sym typeface="Calibri"/>
              </a:rPr>
              <a:t>Is cereal a soup? Why?</a:t>
            </a:r>
            <a:endParaRPr lang="en-US" dirty="0">
              <a:latin typeface="Calibri" panose="020F0502020204030204" pitchFamily="34" charset="0"/>
              <a:cs typeface="Calibri" panose="020F0502020204030204" pitchFamily="34" charset="0"/>
            </a:endParaRPr>
          </a:p>
        </p:txBody>
      </p:sp>
      <p:sp>
        <p:nvSpPr>
          <p:cNvPr id="12" name="Google Shape;95;p1">
            <a:extLst>
              <a:ext uri="{FF2B5EF4-FFF2-40B4-BE49-F238E27FC236}">
                <a16:creationId xmlns:a16="http://schemas.microsoft.com/office/drawing/2014/main" id="{A37E05D3-9C0E-4EB2-9787-F35E1D522B6F}"/>
              </a:ext>
            </a:extLst>
          </p:cNvPr>
          <p:cNvSpPr txBox="1"/>
          <p:nvPr/>
        </p:nvSpPr>
        <p:spPr>
          <a:xfrm>
            <a:off x="7157403" y="3493967"/>
            <a:ext cx="4761982" cy="400069"/>
          </a:xfrm>
          <a:prstGeom prst="rect">
            <a:avLst/>
          </a:prstGeom>
          <a:noFill/>
          <a:ln>
            <a:noFill/>
          </a:ln>
        </p:spPr>
        <p:txBody>
          <a:bodyPr spcFirstLastPara="1" wrap="square" lIns="45700" tIns="45700" rIns="45700" bIns="45700" anchor="t" anchorCtr="0">
            <a:spAutoFit/>
          </a:bodyPr>
          <a:lstStyle/>
          <a:p>
            <a:pPr lvl="0">
              <a:buClr>
                <a:srgbClr val="404040"/>
              </a:buClr>
              <a:buSzPts val="2200"/>
            </a:pPr>
            <a:r>
              <a:rPr lang="en-US" sz="2000" b="0" i="0" u="none" strike="noStrike" cap="none" dirty="0">
                <a:solidFill>
                  <a:srgbClr val="404040"/>
                </a:solidFill>
                <a:latin typeface="Calibri"/>
                <a:ea typeface="Calibri"/>
                <a:cs typeface="Calibri"/>
                <a:sym typeface="Calibri"/>
              </a:rPr>
              <a:t>Music: </a:t>
            </a:r>
            <a:r>
              <a:rPr lang="fr-FR" sz="2000" dirty="0">
                <a:solidFill>
                  <a:srgbClr val="404040"/>
                </a:solidFill>
                <a:latin typeface="Calibri"/>
                <a:ea typeface="Calibri"/>
                <a:cs typeface="Calibri"/>
                <a:sym typeface="Calibri"/>
                <a:hlinkClick r:id="rId3"/>
              </a:rPr>
              <a:t>🌻 CSE 121 26sp Lecture Tunes 🌻</a:t>
            </a:r>
            <a:r>
              <a:rPr lang="en-US" sz="2000" dirty="0">
                <a:solidFill>
                  <a:srgbClr val="404040"/>
                </a:solidFill>
                <a:latin typeface="Calibri"/>
                <a:ea typeface="Calibri"/>
                <a:cs typeface="Calibri"/>
                <a:sym typeface="Calibri"/>
              </a:rPr>
              <a:t> </a:t>
            </a:r>
            <a:endParaRPr lang="fr-FR" sz="1200" dirty="0">
              <a:solidFill>
                <a:srgbClr val="0563C1"/>
              </a:solidFill>
              <a:latin typeface="Calibri" panose="020F0502020204030204" pitchFamily="34" charset="0"/>
              <a:cs typeface="Calibri" panose="020F0502020204030204" pitchFamily="34" charset="0"/>
            </a:endParaRPr>
          </a:p>
        </p:txBody>
      </p:sp>
      <p:sp>
        <p:nvSpPr>
          <p:cNvPr id="13" name="Google Shape;96;p1">
            <a:extLst>
              <a:ext uri="{FF2B5EF4-FFF2-40B4-BE49-F238E27FC236}">
                <a16:creationId xmlns:a16="http://schemas.microsoft.com/office/drawing/2014/main" id="{D1E8064B-31E1-4F1F-B9BB-60FABDE9233B}"/>
              </a:ext>
            </a:extLst>
          </p:cNvPr>
          <p:cNvSpPr txBox="1"/>
          <p:nvPr/>
        </p:nvSpPr>
        <p:spPr>
          <a:xfrm>
            <a:off x="6935347" y="4072895"/>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Instructor:</a:t>
            </a:r>
            <a:endParaRPr sz="1200" dirty="0">
              <a:solidFill>
                <a:schemeClr val="lt2"/>
              </a:solidFill>
              <a:latin typeface="Montserrat ExtraBold"/>
              <a:ea typeface="Montserrat ExtraBold"/>
              <a:cs typeface="Montserrat ExtraBold"/>
              <a:sym typeface="Montserrat ExtraBold"/>
            </a:endParaRPr>
          </a:p>
        </p:txBody>
      </p:sp>
      <p:sp>
        <p:nvSpPr>
          <p:cNvPr id="14" name="Google Shape;98;p1">
            <a:extLst>
              <a:ext uri="{FF2B5EF4-FFF2-40B4-BE49-F238E27FC236}">
                <a16:creationId xmlns:a16="http://schemas.microsoft.com/office/drawing/2014/main" id="{13B5912E-535D-4960-82F7-1B302C108940}"/>
              </a:ext>
            </a:extLst>
          </p:cNvPr>
          <p:cNvSpPr txBox="1"/>
          <p:nvPr/>
        </p:nvSpPr>
        <p:spPr>
          <a:xfrm>
            <a:off x="8088246" y="4072895"/>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lt2"/>
                </a:solidFill>
                <a:latin typeface="Montserrat SemiBold"/>
                <a:ea typeface="Montserrat SemiBold"/>
                <a:cs typeface="Montserrat SemiBold"/>
                <a:sym typeface="Montserrat SemiBold"/>
              </a:rPr>
              <a:t>Matt Wang</a:t>
            </a:r>
            <a:endParaRPr sz="1200" dirty="0">
              <a:solidFill>
                <a:schemeClr val="lt2"/>
              </a:solidFill>
              <a:latin typeface="Montserrat SemiBold"/>
              <a:ea typeface="Montserrat SemiBold"/>
              <a:cs typeface="Montserrat SemiBold"/>
              <a:sym typeface="Montserrat SemiBold"/>
            </a:endParaRPr>
          </a:p>
        </p:txBody>
      </p:sp>
      <p:sp>
        <p:nvSpPr>
          <p:cNvPr id="15" name="Google Shape;97;p1">
            <a:extLst>
              <a:ext uri="{FF2B5EF4-FFF2-40B4-BE49-F238E27FC236}">
                <a16:creationId xmlns:a16="http://schemas.microsoft.com/office/drawing/2014/main" id="{E545ED98-E736-43A7-8C28-F4DADAC2AC1A}"/>
              </a:ext>
            </a:extLst>
          </p:cNvPr>
          <p:cNvSpPr txBox="1"/>
          <p:nvPr/>
        </p:nvSpPr>
        <p:spPr>
          <a:xfrm>
            <a:off x="6935347" y="433350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TAs:</a:t>
            </a:r>
            <a:endParaRPr sz="1200" dirty="0">
              <a:solidFill>
                <a:schemeClr val="lt2"/>
              </a:solidFill>
              <a:latin typeface="Montserrat ExtraBold"/>
              <a:ea typeface="Montserrat ExtraBold"/>
              <a:cs typeface="Montserrat ExtraBold"/>
              <a:sym typeface="Montserrat ExtraBold"/>
            </a:endParaRPr>
          </a:p>
        </p:txBody>
      </p:sp>
      <p:sp>
        <p:nvSpPr>
          <p:cNvPr id="16" name="TextBox 15">
            <a:extLst>
              <a:ext uri="{FF2B5EF4-FFF2-40B4-BE49-F238E27FC236}">
                <a16:creationId xmlns:a16="http://schemas.microsoft.com/office/drawing/2014/main" id="{5EB04B81-27A6-4B9C-8815-A14BB73B513A}"/>
              </a:ext>
            </a:extLst>
          </p:cNvPr>
          <p:cNvSpPr txBox="1"/>
          <p:nvPr/>
        </p:nvSpPr>
        <p:spPr>
          <a:xfrm>
            <a:off x="8100278" y="4357971"/>
            <a:ext cx="3671627" cy="1246495"/>
          </a:xfrm>
          <a:prstGeom prst="rect">
            <a:avLst/>
          </a:prstGeom>
          <a:noFill/>
        </p:spPr>
        <p:txBody>
          <a:bodyPr wrap="square" numCol="5" rtlCol="0">
            <a:spAutoFit/>
          </a:bodyPr>
          <a:lstStyle/>
          <a:p>
            <a:pPr>
              <a:lnSpc>
                <a:spcPct val="150000"/>
              </a:lnSpc>
            </a:pPr>
            <a:r>
              <a:rPr lang="en-US" sz="1000" dirty="0">
                <a:latin typeface="Montserrat" pitchFamily="2" charset="77"/>
              </a:rPr>
              <a:t>Abdul</a:t>
            </a:r>
          </a:p>
          <a:p>
            <a:pPr>
              <a:lnSpc>
                <a:spcPct val="150000"/>
              </a:lnSpc>
            </a:pPr>
            <a:r>
              <a:rPr lang="en-US" sz="1000" dirty="0">
                <a:latin typeface="Montserrat" pitchFamily="2" charset="77"/>
              </a:rPr>
              <a:t>Dalton</a:t>
            </a:r>
          </a:p>
          <a:p>
            <a:pPr>
              <a:lnSpc>
                <a:spcPct val="150000"/>
              </a:lnSpc>
            </a:pPr>
            <a:r>
              <a:rPr lang="en-US" sz="1000" dirty="0">
                <a:latin typeface="Montserrat" pitchFamily="2" charset="77"/>
              </a:rPr>
              <a:t>Johnathan</a:t>
            </a:r>
          </a:p>
          <a:p>
            <a:pPr>
              <a:lnSpc>
                <a:spcPct val="150000"/>
              </a:lnSpc>
            </a:pPr>
            <a:r>
              <a:rPr lang="en-US" sz="1000" dirty="0">
                <a:latin typeface="Montserrat" pitchFamily="2" charset="77"/>
              </a:rPr>
              <a:t>Ruslana</a:t>
            </a:r>
          </a:p>
          <a:p>
            <a:pPr>
              <a:lnSpc>
                <a:spcPct val="150000"/>
              </a:lnSpc>
            </a:pPr>
            <a:r>
              <a:rPr lang="en-US" sz="1000" dirty="0">
                <a:latin typeface="Montserrat" pitchFamily="2" charset="77"/>
              </a:rPr>
              <a:t>Tamsyn</a:t>
            </a:r>
          </a:p>
          <a:p>
            <a:pPr>
              <a:lnSpc>
                <a:spcPct val="150000"/>
              </a:lnSpc>
            </a:pPr>
            <a:r>
              <a:rPr lang="en-US" sz="1000" dirty="0">
                <a:latin typeface="Montserrat" pitchFamily="2" charset="77"/>
              </a:rPr>
              <a:t>Amogh</a:t>
            </a:r>
          </a:p>
          <a:p>
            <a:pPr>
              <a:lnSpc>
                <a:spcPct val="150000"/>
              </a:lnSpc>
            </a:pPr>
            <a:r>
              <a:rPr lang="en-US" sz="1000" dirty="0">
                <a:latin typeface="Montserrat" pitchFamily="2" charset="77"/>
              </a:rPr>
              <a:t>Ethan</a:t>
            </a:r>
          </a:p>
          <a:p>
            <a:pPr>
              <a:lnSpc>
                <a:spcPct val="150000"/>
              </a:lnSpc>
            </a:pPr>
            <a:r>
              <a:rPr lang="en-US" sz="1000" dirty="0">
                <a:latin typeface="Montserrat" pitchFamily="2" charset="77"/>
              </a:rPr>
              <a:t>Minh</a:t>
            </a:r>
          </a:p>
          <a:p>
            <a:pPr>
              <a:lnSpc>
                <a:spcPct val="150000"/>
              </a:lnSpc>
            </a:pPr>
            <a:r>
              <a:rPr lang="en-US" sz="1000" dirty="0">
                <a:latin typeface="Montserrat" pitchFamily="2" charset="77"/>
              </a:rPr>
              <a:t>Sam</a:t>
            </a:r>
          </a:p>
          <a:p>
            <a:pPr>
              <a:lnSpc>
                <a:spcPct val="150000"/>
              </a:lnSpc>
            </a:pPr>
            <a:r>
              <a:rPr lang="en-US" sz="1000" dirty="0">
                <a:latin typeface="Montserrat" pitchFamily="2" charset="77"/>
              </a:rPr>
              <a:t>TJ</a:t>
            </a:r>
          </a:p>
          <a:p>
            <a:pPr>
              <a:lnSpc>
                <a:spcPct val="150000"/>
              </a:lnSpc>
            </a:pPr>
            <a:r>
              <a:rPr lang="en-US" sz="1000" dirty="0">
                <a:latin typeface="Montserrat" pitchFamily="2" charset="77"/>
              </a:rPr>
              <a:t>Anant</a:t>
            </a:r>
          </a:p>
          <a:p>
            <a:pPr>
              <a:lnSpc>
                <a:spcPct val="150000"/>
              </a:lnSpc>
            </a:pPr>
            <a:r>
              <a:rPr lang="en-US" sz="1000" dirty="0">
                <a:latin typeface="Montserrat" pitchFamily="2" charset="77"/>
              </a:rPr>
              <a:t>Hayden</a:t>
            </a:r>
          </a:p>
          <a:p>
            <a:pPr>
              <a:lnSpc>
                <a:spcPct val="150000"/>
              </a:lnSpc>
            </a:pPr>
            <a:r>
              <a:rPr lang="en-US" sz="1000" dirty="0">
                <a:latin typeface="Montserrat" pitchFamily="2" charset="77"/>
              </a:rPr>
              <a:t>Navya</a:t>
            </a:r>
          </a:p>
          <a:p>
            <a:pPr>
              <a:lnSpc>
                <a:spcPct val="150000"/>
              </a:lnSpc>
            </a:pPr>
            <a:r>
              <a:rPr lang="en-US" sz="1000" dirty="0">
                <a:latin typeface="Montserrat" pitchFamily="2" charset="77"/>
              </a:rPr>
              <a:t>Savannah</a:t>
            </a:r>
          </a:p>
          <a:p>
            <a:pPr>
              <a:lnSpc>
                <a:spcPct val="150000"/>
              </a:lnSpc>
            </a:pPr>
            <a:r>
              <a:rPr lang="en-US" sz="1000" dirty="0">
                <a:latin typeface="Montserrat" pitchFamily="2" charset="77"/>
              </a:rPr>
              <a:t>Trey</a:t>
            </a:r>
          </a:p>
          <a:p>
            <a:pPr>
              <a:lnSpc>
                <a:spcPct val="150000"/>
              </a:lnSpc>
            </a:pPr>
            <a:r>
              <a:rPr lang="en-US" sz="1000" dirty="0">
                <a:latin typeface="Montserrat" pitchFamily="2" charset="77"/>
              </a:rPr>
              <a:t>Anum</a:t>
            </a:r>
          </a:p>
          <a:p>
            <a:pPr>
              <a:lnSpc>
                <a:spcPct val="150000"/>
              </a:lnSpc>
            </a:pPr>
            <a:r>
              <a:rPr lang="en-US" sz="1000" dirty="0">
                <a:latin typeface="Montserrat" pitchFamily="2" charset="77"/>
              </a:rPr>
              <a:t>Jesse</a:t>
            </a:r>
          </a:p>
          <a:p>
            <a:pPr>
              <a:lnSpc>
                <a:spcPct val="150000"/>
              </a:lnSpc>
            </a:pPr>
            <a:r>
              <a:rPr lang="en-US" sz="1000" dirty="0">
                <a:latin typeface="Montserrat" pitchFamily="2" charset="77"/>
              </a:rPr>
              <a:t>Paul</a:t>
            </a:r>
          </a:p>
          <a:p>
            <a:pPr>
              <a:lnSpc>
                <a:spcPct val="150000"/>
              </a:lnSpc>
            </a:pPr>
            <a:r>
              <a:rPr lang="en-US" sz="1000" dirty="0">
                <a:latin typeface="Montserrat" pitchFamily="2" charset="77"/>
              </a:rPr>
              <a:t>Spencer</a:t>
            </a:r>
          </a:p>
          <a:p>
            <a:pPr>
              <a:lnSpc>
                <a:spcPct val="150000"/>
              </a:lnSpc>
            </a:pPr>
            <a:endParaRPr lang="en-US" sz="1000" dirty="0">
              <a:latin typeface="Montserrat" pitchFamily="2" charset="77"/>
            </a:endParaRPr>
          </a:p>
          <a:p>
            <a:pPr>
              <a:lnSpc>
                <a:spcPct val="150000"/>
              </a:lnSpc>
            </a:pPr>
            <a:r>
              <a:rPr lang="en-US" sz="1000" dirty="0">
                <a:latin typeface="Montserrat" pitchFamily="2" charset="77"/>
              </a:rPr>
              <a:t>Cayden</a:t>
            </a:r>
          </a:p>
          <a:p>
            <a:pPr>
              <a:lnSpc>
                <a:spcPct val="150000"/>
              </a:lnSpc>
            </a:pPr>
            <a:r>
              <a:rPr lang="en-US" sz="1000" dirty="0">
                <a:latin typeface="Montserrat" pitchFamily="2" charset="77"/>
              </a:rPr>
              <a:t>Jessica</a:t>
            </a:r>
          </a:p>
          <a:p>
            <a:pPr>
              <a:lnSpc>
                <a:spcPct val="150000"/>
              </a:lnSpc>
            </a:pPr>
            <a:r>
              <a:rPr lang="en-US" sz="1000" dirty="0">
                <a:latin typeface="Montserrat" pitchFamily="2" charset="77"/>
              </a:rPr>
              <a:t>Reese</a:t>
            </a:r>
          </a:p>
          <a:p>
            <a:pPr>
              <a:lnSpc>
                <a:spcPct val="150000"/>
              </a:lnSpc>
            </a:pPr>
            <a:r>
              <a:rPr lang="en-US" sz="1000" dirty="0">
                <a:latin typeface="Montserrat" pitchFamily="2" charset="77"/>
              </a:rPr>
              <a:t>Shayna</a:t>
            </a:r>
          </a:p>
          <a:p>
            <a:pPr>
              <a:lnSpc>
                <a:spcPct val="150000"/>
              </a:lnSpc>
            </a:pPr>
            <a:endParaRPr lang="en-US" sz="1000" dirty="0">
              <a:latin typeface="Montserrat" pitchFamily="2" charset="77"/>
            </a:endParaRPr>
          </a:p>
        </p:txBody>
      </p:sp>
      <p:pic>
        <p:nvPicPr>
          <p:cNvPr id="2" name="Picture 1" descr="Ask questions on sli.do with code #cse121">
            <a:extLst>
              <a:ext uri="{FF2B5EF4-FFF2-40B4-BE49-F238E27FC236}">
                <a16:creationId xmlns:a16="http://schemas.microsoft.com/office/drawing/2014/main" id="{9D23E665-76EC-9590-3C18-B1388AF7BDE6}"/>
              </a:ext>
            </a:extLst>
          </p:cNvPr>
          <p:cNvPicPr>
            <a:picLocks noChangeAspect="1"/>
          </p:cNvPicPr>
          <p:nvPr/>
        </p:nvPicPr>
        <p:blipFill>
          <a:blip r:embed="rId4"/>
          <a:stretch>
            <a:fillRect/>
          </a:stretch>
        </p:blipFill>
        <p:spPr>
          <a:xfrm>
            <a:off x="2414275" y="5458447"/>
            <a:ext cx="1307653" cy="13076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97015-D65B-AE10-0445-179EECFB3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5548F-8549-E1CD-28CA-E20C80ACBA7E}"/>
              </a:ext>
            </a:extLst>
          </p:cNvPr>
          <p:cNvSpPr>
            <a:spLocks noGrp="1"/>
          </p:cNvSpPr>
          <p:nvPr>
            <p:ph type="title"/>
          </p:nvPr>
        </p:nvSpPr>
        <p:spPr/>
        <p:txBody>
          <a:bodyPr>
            <a:normAutofit fontScale="90000"/>
          </a:bodyPr>
          <a:lstStyle/>
          <a:p>
            <a:r>
              <a:rPr lang="en-US" dirty="0"/>
              <a:t>Closing Loop on C1’s Reflection – Q2 answers!</a:t>
            </a:r>
          </a:p>
        </p:txBody>
      </p:sp>
      <p:sp>
        <p:nvSpPr>
          <p:cNvPr id="3" name="Text Placeholder 2">
            <a:extLst>
              <a:ext uri="{FF2B5EF4-FFF2-40B4-BE49-F238E27FC236}">
                <a16:creationId xmlns:a16="http://schemas.microsoft.com/office/drawing/2014/main" id="{380CAFF7-FF91-D1AD-BCFA-35ADA3C22CD2}"/>
              </a:ext>
            </a:extLst>
          </p:cNvPr>
          <p:cNvSpPr>
            <a:spLocks noGrp="1"/>
          </p:cNvSpPr>
          <p:nvPr>
            <p:ph type="body" idx="1"/>
          </p:nvPr>
        </p:nvSpPr>
        <p:spPr/>
        <p:txBody>
          <a:bodyPr>
            <a:normAutofit/>
          </a:bodyPr>
          <a:lstStyle/>
          <a:p>
            <a:r>
              <a:rPr lang="en-US" dirty="0"/>
              <a:t>“I think that leaving it up to his own judgement is a flawed process. There are things in people's headshots that some people using screen reader might find important that Jake might not.” </a:t>
            </a:r>
          </a:p>
          <a:p>
            <a:r>
              <a:rPr lang="en-US" dirty="0"/>
              <a:t>“it's never okay to think that people don't "deserve" an alt text”</a:t>
            </a:r>
          </a:p>
          <a:p>
            <a:pPr marL="114300" indent="0">
              <a:buNone/>
            </a:pPr>
            <a:endParaRPr lang="en-US" dirty="0"/>
          </a:p>
          <a:p>
            <a:pPr marL="114300" indent="0">
              <a:buNone/>
            </a:pPr>
            <a:r>
              <a:rPr lang="en-US" dirty="0"/>
              <a:t>How could we avoid this? Two main suggestions:</a:t>
            </a:r>
          </a:p>
          <a:p>
            <a:pPr marL="628650" indent="-514350">
              <a:buFont typeface="+mj-lt"/>
              <a:buAutoNum type="arabicPeriod"/>
            </a:pPr>
            <a:r>
              <a:rPr lang="en-US" dirty="0"/>
              <a:t>by writing alt text for everyone</a:t>
            </a:r>
          </a:p>
          <a:p>
            <a:pPr marL="628650" indent="-514350">
              <a:buFont typeface="+mj-lt"/>
              <a:buAutoNum type="arabicPeriod"/>
            </a:pPr>
            <a:r>
              <a:rPr lang="en-US" dirty="0"/>
              <a:t>by asking people to write their </a:t>
            </a:r>
            <a:r>
              <a:rPr lang="en-US" i="1" dirty="0"/>
              <a:t>own</a:t>
            </a:r>
            <a:r>
              <a:rPr lang="en-US" dirty="0"/>
              <a:t> alt text</a:t>
            </a:r>
          </a:p>
          <a:p>
            <a:pPr lvl="1"/>
            <a:r>
              <a:rPr lang="en-US" dirty="0"/>
              <a:t>something for you to consider – e.g., for your club’s Instagram!</a:t>
            </a:r>
          </a:p>
        </p:txBody>
      </p:sp>
      <p:sp>
        <p:nvSpPr>
          <p:cNvPr id="4" name="Slide Number Placeholder 3">
            <a:extLst>
              <a:ext uri="{FF2B5EF4-FFF2-40B4-BE49-F238E27FC236}">
                <a16:creationId xmlns:a16="http://schemas.microsoft.com/office/drawing/2014/main" id="{AE725C84-F980-2ED7-B5DB-917173D0D7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41208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C02C-E2B3-C399-545A-FE05E478E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CE8A7-CED4-D90A-986F-A85C4919850A}"/>
              </a:ext>
            </a:extLst>
          </p:cNvPr>
          <p:cNvSpPr>
            <a:spLocks noGrp="1"/>
          </p:cNvSpPr>
          <p:nvPr>
            <p:ph type="title"/>
          </p:nvPr>
        </p:nvSpPr>
        <p:spPr/>
        <p:txBody>
          <a:bodyPr>
            <a:normAutofit/>
          </a:bodyPr>
          <a:lstStyle/>
          <a:p>
            <a:r>
              <a:rPr lang="en-US" dirty="0"/>
              <a:t>Closing Loop on C1’s Reflection – alts IRL</a:t>
            </a:r>
          </a:p>
        </p:txBody>
      </p:sp>
      <p:sp>
        <p:nvSpPr>
          <p:cNvPr id="3" name="Text Placeholder 2">
            <a:extLst>
              <a:ext uri="{FF2B5EF4-FFF2-40B4-BE49-F238E27FC236}">
                <a16:creationId xmlns:a16="http://schemas.microsoft.com/office/drawing/2014/main" id="{0D619A90-9D9D-870A-9561-1449FBD23CBA}"/>
              </a:ext>
            </a:extLst>
          </p:cNvPr>
          <p:cNvSpPr>
            <a:spLocks noGrp="1"/>
          </p:cNvSpPr>
          <p:nvPr>
            <p:ph type="body" idx="1"/>
          </p:nvPr>
        </p:nvSpPr>
        <p:spPr/>
        <p:txBody>
          <a:bodyPr/>
          <a:lstStyle/>
          <a:p>
            <a:pPr marL="114300" indent="0">
              <a:buNone/>
            </a:pPr>
            <a:r>
              <a:rPr lang="en-US" dirty="0"/>
              <a:t>We asked you where alt text might appear in your life. </a:t>
            </a:r>
            <a:br>
              <a:rPr lang="en-US" dirty="0"/>
            </a:br>
            <a:r>
              <a:rPr lang="en-US" dirty="0"/>
              <a:t>Many great answers!</a:t>
            </a:r>
          </a:p>
          <a:p>
            <a:r>
              <a:rPr lang="en-US" dirty="0"/>
              <a:t>on Instagram (</a:t>
            </a:r>
            <a:r>
              <a:rPr lang="en-US" dirty="0">
                <a:hlinkClick r:id="rId2"/>
              </a:rPr>
              <a:t>Instagram supports alt text for photos</a:t>
            </a:r>
            <a:r>
              <a:rPr lang="en-US" dirty="0"/>
              <a:t>)</a:t>
            </a:r>
          </a:p>
          <a:p>
            <a:r>
              <a:rPr lang="en-US" dirty="0"/>
              <a:t>on Canvas (</a:t>
            </a:r>
            <a:r>
              <a:rPr lang="en-US" dirty="0">
                <a:hlinkClick r:id="rId3"/>
              </a:rPr>
              <a:t>Canvas supports alt text for images</a:t>
            </a:r>
            <a:r>
              <a:rPr lang="en-US" dirty="0"/>
              <a:t>)</a:t>
            </a:r>
          </a:p>
          <a:p>
            <a:r>
              <a:rPr lang="en-US" dirty="0"/>
              <a:t>in design software like PowerPoint (</a:t>
            </a:r>
            <a:r>
              <a:rPr lang="en-US" dirty="0">
                <a:hlinkClick r:id="rId4"/>
              </a:rPr>
              <a:t>alt text in MS Office</a:t>
            </a:r>
            <a:r>
              <a:rPr lang="en-US" dirty="0"/>
              <a:t>), </a:t>
            </a:r>
            <a:br>
              <a:rPr lang="en-US" dirty="0"/>
            </a:br>
            <a:r>
              <a:rPr lang="en-US" dirty="0"/>
              <a:t>Canva (</a:t>
            </a:r>
            <a:r>
              <a:rPr lang="en-US" dirty="0">
                <a:hlinkClick r:id="rId5"/>
              </a:rPr>
              <a:t>alt text in Canva</a:t>
            </a:r>
            <a:r>
              <a:rPr lang="en-US" dirty="0"/>
              <a:t>), or Figma* (</a:t>
            </a:r>
            <a:r>
              <a:rPr lang="en-US" dirty="0">
                <a:hlinkClick r:id="rId6"/>
              </a:rPr>
              <a:t>Figma’s accessibility mode</a:t>
            </a:r>
            <a:r>
              <a:rPr lang="en-US" dirty="0"/>
              <a:t>)</a:t>
            </a:r>
          </a:p>
          <a:p>
            <a:r>
              <a:rPr lang="en-US" dirty="0"/>
              <a:t>many others (Webtoons, Discord, Tumblr, Pinterest, new sites, Valorant, broadcast sports, album covers, Reddit, memes!)</a:t>
            </a:r>
          </a:p>
          <a:p>
            <a:r>
              <a:rPr lang="en-US" dirty="0"/>
              <a:t>and in different contexts (classes, jobs, RSOs, etc.)</a:t>
            </a:r>
          </a:p>
        </p:txBody>
      </p:sp>
      <p:sp>
        <p:nvSpPr>
          <p:cNvPr id="4" name="Slide Number Placeholder 3">
            <a:extLst>
              <a:ext uri="{FF2B5EF4-FFF2-40B4-BE49-F238E27FC236}">
                <a16:creationId xmlns:a16="http://schemas.microsoft.com/office/drawing/2014/main" id="{37E2419C-508A-60CF-8A1D-61D3628A67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5914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7ECA-4F13-F2B5-8CFB-3CCE620EC577}"/>
              </a:ext>
            </a:extLst>
          </p:cNvPr>
          <p:cNvSpPr>
            <a:spLocks noGrp="1"/>
          </p:cNvSpPr>
          <p:nvPr>
            <p:ph type="title"/>
          </p:nvPr>
        </p:nvSpPr>
        <p:spPr/>
        <p:txBody>
          <a:bodyPr/>
          <a:lstStyle/>
          <a:p>
            <a:r>
              <a:rPr lang="en-US" dirty="0"/>
              <a:t>Case Study: Watching Sports</a:t>
            </a:r>
          </a:p>
        </p:txBody>
      </p:sp>
      <p:sp>
        <p:nvSpPr>
          <p:cNvPr id="3" name="Text Placeholder 2">
            <a:extLst>
              <a:ext uri="{FF2B5EF4-FFF2-40B4-BE49-F238E27FC236}">
                <a16:creationId xmlns:a16="http://schemas.microsoft.com/office/drawing/2014/main" id="{D57D48EC-7699-E988-F719-7178C92A5FA4}"/>
              </a:ext>
            </a:extLst>
          </p:cNvPr>
          <p:cNvSpPr>
            <a:spLocks noGrp="1"/>
          </p:cNvSpPr>
          <p:nvPr>
            <p:ph type="body" idx="1"/>
          </p:nvPr>
        </p:nvSpPr>
        <p:spPr/>
        <p:txBody>
          <a:bodyPr/>
          <a:lstStyle/>
          <a:p>
            <a:pPr marL="114300" indent="0">
              <a:buNone/>
            </a:pPr>
            <a:r>
              <a:rPr lang="en-US" dirty="0"/>
              <a:t>“I watch a lot of sports, which is a good example of constantly moving and changing images. Various camera angles, different views, graphics and stats, and score displays are just some of the components visible on the screen. From my research, I found that alt text is not widely implemented for live broadcasts, because this would require the description to change in real time as the live event unfolds.”</a:t>
            </a:r>
          </a:p>
        </p:txBody>
      </p:sp>
      <p:sp>
        <p:nvSpPr>
          <p:cNvPr id="4" name="Slide Number Placeholder 3">
            <a:extLst>
              <a:ext uri="{FF2B5EF4-FFF2-40B4-BE49-F238E27FC236}">
                <a16:creationId xmlns:a16="http://schemas.microsoft.com/office/drawing/2014/main" id="{A7F582D1-4AF8-8FD1-8459-DC8DFB7835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295551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506A-FA00-9204-0826-DEDF93899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B09F5-79B2-D5C8-1F60-88B45AF63DAB}"/>
              </a:ext>
            </a:extLst>
          </p:cNvPr>
          <p:cNvSpPr>
            <a:spLocks noGrp="1"/>
          </p:cNvSpPr>
          <p:nvPr>
            <p:ph type="title"/>
          </p:nvPr>
        </p:nvSpPr>
        <p:spPr/>
        <p:txBody>
          <a:bodyPr>
            <a:normAutofit/>
          </a:bodyPr>
          <a:lstStyle/>
          <a:p>
            <a:r>
              <a:rPr lang="en-US" dirty="0"/>
              <a:t>Alt text is not </a:t>
            </a:r>
            <a:r>
              <a:rPr lang="en-US" i="1" dirty="0"/>
              <a:t>always</a:t>
            </a:r>
            <a:r>
              <a:rPr lang="en-US" dirty="0"/>
              <a:t> right!</a:t>
            </a:r>
          </a:p>
        </p:txBody>
      </p:sp>
      <p:sp>
        <p:nvSpPr>
          <p:cNvPr id="3" name="Text Placeholder 2">
            <a:extLst>
              <a:ext uri="{FF2B5EF4-FFF2-40B4-BE49-F238E27FC236}">
                <a16:creationId xmlns:a16="http://schemas.microsoft.com/office/drawing/2014/main" id="{52D7FA75-6416-68F1-4242-476F3B7C9E81}"/>
              </a:ext>
            </a:extLst>
          </p:cNvPr>
          <p:cNvSpPr>
            <a:spLocks noGrp="1"/>
          </p:cNvSpPr>
          <p:nvPr>
            <p:ph type="body" idx="1"/>
          </p:nvPr>
        </p:nvSpPr>
        <p:spPr/>
        <p:txBody>
          <a:bodyPr>
            <a:normAutofit/>
          </a:bodyPr>
          <a:lstStyle/>
          <a:p>
            <a:r>
              <a:rPr lang="en-US" dirty="0"/>
              <a:t>in many cases, concise alt text </a:t>
            </a:r>
            <a:r>
              <a:rPr lang="en-US" i="1" dirty="0"/>
              <a:t>is not enough</a:t>
            </a:r>
            <a:endParaRPr lang="en-US" dirty="0"/>
          </a:p>
          <a:p>
            <a:pPr lvl="1"/>
            <a:r>
              <a:rPr lang="en-US" dirty="0"/>
              <a:t>for information-dense content: video, a poster for an RSO, a complicated physics graph, or a flowchart</a:t>
            </a:r>
          </a:p>
          <a:p>
            <a:pPr lvl="1"/>
            <a:r>
              <a:rPr lang="en-US" dirty="0"/>
              <a:t>for </a:t>
            </a:r>
            <a:r>
              <a:rPr lang="en-US" i="1" dirty="0"/>
              <a:t>interactive</a:t>
            </a:r>
            <a:r>
              <a:rPr lang="en-US" dirty="0"/>
              <a:t> content: video games, </a:t>
            </a:r>
            <a:r>
              <a:rPr lang="en-US" dirty="0" err="1"/>
              <a:t>Solidworks</a:t>
            </a:r>
            <a:r>
              <a:rPr lang="en-US" dirty="0"/>
              <a:t>, Figma</a:t>
            </a:r>
          </a:p>
          <a:p>
            <a:r>
              <a:rPr lang="en-US" dirty="0"/>
              <a:t>so, there are alternatives</a:t>
            </a:r>
          </a:p>
          <a:p>
            <a:pPr lvl="1"/>
            <a:r>
              <a:rPr lang="en-US" dirty="0"/>
              <a:t>by adding more structure: captions, tables, or web pages</a:t>
            </a:r>
          </a:p>
          <a:p>
            <a:pPr lvl="1"/>
            <a:r>
              <a:rPr lang="en-US" dirty="0"/>
              <a:t>by using audio (e.g., “</a:t>
            </a:r>
            <a:r>
              <a:rPr lang="en-US" dirty="0">
                <a:hlinkClick r:id="rId2"/>
              </a:rPr>
              <a:t>audio descriptions</a:t>
            </a:r>
            <a:r>
              <a:rPr lang="en-US" dirty="0"/>
              <a:t>”, “</a:t>
            </a:r>
            <a:r>
              <a:rPr lang="en-US" dirty="0">
                <a:hlinkClick r:id="rId3"/>
              </a:rPr>
              <a:t>sonification</a:t>
            </a:r>
            <a:r>
              <a:rPr lang="en-US" dirty="0"/>
              <a:t>”)</a:t>
            </a:r>
          </a:p>
          <a:p>
            <a:pPr lvl="1"/>
            <a:r>
              <a:rPr lang="en-US" dirty="0"/>
              <a:t>by creating alternate interaction techniques</a:t>
            </a:r>
          </a:p>
          <a:p>
            <a:r>
              <a:rPr lang="en-US" dirty="0"/>
              <a:t>this topic will return… in C3!</a:t>
            </a:r>
          </a:p>
        </p:txBody>
      </p:sp>
      <p:sp>
        <p:nvSpPr>
          <p:cNvPr id="4" name="Slide Number Placeholder 3">
            <a:extLst>
              <a:ext uri="{FF2B5EF4-FFF2-40B4-BE49-F238E27FC236}">
                <a16:creationId xmlns:a16="http://schemas.microsoft.com/office/drawing/2014/main" id="{98BD3873-0DE6-D44D-FA37-1E658BB367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42921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C208-1BAF-21A2-6E7D-F85A5DD660D6}"/>
              </a:ext>
            </a:extLst>
          </p:cNvPr>
          <p:cNvSpPr>
            <a:spLocks noGrp="1"/>
          </p:cNvSpPr>
          <p:nvPr>
            <p:ph type="title"/>
          </p:nvPr>
        </p:nvSpPr>
        <p:spPr/>
        <p:txBody>
          <a:bodyPr/>
          <a:lstStyle/>
          <a:p>
            <a:r>
              <a:rPr lang="en-US" dirty="0"/>
              <a:t>PCM: Methods</a:t>
            </a:r>
          </a:p>
        </p:txBody>
      </p:sp>
      <p:sp>
        <p:nvSpPr>
          <p:cNvPr id="3" name="Text Placeholder 2">
            <a:extLst>
              <a:ext uri="{FF2B5EF4-FFF2-40B4-BE49-F238E27FC236}">
                <a16:creationId xmlns:a16="http://schemas.microsoft.com/office/drawing/2014/main" id="{A46751F9-CEE8-BBC1-144C-4CC331B0A905}"/>
              </a:ext>
            </a:extLst>
          </p:cNvPr>
          <p:cNvSpPr>
            <a:spLocks noGrp="1"/>
          </p:cNvSpPr>
          <p:nvPr>
            <p:ph type="body" idx="1"/>
          </p:nvPr>
        </p:nvSpPr>
        <p:spPr/>
        <p:txBody>
          <a:bodyPr/>
          <a:lstStyle/>
          <a:p>
            <a:pPr marL="114300" indent="0">
              <a:buNone/>
            </a:pPr>
            <a:r>
              <a:rPr lang="en-US" dirty="0"/>
              <a:t>Writing our own </a:t>
            </a:r>
            <a:r>
              <a:rPr lang="en-US" b="1" dirty="0"/>
              <a:t>methods</a:t>
            </a:r>
            <a:r>
              <a:rPr lang="en-US" dirty="0"/>
              <a:t> allows us to define our own commands!</a:t>
            </a:r>
          </a:p>
          <a:p>
            <a:pPr marL="114300" indent="0">
              <a:buNone/>
            </a:pPr>
            <a:r>
              <a:rPr lang="en-US" dirty="0"/>
              <a:t>(naming conventions for methods are same as variables: </a:t>
            </a:r>
            <a:r>
              <a:rPr lang="en-US" dirty="0" err="1">
                <a:latin typeface="Consolas" panose="020B0609020204030204" pitchFamily="49" charset="0"/>
                <a:cs typeface="Consolas" panose="020B0609020204030204" pitchFamily="49" charset="0"/>
              </a:rPr>
              <a:t>camelCased</a:t>
            </a:r>
            <a:r>
              <a:rPr lang="en-US" dirty="0"/>
              <a:t>)</a:t>
            </a:r>
          </a:p>
          <a:p>
            <a:pPr marL="114300" indent="0">
              <a:buNone/>
            </a:pPr>
            <a:endParaRPr lang="en-US" dirty="0"/>
          </a:p>
          <a:p>
            <a:pPr marL="0" indent="0">
              <a:lnSpc>
                <a:spcPct val="100000"/>
              </a:lnSpc>
              <a:buNone/>
              <a:tabLst>
                <a:tab pos="1189355" algn="l"/>
                <a:tab pos="2367280" algn="l"/>
                <a:tab pos="3210560" algn="l"/>
                <a:tab pos="5062855" algn="l"/>
              </a:tabLst>
            </a:pPr>
            <a:r>
              <a:rPr lang="en-US" sz="2800" spc="275" dirty="0">
                <a:solidFill>
                  <a:srgbClr val="0000FF"/>
                </a:solidFill>
                <a:latin typeface="Consolas" panose="020B0609020204030204" pitchFamily="49" charset="0"/>
              </a:rPr>
              <a:t>public </a:t>
            </a:r>
            <a:r>
              <a:rPr lang="en-US" sz="2800" spc="390" dirty="0">
                <a:solidFill>
                  <a:srgbClr val="0000FF"/>
                </a:solidFill>
                <a:latin typeface="Consolas" panose="020B0609020204030204" pitchFamily="49" charset="0"/>
              </a:rPr>
              <a:t>static </a:t>
            </a:r>
            <a:r>
              <a:rPr lang="en-US" sz="2800" spc="220" dirty="0">
                <a:solidFill>
                  <a:srgbClr val="257E99"/>
                </a:solidFill>
                <a:latin typeface="Consolas" panose="020B0609020204030204" pitchFamily="49" charset="0"/>
              </a:rPr>
              <a:t>void </a:t>
            </a:r>
            <a:r>
              <a:rPr lang="en-US" sz="2800" spc="40" dirty="0" err="1">
                <a:solidFill>
                  <a:srgbClr val="795E25"/>
                </a:solidFill>
                <a:latin typeface="Consolas" panose="020B0609020204030204" pitchFamily="49" charset="0"/>
              </a:rPr>
              <a:t>myMethod</a:t>
            </a:r>
            <a:r>
              <a:rPr lang="en-US" sz="2800" spc="40" dirty="0">
                <a:latin typeface="Consolas" panose="020B0609020204030204" pitchFamily="49" charset="0"/>
              </a:rPr>
              <a:t>() </a:t>
            </a:r>
            <a:r>
              <a:rPr lang="en-US" sz="2800" spc="515" dirty="0">
                <a:latin typeface="Consolas" panose="020B0609020204030204" pitchFamily="49" charset="0"/>
              </a:rPr>
              <a:t>{</a:t>
            </a:r>
            <a:endParaRPr lang="en-US" sz="2800" dirty="0">
              <a:latin typeface="Consolas" panose="020B0609020204030204" pitchFamily="49" charset="0"/>
            </a:endParaRPr>
          </a:p>
          <a:p>
            <a:pPr marL="341630" indent="0">
              <a:lnSpc>
                <a:spcPct val="100000"/>
              </a:lnSpc>
              <a:spcBef>
                <a:spcPts val="720"/>
              </a:spcBef>
              <a:buNone/>
            </a:pPr>
            <a:r>
              <a:rPr lang="en-US" sz="2800" spc="450" dirty="0">
                <a:solidFill>
                  <a:srgbClr val="008000"/>
                </a:solidFill>
                <a:latin typeface="Consolas" panose="020B0609020204030204" pitchFamily="49" charset="0"/>
              </a:rPr>
              <a:t> /***</a:t>
            </a:r>
            <a:endParaRPr lang="en-US" sz="2800" dirty="0">
              <a:latin typeface="Consolas" panose="020B0609020204030204" pitchFamily="49" charset="0"/>
            </a:endParaRPr>
          </a:p>
          <a:p>
            <a:pPr marL="341630" indent="0">
              <a:lnSpc>
                <a:spcPct val="100000"/>
              </a:lnSpc>
              <a:spcBef>
                <a:spcPts val="710"/>
              </a:spcBef>
              <a:buNone/>
              <a:tabLst>
                <a:tab pos="1526540" algn="l"/>
                <a:tab pos="2366010" algn="l"/>
              </a:tabLst>
            </a:pPr>
            <a:r>
              <a:rPr lang="en-US" sz="2800" spc="50" dirty="0">
                <a:solidFill>
                  <a:srgbClr val="008000"/>
                </a:solidFill>
                <a:latin typeface="Consolas" panose="020B0609020204030204" pitchFamily="49" charset="0"/>
              </a:rPr>
              <a:t> Your </a:t>
            </a:r>
            <a:r>
              <a:rPr lang="en-US" sz="2800" spc="20" dirty="0">
                <a:solidFill>
                  <a:srgbClr val="008000"/>
                </a:solidFill>
                <a:latin typeface="Consolas" panose="020B0609020204030204" pitchFamily="49" charset="0"/>
              </a:rPr>
              <a:t>code </a:t>
            </a:r>
            <a:r>
              <a:rPr lang="en-US" sz="2800" spc="120" dirty="0">
                <a:solidFill>
                  <a:srgbClr val="008000"/>
                </a:solidFill>
                <a:latin typeface="Consolas" panose="020B0609020204030204" pitchFamily="49" charset="0"/>
              </a:rPr>
              <a:t>here</a:t>
            </a:r>
            <a:endParaRPr lang="en-US" sz="2800" dirty="0">
              <a:latin typeface="Consolas" panose="020B0609020204030204" pitchFamily="49" charset="0"/>
            </a:endParaRPr>
          </a:p>
          <a:p>
            <a:pPr marL="341630" indent="0">
              <a:lnSpc>
                <a:spcPct val="100000"/>
              </a:lnSpc>
              <a:spcBef>
                <a:spcPts val="710"/>
              </a:spcBef>
              <a:buNone/>
            </a:pPr>
            <a:r>
              <a:rPr lang="en-US" sz="2800" spc="475" dirty="0">
                <a:solidFill>
                  <a:srgbClr val="008000"/>
                </a:solidFill>
                <a:latin typeface="Consolas" panose="020B0609020204030204" pitchFamily="49" charset="0"/>
              </a:rPr>
              <a:t> **/</a:t>
            </a:r>
            <a:endParaRPr lang="en-US" sz="2800" dirty="0">
              <a:latin typeface="Consolas" panose="020B0609020204030204" pitchFamily="49" charset="0"/>
            </a:endParaRPr>
          </a:p>
          <a:p>
            <a:pPr marL="0" indent="0">
              <a:lnSpc>
                <a:spcPct val="100000"/>
              </a:lnSpc>
              <a:spcBef>
                <a:spcPts val="720"/>
              </a:spcBef>
              <a:buNone/>
            </a:pPr>
            <a:r>
              <a:rPr lang="en-US" sz="2800" spc="515" dirty="0">
                <a:latin typeface="Consolas" panose="020B0609020204030204" pitchFamily="49" charset="0"/>
              </a:rPr>
              <a:t>}</a:t>
            </a:r>
            <a:endParaRPr lang="en-US" sz="2800" dirty="0">
              <a:latin typeface="Consolas" panose="020B0609020204030204" pitchFamily="49" charset="0"/>
            </a:endParaRPr>
          </a:p>
          <a:p>
            <a:pPr marL="114300" indent="0">
              <a:buNone/>
            </a:pPr>
            <a:endParaRPr lang="en-US" dirty="0"/>
          </a:p>
        </p:txBody>
      </p:sp>
      <p:sp>
        <p:nvSpPr>
          <p:cNvPr id="4" name="Slide Number Placeholder 3">
            <a:extLst>
              <a:ext uri="{FF2B5EF4-FFF2-40B4-BE49-F238E27FC236}">
                <a16:creationId xmlns:a16="http://schemas.microsoft.com/office/drawing/2014/main" id="{C9F0289E-09E7-0744-9C43-55704C8329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3446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9F06-C6B6-CC78-CB6C-D3B610B2D45C}"/>
              </a:ext>
            </a:extLst>
          </p:cNvPr>
          <p:cNvSpPr>
            <a:spLocks noGrp="1"/>
          </p:cNvSpPr>
          <p:nvPr>
            <p:ph type="title"/>
          </p:nvPr>
        </p:nvSpPr>
        <p:spPr>
          <a:xfrm>
            <a:off x="941230" y="-1058921"/>
            <a:ext cx="10515601" cy="762636"/>
          </a:xfrm>
        </p:spPr>
        <p:txBody>
          <a:bodyPr/>
          <a:lstStyle/>
          <a:p>
            <a:r>
              <a:rPr lang="en-US" dirty="0"/>
              <a:t>Think Pair Share: Hello Goodbye (Think)</a:t>
            </a:r>
          </a:p>
        </p:txBody>
      </p:sp>
      <p:sp>
        <p:nvSpPr>
          <p:cNvPr id="7" name="object 19">
            <a:extLst>
              <a:ext uri="{FF2B5EF4-FFF2-40B4-BE49-F238E27FC236}">
                <a16:creationId xmlns:a16="http://schemas.microsoft.com/office/drawing/2014/main" id="{E5191F69-DB25-2AE0-D2A6-C1458885C987}"/>
              </a:ext>
            </a:extLst>
          </p:cNvPr>
          <p:cNvSpPr txBox="1">
            <a:spLocks/>
          </p:cNvSpPr>
          <p:nvPr/>
        </p:nvSpPr>
        <p:spPr>
          <a:xfrm>
            <a:off x="5392884" y="2229004"/>
            <a:ext cx="6167622" cy="452437"/>
          </a:xfrm>
          <a:prstGeom prst="rect">
            <a:avLst/>
          </a:prstGeom>
          <a:noFill/>
          <a:ln>
            <a:noFill/>
          </a:ln>
        </p:spPr>
        <p:txBody>
          <a:bodyPr spcFirstLastPara="1" vert="horz" wrap="square" lIns="0" tIns="12065" rIns="0" bIns="0" rtlCol="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marL="12700">
              <a:lnSpc>
                <a:spcPct val="100000"/>
              </a:lnSpc>
              <a:spcBef>
                <a:spcPts val="95"/>
              </a:spcBef>
            </a:pPr>
            <a:r>
              <a:rPr lang="en-US" sz="2800" spc="-5" dirty="0"/>
              <a:t>What is the </a:t>
            </a:r>
            <a:r>
              <a:rPr lang="en-US" sz="2800" spc="-10" dirty="0"/>
              <a:t>output </a:t>
            </a:r>
            <a:r>
              <a:rPr lang="en-US" sz="2800" spc="-5" dirty="0"/>
              <a:t>of this</a:t>
            </a:r>
            <a:r>
              <a:rPr lang="en-US" sz="2800" spc="50" dirty="0"/>
              <a:t> </a:t>
            </a:r>
            <a:r>
              <a:rPr lang="en-US" sz="2800" spc="-10" dirty="0"/>
              <a:t>program?</a:t>
            </a:r>
            <a:endParaRPr lang="en-US" sz="2800" dirty="0"/>
          </a:p>
        </p:txBody>
      </p:sp>
      <p:sp>
        <p:nvSpPr>
          <p:cNvPr id="6" name="TextBox 5">
            <a:extLst>
              <a:ext uri="{FF2B5EF4-FFF2-40B4-BE49-F238E27FC236}">
                <a16:creationId xmlns:a16="http://schemas.microsoft.com/office/drawing/2014/main" id="{96B7F04F-91E9-E391-37E3-724B1F54634A}"/>
              </a:ext>
            </a:extLst>
          </p:cNvPr>
          <p:cNvSpPr txBox="1"/>
          <p:nvPr/>
        </p:nvSpPr>
        <p:spPr>
          <a:xfrm>
            <a:off x="263423" y="1364351"/>
            <a:ext cx="5647980" cy="5478423"/>
          </a:xfrm>
          <a:prstGeom prst="rect">
            <a:avLst/>
          </a:prstGeom>
          <a:noFill/>
        </p:spPr>
        <p:txBody>
          <a:bodyPr wrap="square" rtlCol="0">
            <a:spAutoFit/>
          </a:bodyPr>
          <a:lstStyle/>
          <a:p>
            <a:r>
              <a:rPr lang="en-US" b="0" dirty="0">
                <a:solidFill>
                  <a:srgbClr val="0000FF"/>
                </a:solidFill>
                <a:effectLst/>
                <a:latin typeface="Consolas" panose="020B0609020204030204" pitchFamily="49" charset="0"/>
              </a:rPr>
              <a:t>public</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3B3B3B"/>
                </a:solidFill>
                <a:effectLst/>
                <a:latin typeface="Consolas" panose="020B0609020204030204" pitchFamily="49" charset="0"/>
              </a:rPr>
              <a:t> </a:t>
            </a:r>
            <a:r>
              <a:rPr lang="en-US" b="0" dirty="0" err="1">
                <a:solidFill>
                  <a:srgbClr val="267F99"/>
                </a:solidFill>
                <a:effectLst/>
                <a:latin typeface="Consolas" panose="020B0609020204030204" pitchFamily="49" charset="0"/>
              </a:rPr>
              <a:t>HelloGoodbye</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main</a:t>
            </a:r>
            <a:r>
              <a:rPr lang="en-US" b="0" dirty="0">
                <a:solidFill>
                  <a:srgbClr val="3B3B3B"/>
                </a:solidFill>
                <a:effectLst/>
                <a:latin typeface="Consolas" panose="020B0609020204030204" pitchFamily="49" charset="0"/>
              </a:rPr>
              <a:t>(</a:t>
            </a:r>
            <a:r>
              <a:rPr lang="en-US" b="0" dirty="0">
                <a:solidFill>
                  <a:srgbClr val="267F99"/>
                </a:solidFill>
                <a:effectLst/>
                <a:latin typeface="Consolas" panose="020B0609020204030204" pitchFamily="49" charset="0"/>
              </a:rPr>
              <a:t>String</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args</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welcome</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hello</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goodbye();</a:t>
            </a:r>
            <a:endParaRPr lang="en-US" b="0" dirty="0">
              <a:solidFill>
                <a:srgbClr val="3B3B3B"/>
              </a:solidFill>
              <a:effectLst/>
              <a:latin typeface="Consolas" panose="020B0609020204030204" pitchFamily="49" charset="0"/>
            </a:endParaRPr>
          </a:p>
          <a:p>
            <a:r>
              <a:rPr lang="en-US" b="0" dirty="0">
                <a:solidFill>
                  <a:srgbClr val="3B3B3B"/>
                </a:solidFill>
                <a:effectLst/>
                <a:latin typeface="Consolas" panose="020B0609020204030204" pitchFamily="49" charset="0"/>
              </a:rPr>
              <a:t>    }</a:t>
            </a:r>
          </a:p>
          <a:p>
            <a:br>
              <a:rPr lang="en-US" b="0" dirty="0">
                <a:solidFill>
                  <a:srgbClr val="3B3B3B"/>
                </a:solidFill>
                <a:effectLst/>
                <a:latin typeface="Consolas" panose="020B0609020204030204" pitchFamily="49" charset="0"/>
              </a:rPr>
            </a:b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hello</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err="1">
                <a:solidFill>
                  <a:srgbClr val="267F99"/>
                </a:solidFill>
                <a:effectLst/>
                <a:latin typeface="Consolas" panose="020B0609020204030204" pitchFamily="49" charset="0"/>
              </a:rPr>
              <a:t>System</a:t>
            </a:r>
            <a:r>
              <a:rPr lang="en-US" b="0" dirty="0" err="1">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out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print</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"Hello! "</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glad</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p>
          <a:p>
            <a:br>
              <a:rPr lang="en-US" b="0" dirty="0">
                <a:solidFill>
                  <a:srgbClr val="3B3B3B"/>
                </a:solidFill>
                <a:effectLst/>
                <a:latin typeface="Consolas" panose="020B0609020204030204" pitchFamily="49" charset="0"/>
              </a:rPr>
            </a:b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goodbye</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err="1">
                <a:solidFill>
                  <a:srgbClr val="267F99"/>
                </a:solidFill>
                <a:effectLst/>
                <a:latin typeface="Consolas" panose="020B0609020204030204" pitchFamily="49" charset="0"/>
              </a:rPr>
              <a:t>System</a:t>
            </a:r>
            <a:r>
              <a:rPr lang="en-US" b="0" dirty="0" err="1">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out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println</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"Goodbye!"</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p>
          <a:p>
            <a:br>
              <a:rPr lang="en-US" b="0" dirty="0">
                <a:solidFill>
                  <a:srgbClr val="3B3B3B"/>
                </a:solidFill>
                <a:effectLst/>
                <a:latin typeface="Consolas" panose="020B0609020204030204" pitchFamily="49" charset="0"/>
              </a:rPr>
            </a:b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welcome</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err="1">
                <a:solidFill>
                  <a:srgbClr val="267F99"/>
                </a:solidFill>
                <a:effectLst/>
                <a:latin typeface="Consolas" panose="020B0609020204030204" pitchFamily="49" charset="0"/>
              </a:rPr>
              <a:t>System</a:t>
            </a:r>
            <a:r>
              <a:rPr lang="en-US" b="0" dirty="0" err="1">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out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print</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"Welcome! "</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glad</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p>
          <a:p>
            <a:br>
              <a:rPr lang="en-US" b="0" dirty="0">
                <a:solidFill>
                  <a:srgbClr val="3B3B3B"/>
                </a:solidFill>
                <a:effectLst/>
                <a:latin typeface="Consolas" panose="020B0609020204030204" pitchFamily="49" charset="0"/>
              </a:rPr>
            </a:b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glad</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err="1">
                <a:solidFill>
                  <a:srgbClr val="267F99"/>
                </a:solidFill>
                <a:effectLst/>
                <a:latin typeface="Consolas" panose="020B0609020204030204" pitchFamily="49" charset="0"/>
              </a:rPr>
              <a:t>System</a:t>
            </a:r>
            <a:r>
              <a:rPr lang="en-US" b="0" dirty="0" err="1">
                <a:solidFill>
                  <a:srgbClr val="3B3B3B"/>
                </a:solidFill>
                <a:effectLst/>
                <a:latin typeface="Consolas" panose="020B0609020204030204" pitchFamily="49" charset="0"/>
              </a:rPr>
              <a:t>.</a:t>
            </a:r>
            <a:r>
              <a:rPr lang="en-US" b="0" dirty="0" err="1">
                <a:solidFill>
                  <a:srgbClr val="0070C1"/>
                </a:solidFill>
                <a:effectLst/>
                <a:latin typeface="Consolas" panose="020B0609020204030204" pitchFamily="49" charset="0"/>
              </a:rPr>
              <a:t>out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println</a:t>
            </a:r>
            <a:r>
              <a:rPr lang="en-US" b="0" dirty="0">
                <a:solidFill>
                  <a:srgbClr val="3B3B3B"/>
                </a:solidFill>
                <a:effectLst/>
                <a:latin typeface="Consolas" panose="020B0609020204030204" pitchFamily="49" charset="0"/>
              </a:rPr>
              <a:t>(</a:t>
            </a:r>
            <a:r>
              <a:rPr lang="en-US" b="0" dirty="0">
                <a:solidFill>
                  <a:srgbClr val="A31515"/>
                </a:solidFill>
                <a:effectLst/>
                <a:latin typeface="Consolas" panose="020B0609020204030204" pitchFamily="49" charset="0"/>
              </a:rPr>
              <a:t>"Glad you're here."</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a:t>
            </a:r>
          </a:p>
        </p:txBody>
      </p:sp>
      <p:sp>
        <p:nvSpPr>
          <p:cNvPr id="8" name="object 20">
            <a:extLst>
              <a:ext uri="{FF2B5EF4-FFF2-40B4-BE49-F238E27FC236}">
                <a16:creationId xmlns:a16="http://schemas.microsoft.com/office/drawing/2014/main" id="{6358CFD1-FA30-4060-99C1-EF00B6C70B5A}"/>
              </a:ext>
            </a:extLst>
          </p:cNvPr>
          <p:cNvSpPr txBox="1"/>
          <p:nvPr/>
        </p:nvSpPr>
        <p:spPr>
          <a:xfrm>
            <a:off x="5404894" y="3387785"/>
            <a:ext cx="4017010" cy="756920"/>
          </a:xfrm>
          <a:prstGeom prst="rect">
            <a:avLst/>
          </a:prstGeom>
        </p:spPr>
        <p:txBody>
          <a:bodyPr vert="horz" wrap="square" lIns="0" tIns="12700" rIns="0" bIns="0" rtlCol="0">
            <a:spAutoFit/>
          </a:bodyPr>
          <a:lstStyle/>
          <a:p>
            <a:pPr marL="12700">
              <a:lnSpc>
                <a:spcPct val="100000"/>
              </a:lnSpc>
              <a:spcBef>
                <a:spcPts val="100"/>
              </a:spcBef>
              <a:tabLst>
                <a:tab pos="3525520" algn="l"/>
              </a:tabLst>
            </a:pPr>
            <a:r>
              <a:rPr sz="4800" spc="-5" dirty="0">
                <a:solidFill>
                  <a:srgbClr val="008080"/>
                </a:solidFill>
                <a:latin typeface="Calibri" panose="020F0502020204030204" pitchFamily="34" charset="0"/>
                <a:cs typeface="Calibri" panose="020F0502020204030204" pitchFamily="34" charset="0"/>
              </a:rPr>
              <a:t>A</a:t>
            </a:r>
            <a:r>
              <a:rPr sz="4800" dirty="0">
                <a:solidFill>
                  <a:srgbClr val="008080"/>
                </a:solidFill>
                <a:latin typeface="Calibri" panose="020F0502020204030204" pitchFamily="34" charset="0"/>
                <a:cs typeface="Calibri" panose="020F0502020204030204" pitchFamily="34" charset="0"/>
              </a:rPr>
              <a:t>.	</a:t>
            </a:r>
            <a:r>
              <a:rPr sz="4800" spc="-5" dirty="0">
                <a:solidFill>
                  <a:srgbClr val="008080"/>
                </a:solidFill>
                <a:latin typeface="Calibri" panose="020F0502020204030204" pitchFamily="34" charset="0"/>
                <a:cs typeface="Calibri" panose="020F0502020204030204" pitchFamily="34" charset="0"/>
              </a:rPr>
              <a:t>C.</a:t>
            </a:r>
            <a:endParaRPr sz="4800" dirty="0">
              <a:latin typeface="Calibri" panose="020F0502020204030204" pitchFamily="34" charset="0"/>
              <a:cs typeface="Calibri" panose="020F0502020204030204" pitchFamily="34" charset="0"/>
            </a:endParaRPr>
          </a:p>
        </p:txBody>
      </p:sp>
      <p:sp>
        <p:nvSpPr>
          <p:cNvPr id="9" name="object 21">
            <a:extLst>
              <a:ext uri="{FF2B5EF4-FFF2-40B4-BE49-F238E27FC236}">
                <a16:creationId xmlns:a16="http://schemas.microsoft.com/office/drawing/2014/main" id="{BA5FC7FB-674E-467E-01EF-B196A67DCB1F}"/>
              </a:ext>
            </a:extLst>
          </p:cNvPr>
          <p:cNvSpPr txBox="1"/>
          <p:nvPr/>
        </p:nvSpPr>
        <p:spPr>
          <a:xfrm>
            <a:off x="5407420" y="4851049"/>
            <a:ext cx="513080"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008080"/>
                </a:solidFill>
                <a:latin typeface="Calibri" panose="020F0502020204030204" pitchFamily="34" charset="0"/>
                <a:cs typeface="Calibri" panose="020F0502020204030204" pitchFamily="34" charset="0"/>
              </a:rPr>
              <a:t>B.</a:t>
            </a:r>
            <a:endParaRPr sz="4800" dirty="0">
              <a:latin typeface="Calibri" panose="020F0502020204030204" pitchFamily="34" charset="0"/>
              <a:cs typeface="Calibri" panose="020F0502020204030204" pitchFamily="34" charset="0"/>
            </a:endParaRPr>
          </a:p>
        </p:txBody>
      </p:sp>
      <p:sp>
        <p:nvSpPr>
          <p:cNvPr id="10" name="object 22">
            <a:extLst>
              <a:ext uri="{FF2B5EF4-FFF2-40B4-BE49-F238E27FC236}">
                <a16:creationId xmlns:a16="http://schemas.microsoft.com/office/drawing/2014/main" id="{E0A86CD1-64BF-1469-F320-66E81E8DC6E1}"/>
              </a:ext>
            </a:extLst>
          </p:cNvPr>
          <p:cNvSpPr txBox="1"/>
          <p:nvPr/>
        </p:nvSpPr>
        <p:spPr>
          <a:xfrm>
            <a:off x="8920748" y="4851049"/>
            <a:ext cx="554355"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008080"/>
                </a:solidFill>
                <a:latin typeface="Calibri" panose="020F0502020204030204" pitchFamily="34" charset="0"/>
                <a:cs typeface="Calibri" panose="020F0502020204030204" pitchFamily="34" charset="0"/>
              </a:rPr>
              <a:t>D.</a:t>
            </a:r>
            <a:endParaRPr sz="4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A0791B9-B6E2-1EAB-0778-6A4465DF446E}"/>
              </a:ext>
            </a:extLst>
          </p:cNvPr>
          <p:cNvSpPr txBox="1"/>
          <p:nvPr/>
        </p:nvSpPr>
        <p:spPr>
          <a:xfrm flipH="1">
            <a:off x="6065915" y="4874699"/>
            <a:ext cx="2610742" cy="738664"/>
          </a:xfrm>
          <a:prstGeom prst="rect">
            <a:avLst/>
          </a:prstGeom>
          <a:noFill/>
        </p:spPr>
        <p:txBody>
          <a:bodyPr wrap="square" rtlCol="0">
            <a:spAutoFit/>
          </a:bodyPr>
          <a:lstStyle/>
          <a:p>
            <a:r>
              <a:rPr lang="en-US" dirty="0">
                <a:latin typeface="Consolas" panose="020B0609020204030204" pitchFamily="49" charset="0"/>
              </a:rPr>
              <a:t>Welcome!</a:t>
            </a:r>
          </a:p>
          <a:p>
            <a:r>
              <a:rPr lang="en-US" dirty="0">
                <a:latin typeface="Consolas" panose="020B0609020204030204" pitchFamily="49" charset="0"/>
              </a:rPr>
              <a:t>Hello!</a:t>
            </a:r>
          </a:p>
          <a:p>
            <a:r>
              <a:rPr lang="en-US" dirty="0">
                <a:latin typeface="Consolas" panose="020B0609020204030204" pitchFamily="49" charset="0"/>
              </a:rPr>
              <a:t>Goodbye!</a:t>
            </a:r>
          </a:p>
        </p:txBody>
      </p:sp>
      <p:sp>
        <p:nvSpPr>
          <p:cNvPr id="12" name="TextBox 11">
            <a:extLst>
              <a:ext uri="{FF2B5EF4-FFF2-40B4-BE49-F238E27FC236}">
                <a16:creationId xmlns:a16="http://schemas.microsoft.com/office/drawing/2014/main" id="{721D614E-D275-2193-8898-2B6802ACEF96}"/>
              </a:ext>
            </a:extLst>
          </p:cNvPr>
          <p:cNvSpPr txBox="1"/>
          <p:nvPr/>
        </p:nvSpPr>
        <p:spPr>
          <a:xfrm flipH="1">
            <a:off x="5920500" y="3389881"/>
            <a:ext cx="3022339" cy="738664"/>
          </a:xfrm>
          <a:prstGeom prst="rect">
            <a:avLst/>
          </a:prstGeom>
          <a:noFill/>
        </p:spPr>
        <p:txBody>
          <a:bodyPr wrap="square" rtlCol="0">
            <a:spAutoFit/>
          </a:bodyPr>
          <a:lstStyle/>
          <a:p>
            <a:r>
              <a:rPr lang="en-US" dirty="0">
                <a:latin typeface="Consolas" panose="020B0609020204030204" pitchFamily="49" charset="0"/>
              </a:rPr>
              <a:t>Welcome! Glad you’re here.</a:t>
            </a:r>
          </a:p>
          <a:p>
            <a:r>
              <a:rPr lang="en-US" dirty="0">
                <a:latin typeface="Consolas" panose="020B0609020204030204" pitchFamily="49" charset="0"/>
              </a:rPr>
              <a:t>Hello! Glad you’re here. </a:t>
            </a:r>
          </a:p>
          <a:p>
            <a:r>
              <a:rPr lang="en-US" dirty="0">
                <a:latin typeface="Consolas" panose="020B0609020204030204" pitchFamily="49" charset="0"/>
              </a:rPr>
              <a:t>Goodbye!</a:t>
            </a:r>
          </a:p>
        </p:txBody>
      </p:sp>
      <p:sp>
        <p:nvSpPr>
          <p:cNvPr id="13" name="TextBox 12">
            <a:extLst>
              <a:ext uri="{FF2B5EF4-FFF2-40B4-BE49-F238E27FC236}">
                <a16:creationId xmlns:a16="http://schemas.microsoft.com/office/drawing/2014/main" id="{998F0249-CE0E-8656-D42D-92FDA1913FA2}"/>
              </a:ext>
            </a:extLst>
          </p:cNvPr>
          <p:cNvSpPr txBox="1"/>
          <p:nvPr/>
        </p:nvSpPr>
        <p:spPr>
          <a:xfrm flipH="1">
            <a:off x="9620518" y="4735631"/>
            <a:ext cx="2610742" cy="1169551"/>
          </a:xfrm>
          <a:prstGeom prst="rect">
            <a:avLst/>
          </a:prstGeom>
          <a:noFill/>
        </p:spPr>
        <p:txBody>
          <a:bodyPr wrap="square" rtlCol="0">
            <a:spAutoFit/>
          </a:bodyPr>
          <a:lstStyle/>
          <a:p>
            <a:r>
              <a:rPr lang="en-US" dirty="0">
                <a:latin typeface="Consolas" panose="020B0609020204030204" pitchFamily="49" charset="0"/>
              </a:rPr>
              <a:t>Welcome!</a:t>
            </a:r>
          </a:p>
          <a:p>
            <a:r>
              <a:rPr lang="en-US" dirty="0">
                <a:latin typeface="Consolas" panose="020B0609020204030204" pitchFamily="49" charset="0"/>
              </a:rPr>
              <a:t>Glad you're here.</a:t>
            </a:r>
          </a:p>
          <a:p>
            <a:r>
              <a:rPr lang="en-US" dirty="0">
                <a:latin typeface="Consolas" panose="020B0609020204030204" pitchFamily="49" charset="0"/>
              </a:rPr>
              <a:t>Hello!</a:t>
            </a:r>
          </a:p>
          <a:p>
            <a:r>
              <a:rPr lang="en-US" dirty="0">
                <a:latin typeface="Consolas" panose="020B0609020204030204" pitchFamily="49" charset="0"/>
              </a:rPr>
              <a:t>Glad you're here.</a:t>
            </a:r>
          </a:p>
          <a:p>
            <a:r>
              <a:rPr lang="en-US" dirty="0">
                <a:latin typeface="Consolas" panose="020B0609020204030204" pitchFamily="49" charset="0"/>
              </a:rPr>
              <a:t>Goodbye!</a:t>
            </a:r>
          </a:p>
        </p:txBody>
      </p:sp>
      <p:sp>
        <p:nvSpPr>
          <p:cNvPr id="14" name="TextBox 13">
            <a:extLst>
              <a:ext uri="{FF2B5EF4-FFF2-40B4-BE49-F238E27FC236}">
                <a16:creationId xmlns:a16="http://schemas.microsoft.com/office/drawing/2014/main" id="{6678E96F-5441-6BAA-DA00-67BC5BE5A850}"/>
              </a:ext>
            </a:extLst>
          </p:cNvPr>
          <p:cNvSpPr txBox="1"/>
          <p:nvPr/>
        </p:nvSpPr>
        <p:spPr>
          <a:xfrm flipH="1">
            <a:off x="9505477" y="3546094"/>
            <a:ext cx="2610742" cy="307777"/>
          </a:xfrm>
          <a:prstGeom prst="rect">
            <a:avLst/>
          </a:prstGeom>
          <a:noFill/>
        </p:spPr>
        <p:txBody>
          <a:bodyPr wrap="square" rtlCol="0">
            <a:spAutoFit/>
          </a:bodyPr>
          <a:lstStyle/>
          <a:p>
            <a:r>
              <a:rPr lang="en-US" dirty="0">
                <a:latin typeface="Consolas" panose="020B0609020204030204" pitchFamily="49" charset="0"/>
              </a:rPr>
              <a:t>Welcome! Hello! Goodbye!</a:t>
            </a:r>
          </a:p>
        </p:txBody>
      </p:sp>
      <p:sp>
        <p:nvSpPr>
          <p:cNvPr id="3" name="Slide Number Placeholder 2">
            <a:extLst>
              <a:ext uri="{FF2B5EF4-FFF2-40B4-BE49-F238E27FC236}">
                <a16:creationId xmlns:a16="http://schemas.microsoft.com/office/drawing/2014/main" id="{54EADC74-6811-A43B-3E73-E63516E394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4" name="Picture 3" descr="Ask questions on sli.do with code #cse121">
            <a:extLst>
              <a:ext uri="{FF2B5EF4-FFF2-40B4-BE49-F238E27FC236}">
                <a16:creationId xmlns:a16="http://schemas.microsoft.com/office/drawing/2014/main" id="{A76F24AB-9B92-7201-B8C2-779836ED3066}"/>
              </a:ext>
            </a:extLst>
          </p:cNvPr>
          <p:cNvPicPr>
            <a:picLocks noChangeAspect="1"/>
          </p:cNvPicPr>
          <p:nvPr/>
        </p:nvPicPr>
        <p:blipFill>
          <a:blip r:embed="rId2"/>
          <a:stretch>
            <a:fillRect/>
          </a:stretch>
        </p:blipFill>
        <p:spPr>
          <a:xfrm>
            <a:off x="7150119" y="215007"/>
            <a:ext cx="762637" cy="762637"/>
          </a:xfrm>
          <a:prstGeom prst="rect">
            <a:avLst/>
          </a:prstGeom>
        </p:spPr>
      </p:pic>
    </p:spTree>
    <p:extLst>
      <p:ext uri="{BB962C8B-B14F-4D97-AF65-F5344CB8AC3E}">
        <p14:creationId xmlns:p14="http://schemas.microsoft.com/office/powerpoint/2010/main" val="171518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BD9E-B33C-D097-E4AC-C378721A1365}"/>
              </a:ext>
            </a:extLst>
          </p:cNvPr>
          <p:cNvSpPr>
            <a:spLocks noGrp="1"/>
          </p:cNvSpPr>
          <p:nvPr>
            <p:ph type="title"/>
          </p:nvPr>
        </p:nvSpPr>
        <p:spPr/>
        <p:txBody>
          <a:bodyPr/>
          <a:lstStyle/>
          <a:p>
            <a:r>
              <a:rPr lang="en-US" dirty="0"/>
              <a:t>PCM: Parameters</a:t>
            </a:r>
          </a:p>
        </p:txBody>
      </p:sp>
      <p:sp>
        <p:nvSpPr>
          <p:cNvPr id="3" name="Text Placeholder 2">
            <a:extLst>
              <a:ext uri="{FF2B5EF4-FFF2-40B4-BE49-F238E27FC236}">
                <a16:creationId xmlns:a16="http://schemas.microsoft.com/office/drawing/2014/main" id="{4B768C7C-1013-C299-CB46-F1DCB3BB589C}"/>
              </a:ext>
            </a:extLst>
          </p:cNvPr>
          <p:cNvSpPr>
            <a:spLocks noGrp="1"/>
          </p:cNvSpPr>
          <p:nvPr>
            <p:ph type="body" idx="1"/>
          </p:nvPr>
        </p:nvSpPr>
        <p:spPr/>
        <p:txBody>
          <a:bodyPr>
            <a:normAutofit/>
          </a:bodyPr>
          <a:lstStyle/>
          <a:p>
            <a:pPr marL="114300" indent="0">
              <a:buNone/>
            </a:pPr>
            <a:r>
              <a:rPr lang="en-US" dirty="0"/>
              <a:t>Definition: a value passed to a method by its caller. “Like” a variable!</a:t>
            </a:r>
          </a:p>
          <a:p>
            <a:pPr marL="114300" indent="0">
              <a:buNone/>
            </a:pPr>
            <a:endParaRPr lang="en-US" dirty="0"/>
          </a:p>
          <a:p>
            <a:pPr marL="571500" lvl="1" indent="0">
              <a:lnSpc>
                <a:spcPct val="100000"/>
              </a:lnSpc>
              <a:spcBef>
                <a:spcPts val="600"/>
              </a:spcBef>
              <a:buNone/>
            </a:pPr>
            <a:r>
              <a:rPr lang="en-US" sz="2800" dirty="0">
                <a:solidFill>
                  <a:schemeClr val="tx1"/>
                </a:solidFill>
                <a:latin typeface="Consolas" panose="020B0609020204030204" pitchFamily="49" charset="0"/>
                <a:cs typeface="Calibri" panose="020F0502020204030204" pitchFamily="34" charset="0"/>
              </a:rPr>
              <a:t>public static void </a:t>
            </a:r>
            <a:r>
              <a:rPr lang="en-US" sz="2800" dirty="0" err="1">
                <a:solidFill>
                  <a:schemeClr val="tx1"/>
                </a:solidFill>
                <a:latin typeface="Consolas" panose="020B0609020204030204" pitchFamily="49" charset="0"/>
                <a:cs typeface="Calibri" panose="020F0502020204030204" pitchFamily="34" charset="0"/>
              </a:rPr>
              <a:t>myMethod</a:t>
            </a:r>
            <a:r>
              <a:rPr lang="en-US" sz="2800" dirty="0">
                <a:solidFill>
                  <a:schemeClr val="tx1"/>
                </a:solidFill>
                <a:latin typeface="Consolas" panose="020B0609020204030204" pitchFamily="49" charset="0"/>
                <a:cs typeface="Calibri" panose="020F0502020204030204" pitchFamily="34" charset="0"/>
              </a:rPr>
              <a:t>(</a:t>
            </a:r>
            <a:r>
              <a:rPr lang="en-US" sz="2800" dirty="0">
                <a:solidFill>
                  <a:schemeClr val="tx1"/>
                </a:solidFill>
                <a:highlight>
                  <a:srgbClr val="CCECFF"/>
                </a:highlight>
                <a:latin typeface="Consolas" panose="020B0609020204030204" pitchFamily="49" charset="0"/>
                <a:cs typeface="Calibri" panose="020F0502020204030204" pitchFamily="34" charset="0"/>
              </a:rPr>
              <a:t>String </a:t>
            </a:r>
            <a:r>
              <a:rPr lang="en-US" sz="2800" dirty="0" err="1">
                <a:solidFill>
                  <a:schemeClr val="tx1"/>
                </a:solidFill>
                <a:highlight>
                  <a:srgbClr val="CCECFF"/>
                </a:highlight>
                <a:latin typeface="Consolas" panose="020B0609020204030204" pitchFamily="49" charset="0"/>
                <a:cs typeface="Calibri" panose="020F0502020204030204" pitchFamily="34" charset="0"/>
              </a:rPr>
              <a:t>musicalAct</a:t>
            </a:r>
            <a:r>
              <a:rPr lang="en-US" sz="2800" dirty="0">
                <a:solidFill>
                  <a:schemeClr val="tx1"/>
                </a:solidFill>
                <a:latin typeface="Consolas" panose="020B0609020204030204" pitchFamily="49" charset="0"/>
                <a:cs typeface="Calibri" panose="020F0502020204030204" pitchFamily="34" charset="0"/>
              </a:rPr>
              <a:t>) {</a:t>
            </a:r>
          </a:p>
          <a:p>
            <a:pPr marL="571500" lvl="1" indent="0">
              <a:lnSpc>
                <a:spcPct val="100000"/>
              </a:lnSpc>
              <a:spcBef>
                <a:spcPts val="600"/>
              </a:spcBef>
              <a:buNone/>
            </a:pPr>
            <a:r>
              <a:rPr lang="en-US" sz="2800" dirty="0">
                <a:solidFill>
                  <a:schemeClr val="tx1"/>
                </a:solidFill>
                <a:latin typeface="Consolas" panose="020B0609020204030204" pitchFamily="49" charset="0"/>
                <a:cs typeface="Calibri" panose="020F0502020204030204" pitchFamily="34" charset="0"/>
              </a:rPr>
              <a:t>   </a:t>
            </a:r>
            <a:r>
              <a:rPr lang="en-US" sz="2800" dirty="0" err="1">
                <a:solidFill>
                  <a:schemeClr val="tx1"/>
                </a:solidFill>
                <a:latin typeface="Consolas" panose="020B0609020204030204" pitchFamily="49" charset="0"/>
                <a:cs typeface="Calibri" panose="020F0502020204030204" pitchFamily="34" charset="0"/>
              </a:rPr>
              <a:t>System.out.print</a:t>
            </a:r>
            <a:r>
              <a:rPr lang="en-US" sz="2800" dirty="0">
                <a:solidFill>
                  <a:schemeClr val="tx1"/>
                </a:solidFill>
                <a:latin typeface="Consolas" panose="020B0609020204030204" pitchFamily="49" charset="0"/>
                <a:cs typeface="Calibri" panose="020F0502020204030204" pitchFamily="34" charset="0"/>
              </a:rPr>
              <a:t>(</a:t>
            </a:r>
            <a:r>
              <a:rPr lang="en-US" sz="2800" dirty="0" err="1">
                <a:solidFill>
                  <a:schemeClr val="tx1"/>
                </a:solidFill>
                <a:highlight>
                  <a:srgbClr val="CCECFF"/>
                </a:highlight>
                <a:latin typeface="Consolas" panose="020B0609020204030204" pitchFamily="49" charset="0"/>
                <a:cs typeface="Calibri" panose="020F0502020204030204" pitchFamily="34" charset="0"/>
              </a:rPr>
              <a:t>musicalAct</a:t>
            </a:r>
            <a:r>
              <a:rPr lang="en-US" sz="2800" dirty="0">
                <a:solidFill>
                  <a:schemeClr val="tx1"/>
                </a:solidFill>
                <a:latin typeface="Consolas" panose="020B0609020204030204" pitchFamily="49" charset="0"/>
                <a:cs typeface="Calibri" panose="020F0502020204030204" pitchFamily="34" charset="0"/>
              </a:rPr>
              <a:t> + " is the best!");</a:t>
            </a:r>
          </a:p>
          <a:p>
            <a:pPr marL="571500" lvl="1" indent="0">
              <a:lnSpc>
                <a:spcPct val="100000"/>
              </a:lnSpc>
              <a:spcBef>
                <a:spcPts val="600"/>
              </a:spcBef>
              <a:buNone/>
            </a:pPr>
            <a:r>
              <a:rPr lang="en-US" sz="2800" dirty="0">
                <a:solidFill>
                  <a:schemeClr val="tx1"/>
                </a:solidFill>
                <a:latin typeface="Consolas" panose="020B0609020204030204" pitchFamily="49" charset="0"/>
                <a:cs typeface="Calibri" panose="020F0502020204030204" pitchFamily="34" charset="0"/>
              </a:rPr>
              <a:t>   ...</a:t>
            </a:r>
          </a:p>
          <a:p>
            <a:pPr marL="571500" lvl="1" indent="0">
              <a:lnSpc>
                <a:spcPct val="100000"/>
              </a:lnSpc>
              <a:spcBef>
                <a:spcPts val="600"/>
              </a:spcBef>
              <a:buNone/>
            </a:pPr>
            <a:r>
              <a:rPr lang="en-US" sz="2800" dirty="0">
                <a:solidFill>
                  <a:schemeClr val="tx1"/>
                </a:solidFill>
                <a:latin typeface="Consolas" panose="020B0609020204030204" pitchFamily="49" charset="0"/>
                <a:cs typeface="Calibri" panose="020F0502020204030204" pitchFamily="34" charset="0"/>
              </a:rPr>
              <a:t>}</a:t>
            </a:r>
          </a:p>
          <a:p>
            <a:pPr marL="114300" indent="0">
              <a:buNone/>
            </a:pPr>
            <a:endParaRPr lang="en-US" dirty="0"/>
          </a:p>
          <a:p>
            <a:pPr marL="114300" indent="0">
              <a:lnSpc>
                <a:spcPct val="100000"/>
              </a:lnSpc>
              <a:spcBef>
                <a:spcPts val="600"/>
              </a:spcBef>
              <a:buNone/>
            </a:pPr>
            <a:r>
              <a:rPr lang="en-US" dirty="0">
                <a:solidFill>
                  <a:schemeClr val="tx1"/>
                </a:solidFill>
                <a:latin typeface="Calibri" panose="020F0502020204030204" pitchFamily="34" charset="0"/>
                <a:cs typeface="Calibri" panose="020F0502020204030204" pitchFamily="34" charset="0"/>
              </a:rPr>
              <a:t>Calling a method with a parameter…</a:t>
            </a:r>
          </a:p>
          <a:p>
            <a:pPr marL="571500" lvl="1" indent="0">
              <a:buNone/>
            </a:pPr>
            <a:r>
              <a:rPr lang="en-US" sz="2800" dirty="0" err="1">
                <a:solidFill>
                  <a:schemeClr val="accent3">
                    <a:lumMod val="50000"/>
                  </a:schemeClr>
                </a:solidFill>
                <a:latin typeface="Consolas" panose="020B0609020204030204" pitchFamily="49" charset="0"/>
                <a:cs typeface="Calibri" panose="020F0502020204030204" pitchFamily="34" charset="0"/>
              </a:rPr>
              <a:t>myMethod</a:t>
            </a:r>
            <a:r>
              <a:rPr lang="en-US" sz="2800" dirty="0">
                <a:solidFill>
                  <a:schemeClr val="tx1"/>
                </a:solidFill>
                <a:latin typeface="Consolas" panose="020B0609020204030204" pitchFamily="49" charset="0"/>
                <a:cs typeface="Calibri" panose="020F0502020204030204" pitchFamily="34" charset="0"/>
              </a:rPr>
              <a:t>(</a:t>
            </a:r>
            <a:r>
              <a:rPr lang="en-US" sz="2800" dirty="0">
                <a:solidFill>
                  <a:srgbClr val="A41514"/>
                </a:solidFill>
                <a:latin typeface="Consolas" panose="020B0609020204030204" pitchFamily="49" charset="0"/>
                <a:cs typeface="Calibri" panose="020F0502020204030204" pitchFamily="34" charset="0"/>
              </a:rPr>
              <a:t>"Laufey"</a:t>
            </a:r>
            <a:r>
              <a:rPr lang="en-US" sz="2800" dirty="0">
                <a:solidFill>
                  <a:schemeClr val="tx1"/>
                </a:solidFill>
                <a:latin typeface="Consolas" panose="020B0609020204030204" pitchFamily="49" charset="0"/>
                <a:cs typeface="Calibri" panose="020F0502020204030204" pitchFamily="34" charset="0"/>
              </a:rPr>
              <a:t>); </a:t>
            </a:r>
            <a:r>
              <a:rPr lang="en-US" sz="2800" dirty="0">
                <a:solidFill>
                  <a:schemeClr val="bg1">
                    <a:lumMod val="50000"/>
                  </a:schemeClr>
                </a:solidFill>
                <a:latin typeface="Consolas" panose="020B0609020204030204" pitchFamily="49" charset="0"/>
                <a:cs typeface="Calibri" panose="020F0502020204030204" pitchFamily="34" charset="0"/>
              </a:rPr>
              <a:t>// prints: Laufey is the best! </a:t>
            </a:r>
          </a:p>
          <a:p>
            <a:pPr marL="114300" indent="0">
              <a:buNone/>
            </a:pPr>
            <a:endParaRPr lang="en-US" dirty="0"/>
          </a:p>
        </p:txBody>
      </p:sp>
      <p:sp>
        <p:nvSpPr>
          <p:cNvPr id="4" name="Slide Number Placeholder 3">
            <a:extLst>
              <a:ext uri="{FF2B5EF4-FFF2-40B4-BE49-F238E27FC236}">
                <a16:creationId xmlns:a16="http://schemas.microsoft.com/office/drawing/2014/main" id="{E1B793A2-291C-A5A9-1049-72665ED91D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49398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C2CEB-8856-BCF1-F712-C372ECAA9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9D26D-67DE-D595-B226-39462C91ECE6}"/>
              </a:ext>
            </a:extLst>
          </p:cNvPr>
          <p:cNvSpPr>
            <a:spLocks noGrp="1"/>
          </p:cNvSpPr>
          <p:nvPr>
            <p:ph type="title"/>
          </p:nvPr>
        </p:nvSpPr>
        <p:spPr/>
        <p:txBody>
          <a:bodyPr/>
          <a:lstStyle/>
          <a:p>
            <a:r>
              <a:rPr lang="en-US" dirty="0"/>
              <a:t>PCM: Scope, Redux</a:t>
            </a:r>
          </a:p>
        </p:txBody>
      </p:sp>
      <p:sp>
        <p:nvSpPr>
          <p:cNvPr id="3" name="Text Placeholder 2">
            <a:extLst>
              <a:ext uri="{FF2B5EF4-FFF2-40B4-BE49-F238E27FC236}">
                <a16:creationId xmlns:a16="http://schemas.microsoft.com/office/drawing/2014/main" id="{144DBFD9-CB58-71D5-8A19-36AD07588ABF}"/>
              </a:ext>
            </a:extLst>
          </p:cNvPr>
          <p:cNvSpPr>
            <a:spLocks noGrp="1"/>
          </p:cNvSpPr>
          <p:nvPr>
            <p:ph type="body" idx="1"/>
          </p:nvPr>
        </p:nvSpPr>
        <p:spPr/>
        <p:txBody>
          <a:bodyPr>
            <a:normAutofit/>
          </a:bodyPr>
          <a:lstStyle/>
          <a:p>
            <a:pPr marL="114300" indent="0">
              <a:buNone/>
            </a:pPr>
            <a:r>
              <a:rPr lang="en-US" dirty="0"/>
              <a:t>Our scope rules also apply to methods and parameters!</a:t>
            </a:r>
          </a:p>
          <a:p>
            <a:pPr marL="579437" indent="-457200">
              <a:spcBef>
                <a:spcPts val="380"/>
              </a:spcBef>
            </a:pPr>
            <a:r>
              <a:rPr lang="en-US" spc="-5" dirty="0"/>
              <a:t>general rule: f</a:t>
            </a:r>
            <a:r>
              <a:rPr lang="en-US" sz="2800" spc="-5" dirty="0"/>
              <a:t>rom </a:t>
            </a:r>
            <a:r>
              <a:rPr lang="en-US" sz="2800" dirty="0"/>
              <a:t>its </a:t>
            </a:r>
            <a:r>
              <a:rPr lang="en-US" sz="2800" b="1" dirty="0"/>
              <a:t>declaration to the next closing brace, }</a:t>
            </a:r>
            <a:endParaRPr lang="en-US" b="1" spc="-5" dirty="0">
              <a:latin typeface="Arial"/>
              <a:cs typeface="Arial"/>
            </a:endParaRPr>
          </a:p>
          <a:p>
            <a:pPr marL="579437" indent="-457200">
              <a:spcBef>
                <a:spcPts val="380"/>
              </a:spcBef>
            </a:pPr>
            <a:r>
              <a:rPr lang="en-US" sz="2800" dirty="0"/>
              <a:t>a variable </a:t>
            </a:r>
            <a:r>
              <a:rPr lang="en-US" sz="2800" spc="-5" dirty="0"/>
              <a:t>declared </a:t>
            </a:r>
            <a:r>
              <a:rPr lang="en-US" sz="2800" dirty="0"/>
              <a:t>in a method </a:t>
            </a:r>
            <a:r>
              <a:rPr lang="en-US" sz="2800" spc="-5" dirty="0"/>
              <a:t>only </a:t>
            </a:r>
            <a:r>
              <a:rPr lang="en-US" sz="2800" dirty="0"/>
              <a:t>exists </a:t>
            </a:r>
            <a:r>
              <a:rPr lang="en-US" sz="2800" u="sng" dirty="0"/>
              <a:t>in that</a:t>
            </a:r>
            <a:r>
              <a:rPr lang="en-US" sz="2800" u="sng" spc="-125" dirty="0"/>
              <a:t> </a:t>
            </a:r>
            <a:r>
              <a:rPr lang="en-US" sz="2800" u="sng" spc="-5" dirty="0"/>
              <a:t>method</a:t>
            </a:r>
            <a:r>
              <a:rPr lang="en-US" sz="2800" spc="-5" dirty="0"/>
              <a:t>!</a:t>
            </a:r>
          </a:p>
        </p:txBody>
      </p:sp>
      <p:sp>
        <p:nvSpPr>
          <p:cNvPr id="5" name="object 7">
            <a:extLst>
              <a:ext uri="{FF2B5EF4-FFF2-40B4-BE49-F238E27FC236}">
                <a16:creationId xmlns:a16="http://schemas.microsoft.com/office/drawing/2014/main" id="{B4257E77-35FA-B0C0-664F-77BD5D847499}"/>
              </a:ext>
            </a:extLst>
          </p:cNvPr>
          <p:cNvSpPr txBox="1"/>
          <p:nvPr/>
        </p:nvSpPr>
        <p:spPr>
          <a:xfrm>
            <a:off x="2743200" y="3581400"/>
            <a:ext cx="5486400" cy="2674450"/>
          </a:xfrm>
          <a:prstGeom prst="rect">
            <a:avLst/>
          </a:prstGeom>
        </p:spPr>
        <p:txBody>
          <a:bodyPr vert="horz" wrap="square" lIns="0" tIns="111125" rIns="0" bIns="0" rtlCol="0">
            <a:spAutoFit/>
          </a:bodyPr>
          <a:lstStyle/>
          <a:p>
            <a:r>
              <a:rPr lang="en-US" sz="2000" b="0" dirty="0">
                <a:solidFill>
                  <a:srgbClr val="0000FF"/>
                </a:solidFill>
                <a:effectLst/>
                <a:latin typeface="Consolas" panose="020B0609020204030204" pitchFamily="49" charset="0"/>
              </a:rPr>
              <a:t>public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static</a:t>
            </a:r>
            <a:r>
              <a:rPr lang="en-US" sz="2000" b="0" dirty="0">
                <a:solidFill>
                  <a:srgbClr val="3B3B3B"/>
                </a:solidFill>
                <a:effectLst/>
                <a:latin typeface="Consolas" panose="020B0609020204030204" pitchFamily="49" charset="0"/>
              </a:rPr>
              <a:t> </a:t>
            </a:r>
            <a:r>
              <a:rPr lang="en-US" sz="2000" b="0" dirty="0">
                <a:solidFill>
                  <a:srgbClr val="267F99"/>
                </a:solidFill>
                <a:effectLst/>
                <a:latin typeface="Consolas" panose="020B0609020204030204" pitchFamily="49" charset="0"/>
              </a:rPr>
              <a:t>void</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example</a:t>
            </a:r>
            <a:r>
              <a:rPr lang="en-US" sz="2000" b="0" dirty="0">
                <a:solidFill>
                  <a:srgbClr val="3B3B3B"/>
                </a:solidFill>
                <a:effectLst/>
                <a:latin typeface="Consolas" panose="020B0609020204030204" pitchFamily="49" charset="0"/>
              </a:rPr>
              <a:t>(</a:t>
            </a:r>
            <a:r>
              <a:rPr lang="en-US" sz="2000" b="0" dirty="0">
                <a:solidFill>
                  <a:srgbClr val="267F99"/>
                </a:solidFill>
                <a:effectLst/>
                <a:latin typeface="Consolas" panose="020B0609020204030204" pitchFamily="49" charset="0"/>
              </a:rPr>
              <a:t>int</a:t>
            </a:r>
            <a:r>
              <a:rPr lang="en-US" sz="2000" b="0" dirty="0">
                <a:solidFill>
                  <a:srgbClr val="3B3B3B"/>
                </a:solidFill>
                <a:effectLst/>
                <a:latin typeface="Consolas" panose="020B0609020204030204" pitchFamily="49" charset="0"/>
              </a:rPr>
              <a:t> </a:t>
            </a:r>
            <a:r>
              <a:rPr lang="en-US" sz="2000" dirty="0">
                <a:solidFill>
                  <a:srgbClr val="001080"/>
                </a:solidFill>
                <a:latin typeface="Consolas" panose="020B0609020204030204" pitchFamily="49" charset="0"/>
              </a:rPr>
              <a:t>n</a:t>
            </a:r>
            <a:r>
              <a:rPr lang="en-US" sz="2000" b="0" dirty="0">
                <a:solidFill>
                  <a:srgbClr val="3B3B3B"/>
                </a:solidFill>
                <a:effectLst/>
                <a:latin typeface="Consolas" panose="020B0609020204030204" pitchFamily="49" charset="0"/>
              </a:rPr>
              <a:t>) {</a:t>
            </a:r>
          </a:p>
          <a:p>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System</a:t>
            </a:r>
            <a:r>
              <a:rPr lang="en-US" sz="2000" b="0" dirty="0" err="1">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out</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println</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A41514"/>
                </a:solidFill>
                <a:effectLst/>
                <a:latin typeface="Consolas" panose="020B0609020204030204" pitchFamily="49" charset="0"/>
              </a:rPr>
              <a:t>hello</a:t>
            </a:r>
            <a:r>
              <a:rPr lang="en-US" sz="2000" b="0" dirty="0">
                <a:solidFill>
                  <a:srgbClr val="A31515"/>
                </a:solidFill>
                <a:effectLst/>
                <a:latin typeface="Consolas" panose="020B0609020204030204" pitchFamily="49" charset="0"/>
              </a:rPr>
              <a:t>"</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r>
              <a:rPr lang="en-US" sz="2000" b="0" dirty="0">
                <a:solidFill>
                  <a:srgbClr val="267F99"/>
                </a:solidFill>
                <a:effectLst/>
                <a:latin typeface="Consolas" panose="020B0609020204030204" pitchFamily="49" charset="0"/>
              </a:rPr>
              <a:t>int</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98658"/>
                </a:solidFill>
                <a:effectLst/>
                <a:latin typeface="Consolas" panose="020B0609020204030204" pitchFamily="49" charset="0"/>
              </a:rPr>
              <a:t>3</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for</a:t>
            </a:r>
            <a:r>
              <a:rPr lang="en-US" sz="2000" b="0" dirty="0">
                <a:solidFill>
                  <a:srgbClr val="3B3B3B"/>
                </a:solidFill>
                <a:effectLst/>
                <a:latin typeface="Consolas" panose="020B0609020204030204" pitchFamily="49" charset="0"/>
              </a:rPr>
              <a:t> (</a:t>
            </a:r>
            <a:r>
              <a:rPr lang="en-US" sz="2000" b="0" dirty="0">
                <a:solidFill>
                  <a:srgbClr val="267F99"/>
                </a:solidFill>
                <a:effectLst/>
                <a:latin typeface="Consolas" panose="020B0609020204030204" pitchFamily="49" charset="0"/>
              </a:rPr>
              <a:t>int</a:t>
            </a:r>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98658"/>
                </a:solidFill>
                <a:effectLst/>
                <a:latin typeface="Consolas" panose="020B0609020204030204" pitchFamily="49" charset="0"/>
              </a:rPr>
              <a:t>1</a:t>
            </a:r>
            <a:r>
              <a:rPr lang="en-US" sz="2000" b="0" dirty="0">
                <a:solidFill>
                  <a:srgbClr val="3B3B3B"/>
                </a:solidFill>
                <a:effectLst/>
                <a:latin typeface="Consolas" panose="020B0609020204030204" pitchFamily="49" charset="0"/>
              </a:rPr>
              <a:t>; </a:t>
            </a:r>
            <a:r>
              <a:rPr lang="en-US" sz="2000" b="0" dirty="0" err="1">
                <a:solidFill>
                  <a:srgbClr val="3B3B3B"/>
                </a:solidFill>
                <a:effectLst/>
                <a:latin typeface="Consolas" panose="020B0609020204030204" pitchFamily="49" charset="0"/>
              </a:rPr>
              <a:t>i</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&lt;=</a:t>
            </a:r>
            <a:r>
              <a:rPr lang="en-US" sz="2000" b="0" dirty="0">
                <a:solidFill>
                  <a:srgbClr val="3B3B3B"/>
                </a:solidFill>
                <a:effectLst/>
                <a:latin typeface="Consolas" panose="020B0609020204030204" pitchFamily="49" charset="0"/>
              </a:rPr>
              <a:t> </a:t>
            </a:r>
            <a:r>
              <a:rPr lang="en-US" sz="2000" dirty="0">
                <a:solidFill>
                  <a:srgbClr val="001080"/>
                </a:solidFill>
                <a:latin typeface="Consolas" panose="020B0609020204030204" pitchFamily="49" charset="0"/>
              </a:rPr>
              <a:t>n</a:t>
            </a:r>
            <a:r>
              <a:rPr lang="en-US" sz="2000" b="0" dirty="0">
                <a:solidFill>
                  <a:srgbClr val="3B3B3B"/>
                </a:solidFill>
                <a:effectLst/>
                <a:latin typeface="Consolas" panose="020B0609020204030204" pitchFamily="49" charset="0"/>
              </a:rPr>
              <a:t>; </a:t>
            </a:r>
            <a:r>
              <a:rPr lang="en-US" sz="2000" b="0" dirty="0" err="1">
                <a:solidFill>
                  <a:srgbClr val="3B3B3B"/>
                </a:solidFill>
                <a:effectLst/>
                <a:latin typeface="Consolas" panose="020B0609020204030204" pitchFamily="49" charset="0"/>
              </a:rPr>
              <a:t>i</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p>
          <a:p>
            <a:r>
              <a:rPr lang="en-US" sz="2000" b="0" dirty="0">
                <a:solidFill>
                  <a:srgbClr val="3B3B3B"/>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System</a:t>
            </a:r>
            <a:r>
              <a:rPr lang="en-US" sz="2000" b="0" dirty="0" err="1">
                <a:solidFill>
                  <a:srgbClr val="3B3B3B"/>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out</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print</a:t>
            </a:r>
            <a:r>
              <a:rPr lang="en-US" sz="2000" b="0" dirty="0">
                <a:solidFill>
                  <a:srgbClr val="3B3B3B"/>
                </a:solidFill>
                <a:effectLst/>
                <a:latin typeface="Consolas" panose="020B0609020204030204" pitchFamily="49" charset="0"/>
              </a:rPr>
              <a:t>(x);</a:t>
            </a:r>
          </a:p>
          <a:p>
            <a:r>
              <a:rPr lang="en-US" sz="2000" b="0" dirty="0">
                <a:solidFill>
                  <a:srgbClr val="3B3B3B"/>
                </a:solidFill>
                <a:effectLst/>
                <a:latin typeface="Consolas" panose="020B0609020204030204" pitchFamily="49" charset="0"/>
              </a:rPr>
              <a:t>    }</a:t>
            </a:r>
          </a:p>
          <a:p>
            <a:r>
              <a:rPr lang="en-US" sz="2000" b="0" dirty="0">
                <a:solidFill>
                  <a:srgbClr val="3B3B3B"/>
                </a:solidFill>
                <a:effectLst/>
                <a:latin typeface="Consolas" panose="020B0609020204030204" pitchFamily="49" charset="0"/>
              </a:rPr>
              <a:t>}</a:t>
            </a:r>
          </a:p>
          <a:p>
            <a:pPr algn="ctr">
              <a:lnSpc>
                <a:spcPct val="100000"/>
              </a:lnSpc>
              <a:spcBef>
                <a:spcPts val="875"/>
              </a:spcBef>
              <a:tabLst>
                <a:tab pos="533400" algn="l"/>
                <a:tab pos="1199515" algn="l"/>
                <a:tab pos="1466215" algn="l"/>
                <a:tab pos="1732914" algn="l"/>
                <a:tab pos="2133600" algn="l"/>
                <a:tab pos="2400300" algn="l"/>
                <a:tab pos="2799715" algn="l"/>
                <a:tab pos="3333115" algn="l"/>
                <a:tab pos="3998595" algn="l"/>
              </a:tabLst>
            </a:pPr>
            <a:endParaRPr sz="1900" dirty="0">
              <a:latin typeface="Arial"/>
              <a:cs typeface="Arial"/>
            </a:endParaRPr>
          </a:p>
        </p:txBody>
      </p:sp>
      <p:grpSp>
        <p:nvGrpSpPr>
          <p:cNvPr id="12" name="Group 11" descr="i’s scope is the for loop itself - starting from the header (where it’s initialized) and ending at the closing brace for the for loop">
            <a:extLst>
              <a:ext uri="{FF2B5EF4-FFF2-40B4-BE49-F238E27FC236}">
                <a16:creationId xmlns:a16="http://schemas.microsoft.com/office/drawing/2014/main" id="{F6077872-AB7F-28F1-6B71-8515358AF49B}"/>
              </a:ext>
            </a:extLst>
          </p:cNvPr>
          <p:cNvGrpSpPr/>
          <p:nvPr/>
        </p:nvGrpSpPr>
        <p:grpSpPr>
          <a:xfrm>
            <a:off x="1178169" y="4694293"/>
            <a:ext cx="1980657" cy="832264"/>
            <a:chOff x="1178169" y="4694293"/>
            <a:chExt cx="1980657" cy="832264"/>
          </a:xfrm>
        </p:grpSpPr>
        <p:sp>
          <p:nvSpPr>
            <p:cNvPr id="7" name="object 13">
              <a:extLst>
                <a:ext uri="{FF2B5EF4-FFF2-40B4-BE49-F238E27FC236}">
                  <a16:creationId xmlns:a16="http://schemas.microsoft.com/office/drawing/2014/main" id="{7D818ECB-72B2-B05A-4AF4-EDE9041A61FF}"/>
                </a:ext>
              </a:extLst>
            </p:cNvPr>
            <p:cNvSpPr txBox="1"/>
            <p:nvPr/>
          </p:nvSpPr>
          <p:spPr>
            <a:xfrm>
              <a:off x="1178169" y="4884365"/>
              <a:ext cx="1598971" cy="443070"/>
            </a:xfrm>
            <a:prstGeom prst="rect">
              <a:avLst/>
            </a:prstGeom>
          </p:spPr>
          <p:txBody>
            <a:bodyPr vert="horz" wrap="square" lIns="0" tIns="12065" rIns="0" bIns="0" rtlCol="0">
              <a:spAutoFit/>
            </a:bodyPr>
            <a:lstStyle/>
            <a:p>
              <a:pPr marL="12700">
                <a:lnSpc>
                  <a:spcPct val="100000"/>
                </a:lnSpc>
                <a:spcBef>
                  <a:spcPts val="95"/>
                </a:spcBef>
              </a:pPr>
              <a:r>
                <a:rPr sz="2800" spc="300" dirty="0">
                  <a:solidFill>
                    <a:srgbClr val="339966"/>
                  </a:solidFill>
                  <a:latin typeface="Consolas" panose="020B0609020204030204" pitchFamily="49" charset="0"/>
                  <a:cs typeface="Consolas" panose="020B0609020204030204" pitchFamily="49" charset="0"/>
                </a:rPr>
                <a:t>i</a:t>
              </a:r>
              <a:r>
                <a:rPr sz="2800" spc="300" dirty="0">
                  <a:solidFill>
                    <a:srgbClr val="339966"/>
                  </a:solidFill>
                  <a:latin typeface="Calibri" panose="020F0502020204030204" pitchFamily="34" charset="0"/>
                  <a:cs typeface="Calibri" panose="020F0502020204030204" pitchFamily="34" charset="0"/>
                </a:rPr>
                <a:t>'s</a:t>
              </a:r>
              <a:r>
                <a:rPr sz="2800" spc="-60" dirty="0">
                  <a:solidFill>
                    <a:srgbClr val="339966"/>
                  </a:solidFill>
                  <a:latin typeface="Calibri" panose="020F0502020204030204" pitchFamily="34" charset="0"/>
                  <a:cs typeface="Calibri" panose="020F0502020204030204" pitchFamily="34" charset="0"/>
                </a:rPr>
                <a:t> </a:t>
              </a:r>
              <a:r>
                <a:rPr sz="2800" spc="-10" dirty="0">
                  <a:solidFill>
                    <a:srgbClr val="339966"/>
                  </a:solidFill>
                  <a:latin typeface="Calibri" panose="020F0502020204030204" pitchFamily="34" charset="0"/>
                  <a:cs typeface="Calibri" panose="020F0502020204030204" pitchFamily="34" charset="0"/>
                </a:rPr>
                <a:t>scope</a:t>
              </a:r>
              <a:endParaRPr sz="2800" dirty="0">
                <a:latin typeface="Calibri" panose="020F0502020204030204" pitchFamily="34" charset="0"/>
                <a:cs typeface="Calibri" panose="020F0502020204030204" pitchFamily="34" charset="0"/>
              </a:endParaRPr>
            </a:p>
          </p:txBody>
        </p:sp>
        <p:sp>
          <p:nvSpPr>
            <p:cNvPr id="8" name="Left Brace 7">
              <a:extLst>
                <a:ext uri="{FF2B5EF4-FFF2-40B4-BE49-F238E27FC236}">
                  <a16:creationId xmlns:a16="http://schemas.microsoft.com/office/drawing/2014/main" id="{50B1A079-189C-4C81-C5F4-CCF50E0D5AAC}"/>
                </a:ext>
              </a:extLst>
            </p:cNvPr>
            <p:cNvSpPr/>
            <p:nvPr/>
          </p:nvSpPr>
          <p:spPr>
            <a:xfrm>
              <a:off x="2906899" y="4694293"/>
              <a:ext cx="251927" cy="832264"/>
            </a:xfrm>
            <a:prstGeom prst="leftBrace">
              <a:avLst/>
            </a:prstGeom>
            <a:noFill/>
            <a:ln w="3810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66FF"/>
                </a:solidFill>
              </a:endParaRPr>
            </a:p>
          </p:txBody>
        </p:sp>
      </p:grpSp>
      <p:grpSp>
        <p:nvGrpSpPr>
          <p:cNvPr id="13" name="Group 12" descr="x’s scope starts at where it is declared, and ends at the end of the method declaration">
            <a:extLst>
              <a:ext uri="{FF2B5EF4-FFF2-40B4-BE49-F238E27FC236}">
                <a16:creationId xmlns:a16="http://schemas.microsoft.com/office/drawing/2014/main" id="{9E45E1C2-09F8-E058-0346-F8A320A862F5}"/>
              </a:ext>
            </a:extLst>
          </p:cNvPr>
          <p:cNvGrpSpPr/>
          <p:nvPr/>
        </p:nvGrpSpPr>
        <p:grpSpPr>
          <a:xfrm>
            <a:off x="7891947" y="4359829"/>
            <a:ext cx="1880934" cy="1166728"/>
            <a:chOff x="7891947" y="4359829"/>
            <a:chExt cx="1880934" cy="1166728"/>
          </a:xfrm>
        </p:grpSpPr>
        <p:sp>
          <p:nvSpPr>
            <p:cNvPr id="6" name="object 12">
              <a:extLst>
                <a:ext uri="{FF2B5EF4-FFF2-40B4-BE49-F238E27FC236}">
                  <a16:creationId xmlns:a16="http://schemas.microsoft.com/office/drawing/2014/main" id="{F6CFF690-716D-EC42-7E9B-B7EA779A2D28}"/>
                </a:ext>
              </a:extLst>
            </p:cNvPr>
            <p:cNvSpPr txBox="1"/>
            <p:nvPr/>
          </p:nvSpPr>
          <p:spPr>
            <a:xfrm>
              <a:off x="8412711" y="4694293"/>
              <a:ext cx="1360170" cy="443070"/>
            </a:xfrm>
            <a:prstGeom prst="rect">
              <a:avLst/>
            </a:prstGeom>
          </p:spPr>
          <p:txBody>
            <a:bodyPr vert="horz" wrap="square" lIns="0" tIns="12065" rIns="0" bIns="0" rtlCol="0">
              <a:spAutoFit/>
            </a:bodyPr>
            <a:lstStyle/>
            <a:p>
              <a:pPr marL="12700">
                <a:lnSpc>
                  <a:spcPct val="100000"/>
                </a:lnSpc>
                <a:spcBef>
                  <a:spcPts val="95"/>
                </a:spcBef>
              </a:pPr>
              <a:r>
                <a:rPr sz="2800" spc="40" dirty="0">
                  <a:solidFill>
                    <a:srgbClr val="993366"/>
                  </a:solidFill>
                  <a:latin typeface="Consolas" panose="020B0609020204030204" pitchFamily="49" charset="0"/>
                  <a:cs typeface="Consolas" panose="020B0609020204030204" pitchFamily="49" charset="0"/>
                </a:rPr>
                <a:t>x</a:t>
              </a:r>
              <a:r>
                <a:rPr sz="2800" spc="40" dirty="0">
                  <a:solidFill>
                    <a:srgbClr val="993366"/>
                  </a:solidFill>
                  <a:latin typeface="Calibri" panose="020F0502020204030204" pitchFamily="34" charset="0"/>
                  <a:cs typeface="Calibri" panose="020F0502020204030204" pitchFamily="34" charset="0"/>
                </a:rPr>
                <a:t>'s</a:t>
              </a:r>
              <a:r>
                <a:rPr sz="2800" spc="-65" dirty="0">
                  <a:solidFill>
                    <a:srgbClr val="993366"/>
                  </a:solidFill>
                  <a:latin typeface="Calibri" panose="020F0502020204030204" pitchFamily="34" charset="0"/>
                  <a:cs typeface="Calibri" panose="020F0502020204030204" pitchFamily="34" charset="0"/>
                </a:rPr>
                <a:t> </a:t>
              </a:r>
              <a:r>
                <a:rPr sz="2800" spc="-5" dirty="0">
                  <a:solidFill>
                    <a:srgbClr val="993366"/>
                  </a:solidFill>
                  <a:latin typeface="Calibri" panose="020F0502020204030204" pitchFamily="34" charset="0"/>
                  <a:cs typeface="Calibri" panose="020F0502020204030204" pitchFamily="34" charset="0"/>
                </a:rPr>
                <a:t>scope</a:t>
              </a:r>
              <a:endParaRPr sz="2800" dirty="0">
                <a:latin typeface="Calibri" panose="020F0502020204030204" pitchFamily="34" charset="0"/>
                <a:cs typeface="Calibri" panose="020F0502020204030204" pitchFamily="34" charset="0"/>
              </a:endParaRPr>
            </a:p>
          </p:txBody>
        </p:sp>
        <p:sp>
          <p:nvSpPr>
            <p:cNvPr id="9" name="Left Brace 8">
              <a:extLst>
                <a:ext uri="{FF2B5EF4-FFF2-40B4-BE49-F238E27FC236}">
                  <a16:creationId xmlns:a16="http://schemas.microsoft.com/office/drawing/2014/main" id="{F57E4518-DBF4-5528-D10B-96B927547619}"/>
                </a:ext>
              </a:extLst>
            </p:cNvPr>
            <p:cNvSpPr/>
            <p:nvPr/>
          </p:nvSpPr>
          <p:spPr>
            <a:xfrm rot="10800000">
              <a:off x="7891947" y="4359829"/>
              <a:ext cx="391005" cy="1166728"/>
            </a:xfrm>
            <a:prstGeom prst="leftBrace">
              <a:avLst/>
            </a:prstGeom>
            <a:noFill/>
            <a:ln w="38100">
              <a:solidFill>
                <a:srgbClr val="9932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66FF"/>
                </a:solidFill>
              </a:endParaRPr>
            </a:p>
          </p:txBody>
        </p:sp>
      </p:grpSp>
      <p:grpSp>
        <p:nvGrpSpPr>
          <p:cNvPr id="14" name="Group 13" descr="since n is a parameter, its scope spans the entire method body">
            <a:extLst>
              <a:ext uri="{FF2B5EF4-FFF2-40B4-BE49-F238E27FC236}">
                <a16:creationId xmlns:a16="http://schemas.microsoft.com/office/drawing/2014/main" id="{280518C9-4C35-E2E4-CE54-6E9EE1797148}"/>
              </a:ext>
            </a:extLst>
          </p:cNvPr>
          <p:cNvGrpSpPr/>
          <p:nvPr/>
        </p:nvGrpSpPr>
        <p:grpSpPr>
          <a:xfrm>
            <a:off x="9919242" y="3773510"/>
            <a:ext cx="1897536" cy="1970467"/>
            <a:chOff x="9919242" y="3773510"/>
            <a:chExt cx="1897536" cy="1970467"/>
          </a:xfrm>
        </p:grpSpPr>
        <p:sp>
          <p:nvSpPr>
            <p:cNvPr id="10" name="object 12">
              <a:extLst>
                <a:ext uri="{FF2B5EF4-FFF2-40B4-BE49-F238E27FC236}">
                  <a16:creationId xmlns:a16="http://schemas.microsoft.com/office/drawing/2014/main" id="{2F8549BB-9842-6B87-908B-01FA287BEF70}"/>
                </a:ext>
              </a:extLst>
            </p:cNvPr>
            <p:cNvSpPr txBox="1"/>
            <p:nvPr/>
          </p:nvSpPr>
          <p:spPr>
            <a:xfrm>
              <a:off x="10456608" y="4537209"/>
              <a:ext cx="1360170" cy="443070"/>
            </a:xfrm>
            <a:prstGeom prst="rect">
              <a:avLst/>
            </a:prstGeom>
          </p:spPr>
          <p:txBody>
            <a:bodyPr vert="horz" wrap="square" lIns="0" tIns="12065" rIns="0" bIns="0" rtlCol="0">
              <a:spAutoFit/>
            </a:bodyPr>
            <a:lstStyle/>
            <a:p>
              <a:pPr marL="12700">
                <a:lnSpc>
                  <a:spcPct val="100000"/>
                </a:lnSpc>
                <a:spcBef>
                  <a:spcPts val="95"/>
                </a:spcBef>
              </a:pPr>
              <a:r>
                <a:rPr lang="en-US" sz="2800" spc="40" dirty="0">
                  <a:solidFill>
                    <a:srgbClr val="0070C0"/>
                  </a:solidFill>
                  <a:latin typeface="Consolas" panose="020B0609020204030204" pitchFamily="49" charset="0"/>
                  <a:cs typeface="Consolas" panose="020B0609020204030204" pitchFamily="49" charset="0"/>
                </a:rPr>
                <a:t>n</a:t>
              </a:r>
              <a:r>
                <a:rPr sz="2800" spc="40" dirty="0">
                  <a:solidFill>
                    <a:srgbClr val="0070C0"/>
                  </a:solidFill>
                  <a:latin typeface="Calibri" panose="020F0502020204030204" pitchFamily="34" charset="0"/>
                  <a:cs typeface="Calibri" panose="020F0502020204030204" pitchFamily="34" charset="0"/>
                </a:rPr>
                <a:t>'s</a:t>
              </a:r>
              <a:r>
                <a:rPr sz="2800" spc="-65" dirty="0">
                  <a:solidFill>
                    <a:srgbClr val="0070C0"/>
                  </a:solidFill>
                  <a:latin typeface="Calibri" panose="020F0502020204030204" pitchFamily="34" charset="0"/>
                  <a:cs typeface="Calibri" panose="020F0502020204030204" pitchFamily="34" charset="0"/>
                </a:rPr>
                <a:t> </a:t>
              </a:r>
              <a:r>
                <a:rPr sz="2800" spc="-5" dirty="0">
                  <a:solidFill>
                    <a:srgbClr val="0070C0"/>
                  </a:solidFill>
                  <a:latin typeface="Calibri" panose="020F0502020204030204" pitchFamily="34" charset="0"/>
                  <a:cs typeface="Calibri" panose="020F0502020204030204" pitchFamily="34" charset="0"/>
                </a:rPr>
                <a:t>scope</a:t>
              </a:r>
              <a:endParaRPr sz="2800" dirty="0">
                <a:solidFill>
                  <a:srgbClr val="0070C0"/>
                </a:solidFill>
                <a:latin typeface="Calibri" panose="020F0502020204030204" pitchFamily="34" charset="0"/>
                <a:cs typeface="Calibri" panose="020F0502020204030204" pitchFamily="34" charset="0"/>
              </a:endParaRPr>
            </a:p>
          </p:txBody>
        </p:sp>
        <p:sp>
          <p:nvSpPr>
            <p:cNvPr id="11" name="Left Brace 10">
              <a:extLst>
                <a:ext uri="{FF2B5EF4-FFF2-40B4-BE49-F238E27FC236}">
                  <a16:creationId xmlns:a16="http://schemas.microsoft.com/office/drawing/2014/main" id="{5531A7EF-D88E-92FE-4DBD-17861C259C8C}"/>
                </a:ext>
              </a:extLst>
            </p:cNvPr>
            <p:cNvSpPr/>
            <p:nvPr/>
          </p:nvSpPr>
          <p:spPr>
            <a:xfrm rot="10800000">
              <a:off x="9919242" y="3773510"/>
              <a:ext cx="391005" cy="1970467"/>
            </a:xfrm>
            <a:prstGeom prst="leftBrace">
              <a:avLst/>
            </a:prstGeom>
            <a:noFill/>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grpSp>
      <p:sp>
        <p:nvSpPr>
          <p:cNvPr id="4" name="Slide Number Placeholder 3">
            <a:extLst>
              <a:ext uri="{FF2B5EF4-FFF2-40B4-BE49-F238E27FC236}">
                <a16:creationId xmlns:a16="http://schemas.microsoft.com/office/drawing/2014/main" id="{C3A8108B-0A74-DE95-ADBF-12DDEBD7F5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3984062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D715F-02DA-2D51-F85A-2255C7B9A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E42AB-0339-057A-238B-BACAAA9E798B}"/>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C</a:t>
            </a:r>
            <a:r>
              <a:rPr lang="en-US" dirty="0" err="1"/>
              <a:t>ount</a:t>
            </a:r>
            <a:r>
              <a:rPr lang="en-US" dirty="0"/>
              <a:t> (Think)</a:t>
            </a:r>
          </a:p>
        </p:txBody>
      </p:sp>
      <p:sp>
        <p:nvSpPr>
          <p:cNvPr id="7" name="TextBox 6">
            <a:extLst>
              <a:ext uri="{FF2B5EF4-FFF2-40B4-BE49-F238E27FC236}">
                <a16:creationId xmlns:a16="http://schemas.microsoft.com/office/drawing/2014/main" id="{6ADB150B-37F4-62ED-07A9-F4C70B3BDB29}"/>
              </a:ext>
            </a:extLst>
          </p:cNvPr>
          <p:cNvSpPr txBox="1"/>
          <p:nvPr/>
        </p:nvSpPr>
        <p:spPr>
          <a:xfrm>
            <a:off x="7182165" y="1413064"/>
            <a:ext cx="4734560"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What will be the </a:t>
            </a:r>
            <a:r>
              <a:rPr lang="en-US" sz="2800" b="1" dirty="0">
                <a:latin typeface="Calibri" panose="020F0502020204030204" pitchFamily="34" charset="0"/>
                <a:cs typeface="Calibri" panose="020F0502020204030204" pitchFamily="34" charset="0"/>
              </a:rPr>
              <a:t>last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line of output </a:t>
            </a:r>
            <a:r>
              <a:rPr lang="en-US" sz="2800" dirty="0">
                <a:latin typeface="Calibri" panose="020F0502020204030204" pitchFamily="34" charset="0"/>
                <a:cs typeface="Calibri" panose="020F0502020204030204" pitchFamily="34" charset="0"/>
              </a:rPr>
              <a:t>from this code?</a:t>
            </a:r>
          </a:p>
        </p:txBody>
      </p:sp>
      <p:sp>
        <p:nvSpPr>
          <p:cNvPr id="5" name="TextBox 4">
            <a:extLst>
              <a:ext uri="{FF2B5EF4-FFF2-40B4-BE49-F238E27FC236}">
                <a16:creationId xmlns:a16="http://schemas.microsoft.com/office/drawing/2014/main" id="{2EE0FD26-2A09-C98D-4311-737CDE500AA2}"/>
              </a:ext>
            </a:extLst>
          </p:cNvPr>
          <p:cNvSpPr txBox="1"/>
          <p:nvPr/>
        </p:nvSpPr>
        <p:spPr>
          <a:xfrm>
            <a:off x="152399" y="1674674"/>
            <a:ext cx="6650270" cy="5016758"/>
          </a:xfrm>
          <a:prstGeom prst="rect">
            <a:avLst/>
          </a:prstGeom>
          <a:noFill/>
        </p:spPr>
        <p:txBody>
          <a:bodyPr wrap="square">
            <a:spAutoFit/>
          </a:bodyPr>
          <a:lstStyle/>
          <a:p>
            <a:r>
              <a:rPr lang="en-US" sz="2000" b="0" dirty="0">
                <a:solidFill>
                  <a:srgbClr val="D73A49"/>
                </a:solidFill>
                <a:effectLst/>
                <a:latin typeface="Consolas" panose="020B0609020204030204" pitchFamily="49" charset="0"/>
                <a:cs typeface="Consolas" panose="020B0609020204030204" pitchFamily="49" charset="0"/>
              </a:rPr>
              <a:t>public static final int</a:t>
            </a:r>
            <a:r>
              <a:rPr lang="en-US" sz="2000" b="0" dirty="0">
                <a:solidFill>
                  <a:srgbClr val="24292E"/>
                </a:solidFill>
                <a:effectLst/>
                <a:latin typeface="Consolas" panose="020B0609020204030204" pitchFamily="49" charset="0"/>
                <a:cs typeface="Consolas" panose="020B0609020204030204" pitchFamily="49" charset="0"/>
              </a:rPr>
              <a:t> COUNT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r>
              <a:rPr lang="en-US" sz="2000" dirty="0">
                <a:solidFill>
                  <a:srgbClr val="005CC5"/>
                </a:solidFill>
                <a:latin typeface="Consolas" panose="020B0609020204030204" pitchFamily="49" charset="0"/>
                <a:cs typeface="Consolas" panose="020B0609020204030204" pitchFamily="49" charset="0"/>
              </a:rPr>
              <a:t>7</a:t>
            </a:r>
            <a:r>
              <a:rPr lang="en-US" sz="2000" b="0" dirty="0">
                <a:solidFill>
                  <a:srgbClr val="24292E"/>
                </a:solidFill>
                <a:effectLst/>
                <a:latin typeface="Consolas" panose="020B0609020204030204" pitchFamily="49" charset="0"/>
                <a:cs typeface="Consolas" panose="020B0609020204030204" pitchFamily="49" charset="0"/>
              </a:rPr>
              <a:t>;</a:t>
            </a:r>
            <a:br>
              <a:rPr lang="en-US" sz="2000" b="0" dirty="0">
                <a:solidFill>
                  <a:srgbClr val="24292E"/>
                </a:solidFill>
                <a:effectLst/>
                <a:latin typeface="Consolas" panose="020B0609020204030204" pitchFamily="49" charset="0"/>
                <a:cs typeface="Consolas" panose="020B0609020204030204" pitchFamily="49" charset="0"/>
              </a:rPr>
            </a:br>
            <a:endParaRPr lang="en-US" sz="2000" b="0" dirty="0">
              <a:solidFill>
                <a:srgbClr val="D73A49"/>
              </a:solidFill>
              <a:effectLst/>
              <a:latin typeface="Consolas" panose="020B0609020204030204" pitchFamily="49" charset="0"/>
              <a:cs typeface="Consolas" panose="020B0609020204030204" pitchFamily="49" charset="0"/>
            </a:endParaRPr>
          </a:p>
          <a:p>
            <a:r>
              <a:rPr lang="en-US" sz="2000" b="0" dirty="0">
                <a:solidFill>
                  <a:srgbClr val="D73A49"/>
                </a:solidFill>
                <a:effectLst/>
                <a:latin typeface="Consolas" panose="020B0609020204030204" pitchFamily="49" charset="0"/>
                <a:cs typeface="Consolas" panose="020B0609020204030204" pitchFamily="49" charset="0"/>
              </a:rPr>
              <a:t>public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static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void</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6F42C1"/>
                </a:solidFill>
                <a:effectLst/>
                <a:latin typeface="Consolas" panose="020B0609020204030204" pitchFamily="49" charset="0"/>
                <a:cs typeface="Consolas" panose="020B0609020204030204" pitchFamily="49" charset="0"/>
              </a:rPr>
              <a:t>main</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D73A49"/>
                </a:solidFill>
                <a:effectLst/>
                <a:latin typeface="Consolas" panose="020B0609020204030204" pitchFamily="49" charset="0"/>
                <a:cs typeface="Consolas" panose="020B0609020204030204" pitchFamily="49" charset="0"/>
              </a:rPr>
              <a:t>String</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args</a:t>
            </a:r>
            <a:r>
              <a:rPr lang="en-US" sz="2000" b="0" dirty="0">
                <a:solidFill>
                  <a:srgbClr val="24292E"/>
                </a:solidFill>
                <a:effectLst/>
                <a:latin typeface="Consolas" panose="020B0609020204030204" pitchFamily="49" charset="0"/>
                <a:cs typeface="Consolas" panose="020B0609020204030204" pitchFamily="49" charset="0"/>
              </a:rPr>
              <a:t>) {</a:t>
            </a:r>
          </a:p>
          <a:p>
            <a:r>
              <a:rPr lang="en-US" sz="2000" b="0" dirty="0">
                <a:solidFill>
                  <a:srgbClr val="D73A49"/>
                </a:solidFill>
                <a:effectLst/>
                <a:latin typeface="Consolas" panose="020B0609020204030204" pitchFamily="49" charset="0"/>
                <a:cs typeface="Consolas" panose="020B0609020204030204" pitchFamily="49" charset="0"/>
              </a:rPr>
              <a:t>   int</a:t>
            </a:r>
            <a:r>
              <a:rPr lang="en-US" sz="2000" b="0" dirty="0">
                <a:solidFill>
                  <a:srgbClr val="24292E"/>
                </a:solidFill>
                <a:effectLst/>
                <a:latin typeface="Consolas" panose="020B0609020204030204" pitchFamily="49" charset="0"/>
                <a:cs typeface="Consolas" panose="020B0609020204030204" pitchFamily="49" charset="0"/>
              </a:rPr>
              <a:t> count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005CC5"/>
                </a:solidFill>
                <a:effectLst/>
                <a:latin typeface="Consolas" panose="020B0609020204030204" pitchFamily="49" charset="0"/>
                <a:cs typeface="Consolas" panose="020B0609020204030204" pitchFamily="49" charset="0"/>
              </a:rPr>
              <a:t>5</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6F42C1"/>
                </a:solidFill>
                <a:effectLst/>
                <a:latin typeface="Consolas" panose="020B0609020204030204" pitchFamily="49" charset="0"/>
                <a:cs typeface="Consolas" panose="020B0609020204030204" pitchFamily="49" charset="0"/>
              </a:rPr>
              <a:t>   line</a:t>
            </a:r>
            <a:r>
              <a:rPr lang="en-US" sz="2000" b="0" dirty="0">
                <a:solidFill>
                  <a:srgbClr val="24292E"/>
                </a:solidFill>
                <a:effectLst/>
                <a:latin typeface="Consolas" panose="020B0609020204030204" pitchFamily="49" charset="0"/>
                <a:cs typeface="Consolas" panose="020B0609020204030204" pitchFamily="49" charset="0"/>
              </a:rPr>
              <a:t>(count);</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println</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032F62"/>
                </a:solidFill>
                <a:effectLst/>
                <a:latin typeface="Consolas" panose="020B0609020204030204" pitchFamily="49" charset="0"/>
                <a:cs typeface="Consolas" panose="020B0609020204030204" pitchFamily="49" charset="0"/>
              </a:rPr>
              <a:t>"COUNT is: "</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COUNT);</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println</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032F62"/>
                </a:solidFill>
                <a:effectLst/>
                <a:latin typeface="Consolas" panose="020B0609020204030204" pitchFamily="49" charset="0"/>
                <a:cs typeface="Consolas" panose="020B0609020204030204" pitchFamily="49" charset="0"/>
              </a:rPr>
              <a:t>"count is: "</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count);</a:t>
            </a:r>
          </a:p>
          <a:p>
            <a:r>
              <a:rPr lang="en-US" sz="2000" b="0" dirty="0">
                <a:solidFill>
                  <a:srgbClr val="24292E"/>
                </a:solidFill>
                <a:effectLst/>
                <a:latin typeface="Consolas" panose="020B0609020204030204" pitchFamily="49" charset="0"/>
                <a:cs typeface="Consolas" panose="020B0609020204030204" pitchFamily="49" charset="0"/>
              </a:rPr>
              <a:t>}</a:t>
            </a:r>
          </a:p>
          <a:p>
            <a:br>
              <a:rPr lang="en-US" sz="2000" b="0" dirty="0">
                <a:solidFill>
                  <a:srgbClr val="24292E"/>
                </a:solidFill>
                <a:effectLst/>
                <a:latin typeface="Consolas" panose="020B0609020204030204" pitchFamily="49" charset="0"/>
                <a:cs typeface="Consolas" panose="020B0609020204030204" pitchFamily="49" charset="0"/>
              </a:rPr>
            </a:br>
            <a:r>
              <a:rPr lang="en-US" sz="2000" b="0" dirty="0">
                <a:solidFill>
                  <a:srgbClr val="D73A49"/>
                </a:solidFill>
                <a:effectLst/>
                <a:latin typeface="Consolas" panose="020B0609020204030204" pitchFamily="49" charset="0"/>
                <a:cs typeface="Consolas" panose="020B0609020204030204" pitchFamily="49" charset="0"/>
              </a:rPr>
              <a:t>public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static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void</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6F42C1"/>
                </a:solidFill>
                <a:effectLst/>
                <a:latin typeface="Consolas" panose="020B0609020204030204" pitchFamily="49" charset="0"/>
                <a:cs typeface="Consolas" panose="020B0609020204030204" pitchFamily="49" charset="0"/>
              </a:rPr>
              <a:t>line</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D73A49"/>
                </a:solidFill>
                <a:effectLst/>
                <a:latin typeface="Consolas" panose="020B0609020204030204" pitchFamily="49" charset="0"/>
                <a:cs typeface="Consolas" panose="020B0609020204030204" pitchFamily="49" charset="0"/>
              </a:rPr>
              <a:t>int</a:t>
            </a:r>
            <a:r>
              <a:rPr lang="en-US" sz="2000" b="0" dirty="0">
                <a:solidFill>
                  <a:srgbClr val="24292E"/>
                </a:solidFill>
                <a:effectLst/>
                <a:latin typeface="Consolas" panose="020B0609020204030204" pitchFamily="49" charset="0"/>
                <a:cs typeface="Consolas" panose="020B0609020204030204" pitchFamily="49" charset="0"/>
              </a:rPr>
              <a:t> count) {</a:t>
            </a:r>
          </a:p>
          <a:p>
            <a:r>
              <a:rPr lang="en-US" sz="2000" b="0" dirty="0">
                <a:solidFill>
                  <a:srgbClr val="D73A49"/>
                </a:solidFill>
                <a:effectLst/>
                <a:latin typeface="Consolas" panose="020B0609020204030204" pitchFamily="49" charset="0"/>
                <a:cs typeface="Consolas" panose="020B0609020204030204" pitchFamily="49" charset="0"/>
              </a:rPr>
              <a:t>   for</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int</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i</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005CC5"/>
                </a:solidFill>
                <a:effectLst/>
                <a:latin typeface="Consolas" panose="020B0609020204030204" pitchFamily="49" charset="0"/>
                <a:cs typeface="Consolas" panose="020B0609020204030204" pitchFamily="49" charset="0"/>
              </a:rPr>
              <a:t>1</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i</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&lt;=</a:t>
            </a:r>
            <a:r>
              <a:rPr lang="en-US" sz="2000" b="0" dirty="0">
                <a:solidFill>
                  <a:srgbClr val="24292E"/>
                </a:solidFill>
                <a:effectLst/>
                <a:latin typeface="Consolas" panose="020B0609020204030204" pitchFamily="49" charset="0"/>
                <a:cs typeface="Consolas" panose="020B0609020204030204" pitchFamily="49" charset="0"/>
              </a:rPr>
              <a:t> count; </a:t>
            </a:r>
            <a:r>
              <a:rPr lang="en-US" sz="2000" b="0" dirty="0" err="1">
                <a:solidFill>
                  <a:srgbClr val="24292E"/>
                </a:solidFill>
                <a:effectLst/>
                <a:latin typeface="Consolas" panose="020B0609020204030204" pitchFamily="49" charset="0"/>
                <a:cs typeface="Consolas" panose="020B0609020204030204" pitchFamily="49" charset="0"/>
              </a:rPr>
              <a:t>i</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032F62"/>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24292E"/>
                </a:solidFill>
                <a:effectLst/>
                <a:latin typeface="Consolas" panose="020B0609020204030204" pitchFamily="49" charset="0"/>
                <a:cs typeface="Consolas" panose="020B0609020204030204" pitchFamily="49" charset="0"/>
              </a:rPr>
              <a:t>   }</a:t>
            </a:r>
          </a:p>
          <a:p>
            <a:r>
              <a:rPr lang="en-US" sz="2000" b="0" dirty="0">
                <a:solidFill>
                  <a:srgbClr val="24292E"/>
                </a:solidFill>
                <a:effectLst/>
                <a:latin typeface="Consolas" panose="020B0609020204030204" pitchFamily="49" charset="0"/>
                <a:cs typeface="Consolas" panose="020B0609020204030204" pitchFamily="49" charset="0"/>
              </a:rPr>
              <a:t>   count</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println</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24292E"/>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E3D07E58-B9EF-A7A4-7B09-2166AADDCEBD}"/>
              </a:ext>
            </a:extLst>
          </p:cNvPr>
          <p:cNvSpPr txBox="1"/>
          <p:nvPr/>
        </p:nvSpPr>
        <p:spPr>
          <a:xfrm>
            <a:off x="7182165" y="2605698"/>
            <a:ext cx="4496942" cy="3539430"/>
          </a:xfrm>
          <a:prstGeom prst="rect">
            <a:avLst/>
          </a:prstGeom>
          <a:noFill/>
        </p:spPr>
        <p:txBody>
          <a:bodyPr wrap="square" rtlCol="0">
            <a:spAutoFit/>
          </a:bodyPr>
          <a:lstStyle/>
          <a:p>
            <a:r>
              <a:rPr lang="en-US" sz="3200" b="1" dirty="0">
                <a:solidFill>
                  <a:srgbClr val="7030A0"/>
                </a:solidFill>
                <a:latin typeface="Calibri" panose="020F0502020204030204" pitchFamily="34" charset="0"/>
                <a:cs typeface="Calibri" panose="020F0502020204030204" pitchFamily="34" charset="0"/>
              </a:rPr>
              <a:t>A. </a:t>
            </a:r>
            <a:r>
              <a:rPr lang="en-US" sz="3200" dirty="0">
                <a:solidFill>
                  <a:schemeClr val="tx1"/>
                </a:solidFill>
                <a:latin typeface="Consolas" panose="020B0609020204030204" pitchFamily="49" charset="0"/>
                <a:cs typeface="Calibri" panose="020F0502020204030204" pitchFamily="34" charset="0"/>
              </a:rPr>
              <a:t>count is: 1</a:t>
            </a:r>
            <a:endParaRPr lang="en-US" sz="3200" dirty="0">
              <a:solidFill>
                <a:srgbClr val="008080"/>
              </a:solidFill>
              <a:latin typeface="Calibri" panose="020F0502020204030204" pitchFamily="34" charset="0"/>
              <a:cs typeface="Calibri" panose="020F0502020204030204" pitchFamily="34" charset="0"/>
            </a:endParaRPr>
          </a:p>
          <a:p>
            <a:endParaRPr lang="en-US" sz="3200" b="1" dirty="0">
              <a:solidFill>
                <a:srgbClr val="008080"/>
              </a:solidFill>
              <a:latin typeface="Calibri" panose="020F0502020204030204" pitchFamily="34" charset="0"/>
              <a:cs typeface="Calibri" panose="020F0502020204030204" pitchFamily="34" charset="0"/>
            </a:endParaRPr>
          </a:p>
          <a:p>
            <a:r>
              <a:rPr lang="en-US" sz="3200" b="1" dirty="0">
                <a:solidFill>
                  <a:srgbClr val="7030A0"/>
                </a:solidFill>
                <a:latin typeface="Calibri" panose="020F0502020204030204" pitchFamily="34" charset="0"/>
                <a:cs typeface="Calibri" panose="020F0502020204030204" pitchFamily="34" charset="0"/>
              </a:rPr>
              <a:t>B. </a:t>
            </a:r>
            <a:r>
              <a:rPr lang="en-US" sz="3200" dirty="0">
                <a:solidFill>
                  <a:schemeClr val="tx1"/>
                </a:solidFill>
                <a:latin typeface="Consolas" panose="020B0609020204030204" pitchFamily="49" charset="0"/>
                <a:cs typeface="Calibri" panose="020F0502020204030204" pitchFamily="34" charset="0"/>
              </a:rPr>
              <a:t>count is: 5</a:t>
            </a:r>
            <a:endParaRPr lang="en-US" sz="3200" b="1" dirty="0">
              <a:solidFill>
                <a:srgbClr val="008080"/>
              </a:solidFill>
              <a:latin typeface="Calibri" panose="020F0502020204030204" pitchFamily="34" charset="0"/>
              <a:cs typeface="Calibri" panose="020F0502020204030204" pitchFamily="34" charset="0"/>
            </a:endParaRPr>
          </a:p>
          <a:p>
            <a:endParaRPr lang="en-US" sz="3200" b="1" dirty="0">
              <a:solidFill>
                <a:srgbClr val="008080"/>
              </a:solidFill>
              <a:latin typeface="Calibri" panose="020F0502020204030204" pitchFamily="34" charset="0"/>
              <a:cs typeface="Calibri" panose="020F0502020204030204" pitchFamily="34" charset="0"/>
            </a:endParaRPr>
          </a:p>
          <a:p>
            <a:r>
              <a:rPr lang="en-US" sz="3200" b="1" dirty="0">
                <a:solidFill>
                  <a:srgbClr val="7030A0"/>
                </a:solidFill>
                <a:latin typeface="Calibri" panose="020F0502020204030204" pitchFamily="34" charset="0"/>
                <a:cs typeface="Calibri" panose="020F0502020204030204" pitchFamily="34" charset="0"/>
              </a:rPr>
              <a:t>C. </a:t>
            </a:r>
            <a:r>
              <a:rPr lang="en-US" sz="3200" dirty="0">
                <a:solidFill>
                  <a:schemeClr val="tx1"/>
                </a:solidFill>
                <a:latin typeface="Consolas" panose="020B0609020204030204" pitchFamily="49" charset="0"/>
                <a:cs typeface="Calibri" panose="020F0502020204030204" pitchFamily="34" charset="0"/>
              </a:rPr>
              <a:t>count is: 6</a:t>
            </a:r>
            <a:endParaRPr lang="en-US" sz="3200" b="1" dirty="0">
              <a:solidFill>
                <a:srgbClr val="008080"/>
              </a:solidFill>
              <a:latin typeface="Calibri" panose="020F0502020204030204" pitchFamily="34" charset="0"/>
              <a:cs typeface="Calibri" panose="020F0502020204030204" pitchFamily="34" charset="0"/>
            </a:endParaRPr>
          </a:p>
          <a:p>
            <a:endParaRPr lang="en-US" sz="3200" b="1" dirty="0">
              <a:solidFill>
                <a:srgbClr val="008080"/>
              </a:solidFill>
              <a:latin typeface="Calibri" panose="020F0502020204030204" pitchFamily="34" charset="0"/>
              <a:cs typeface="Calibri" panose="020F0502020204030204" pitchFamily="34" charset="0"/>
            </a:endParaRPr>
          </a:p>
          <a:p>
            <a:r>
              <a:rPr lang="en-US" sz="3200" b="1" dirty="0">
                <a:solidFill>
                  <a:srgbClr val="7030A0"/>
                </a:solidFill>
                <a:latin typeface="Calibri" panose="020F0502020204030204" pitchFamily="34" charset="0"/>
                <a:cs typeface="Calibri" panose="020F0502020204030204" pitchFamily="34" charset="0"/>
              </a:rPr>
              <a:t>D. </a:t>
            </a:r>
            <a:r>
              <a:rPr lang="en-US" sz="3200" dirty="0">
                <a:solidFill>
                  <a:schemeClr val="tx1"/>
                </a:solidFill>
                <a:latin typeface="Consolas" panose="020B0609020204030204" pitchFamily="49" charset="0"/>
                <a:cs typeface="Calibri" panose="020F0502020204030204" pitchFamily="34" charset="0"/>
              </a:rPr>
              <a:t>count is: 7</a:t>
            </a:r>
            <a:endParaRPr lang="en-US" sz="3200" dirty="0">
              <a:solidFill>
                <a:schemeClr val="tx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DB4DDAE-A892-22FB-6AF3-DD0E16FD34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4" name="Picture 3" descr="Ask questions on sli.do with code #cse121">
            <a:extLst>
              <a:ext uri="{FF2B5EF4-FFF2-40B4-BE49-F238E27FC236}">
                <a16:creationId xmlns:a16="http://schemas.microsoft.com/office/drawing/2014/main" id="{2EF86E04-6771-0C10-C999-CC4F831D1AAB}"/>
              </a:ext>
            </a:extLst>
          </p:cNvPr>
          <p:cNvPicPr>
            <a:picLocks noChangeAspect="1"/>
          </p:cNvPicPr>
          <p:nvPr/>
        </p:nvPicPr>
        <p:blipFill>
          <a:blip r:embed="rId2"/>
          <a:stretch>
            <a:fillRect/>
          </a:stretch>
        </p:blipFill>
        <p:spPr>
          <a:xfrm>
            <a:off x="7150119" y="215007"/>
            <a:ext cx="762637" cy="762637"/>
          </a:xfrm>
          <a:prstGeom prst="rect">
            <a:avLst/>
          </a:prstGeom>
        </p:spPr>
      </p:pic>
    </p:spTree>
    <p:extLst>
      <p:ext uri="{BB962C8B-B14F-4D97-AF65-F5344CB8AC3E}">
        <p14:creationId xmlns:p14="http://schemas.microsoft.com/office/powerpoint/2010/main" val="35839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5103-D461-9134-4D56-DAB5655159F5}"/>
              </a:ext>
            </a:extLst>
          </p:cNvPr>
          <p:cNvSpPr>
            <a:spLocks noGrp="1"/>
          </p:cNvSpPr>
          <p:nvPr>
            <p:ph type="title"/>
          </p:nvPr>
        </p:nvSpPr>
        <p:spPr/>
        <p:txBody>
          <a:bodyPr/>
          <a:lstStyle/>
          <a:p>
            <a:r>
              <a:rPr lang="en-US" dirty="0"/>
              <a:t>Walkthrough: Counting Counts</a:t>
            </a:r>
          </a:p>
        </p:txBody>
      </p:sp>
      <p:sp>
        <p:nvSpPr>
          <p:cNvPr id="5" name="TextBox 4">
            <a:extLst>
              <a:ext uri="{FF2B5EF4-FFF2-40B4-BE49-F238E27FC236}">
                <a16:creationId xmlns:a16="http://schemas.microsoft.com/office/drawing/2014/main" id="{8C66C8F7-7A7B-C20C-C089-58D5CE490BA7}"/>
              </a:ext>
            </a:extLst>
          </p:cNvPr>
          <p:cNvSpPr txBox="1"/>
          <p:nvPr/>
        </p:nvSpPr>
        <p:spPr>
          <a:xfrm>
            <a:off x="838200" y="1517290"/>
            <a:ext cx="6705600" cy="4708981"/>
          </a:xfrm>
          <a:prstGeom prst="rect">
            <a:avLst/>
          </a:prstGeom>
          <a:noFill/>
        </p:spPr>
        <p:txBody>
          <a:bodyPr wrap="square">
            <a:spAutoFit/>
          </a:bodyPr>
          <a:lstStyle/>
          <a:p>
            <a:r>
              <a:rPr lang="en-US" sz="2000" b="0" dirty="0">
                <a:solidFill>
                  <a:srgbClr val="D73A49"/>
                </a:solidFill>
                <a:effectLst/>
                <a:latin typeface="Consolas" panose="020B0609020204030204" pitchFamily="49" charset="0"/>
                <a:cs typeface="Consolas" panose="020B0609020204030204" pitchFamily="49" charset="0"/>
              </a:rPr>
              <a:t>public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static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final</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int</a:t>
            </a:r>
            <a:r>
              <a:rPr lang="en-US" sz="2000" b="0" dirty="0">
                <a:solidFill>
                  <a:srgbClr val="24292E"/>
                </a:solidFill>
                <a:effectLst/>
                <a:latin typeface="Consolas" panose="020B0609020204030204" pitchFamily="49" charset="0"/>
                <a:cs typeface="Consolas" panose="020B0609020204030204" pitchFamily="49" charset="0"/>
              </a:rPr>
              <a:t> COUNT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005CC5"/>
                </a:solidFill>
                <a:effectLst/>
                <a:latin typeface="Consolas" panose="020B0609020204030204" pitchFamily="49" charset="0"/>
                <a:cs typeface="Consolas" panose="020B0609020204030204" pitchFamily="49" charset="0"/>
              </a:rPr>
              <a:t>7</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D73A49"/>
                </a:solidFill>
                <a:effectLst/>
                <a:latin typeface="Consolas" panose="020B0609020204030204" pitchFamily="49" charset="0"/>
                <a:cs typeface="Consolas" panose="020B0609020204030204" pitchFamily="49" charset="0"/>
              </a:rPr>
              <a:t>public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static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void</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6F42C1"/>
                </a:solidFill>
                <a:effectLst/>
                <a:latin typeface="Consolas" panose="020B0609020204030204" pitchFamily="49" charset="0"/>
                <a:cs typeface="Consolas" panose="020B0609020204030204" pitchFamily="49" charset="0"/>
              </a:rPr>
              <a:t>main</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D73A49"/>
                </a:solidFill>
                <a:effectLst/>
                <a:latin typeface="Consolas" panose="020B0609020204030204" pitchFamily="49" charset="0"/>
                <a:cs typeface="Consolas" panose="020B0609020204030204" pitchFamily="49" charset="0"/>
              </a:rPr>
              <a:t>String</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args</a:t>
            </a:r>
            <a:r>
              <a:rPr lang="en-US" sz="2000" b="0" dirty="0">
                <a:solidFill>
                  <a:srgbClr val="24292E"/>
                </a:solidFill>
                <a:effectLst/>
                <a:latin typeface="Consolas" panose="020B0609020204030204" pitchFamily="49" charset="0"/>
                <a:cs typeface="Consolas" panose="020B0609020204030204" pitchFamily="49" charset="0"/>
              </a:rPr>
              <a:t>) {</a:t>
            </a:r>
          </a:p>
          <a:p>
            <a:r>
              <a:rPr lang="en-US" sz="2000" b="0" dirty="0">
                <a:solidFill>
                  <a:srgbClr val="D73A49"/>
                </a:solidFill>
                <a:effectLst/>
                <a:latin typeface="Consolas" panose="020B0609020204030204" pitchFamily="49" charset="0"/>
                <a:cs typeface="Consolas" panose="020B0609020204030204" pitchFamily="49" charset="0"/>
              </a:rPr>
              <a:t>  int</a:t>
            </a:r>
            <a:r>
              <a:rPr lang="en-US" sz="2000" b="0" dirty="0">
                <a:solidFill>
                  <a:srgbClr val="24292E"/>
                </a:solidFill>
                <a:effectLst/>
                <a:latin typeface="Consolas" panose="020B0609020204030204" pitchFamily="49" charset="0"/>
                <a:cs typeface="Consolas" panose="020B0609020204030204" pitchFamily="49" charset="0"/>
              </a:rPr>
              <a:t> count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005CC5"/>
                </a:solidFill>
                <a:effectLst/>
                <a:latin typeface="Consolas" panose="020B0609020204030204" pitchFamily="49" charset="0"/>
                <a:cs typeface="Consolas" panose="020B0609020204030204" pitchFamily="49" charset="0"/>
              </a:rPr>
              <a:t>5</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6F42C1"/>
                </a:solidFill>
                <a:effectLst/>
                <a:latin typeface="Consolas" panose="020B0609020204030204" pitchFamily="49" charset="0"/>
                <a:cs typeface="Consolas" panose="020B0609020204030204" pitchFamily="49" charset="0"/>
              </a:rPr>
              <a:t>  line</a:t>
            </a:r>
            <a:r>
              <a:rPr lang="en-US" sz="2000" b="0" dirty="0">
                <a:solidFill>
                  <a:srgbClr val="24292E"/>
                </a:solidFill>
                <a:effectLst/>
                <a:latin typeface="Consolas" panose="020B0609020204030204" pitchFamily="49" charset="0"/>
                <a:cs typeface="Consolas" panose="020B0609020204030204" pitchFamily="49" charset="0"/>
              </a:rPr>
              <a:t>(count);</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println</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032F62"/>
                </a:solidFill>
                <a:effectLst/>
                <a:latin typeface="Consolas" panose="020B0609020204030204" pitchFamily="49" charset="0"/>
                <a:cs typeface="Consolas" panose="020B0609020204030204" pitchFamily="49" charset="0"/>
              </a:rPr>
              <a:t>"COUNT is: "</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COUNT);</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println</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032F62"/>
                </a:solidFill>
                <a:effectLst/>
                <a:latin typeface="Consolas" panose="020B0609020204030204" pitchFamily="49" charset="0"/>
                <a:cs typeface="Consolas" panose="020B0609020204030204" pitchFamily="49" charset="0"/>
              </a:rPr>
              <a:t>"count is: "</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count);</a:t>
            </a:r>
          </a:p>
          <a:p>
            <a:r>
              <a:rPr lang="en-US" sz="2000" b="0" dirty="0">
                <a:solidFill>
                  <a:srgbClr val="24292E"/>
                </a:solidFill>
                <a:effectLst/>
                <a:latin typeface="Consolas" panose="020B0609020204030204" pitchFamily="49" charset="0"/>
                <a:cs typeface="Consolas" panose="020B0609020204030204" pitchFamily="49" charset="0"/>
              </a:rPr>
              <a:t>}</a:t>
            </a:r>
          </a:p>
          <a:p>
            <a:br>
              <a:rPr lang="en-US" sz="2000" b="0" dirty="0">
                <a:solidFill>
                  <a:srgbClr val="24292E"/>
                </a:solidFill>
                <a:effectLst/>
                <a:latin typeface="Consolas" panose="020B0609020204030204" pitchFamily="49" charset="0"/>
                <a:cs typeface="Consolas" panose="020B0609020204030204" pitchFamily="49" charset="0"/>
              </a:rPr>
            </a:br>
            <a:r>
              <a:rPr lang="en-US" sz="2000" b="0" dirty="0">
                <a:solidFill>
                  <a:srgbClr val="D73A49"/>
                </a:solidFill>
                <a:effectLst/>
                <a:latin typeface="Consolas" panose="020B0609020204030204" pitchFamily="49" charset="0"/>
                <a:cs typeface="Consolas" panose="020B0609020204030204" pitchFamily="49" charset="0"/>
              </a:rPr>
              <a:t>public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static</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void</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6F42C1"/>
                </a:solidFill>
                <a:effectLst/>
                <a:latin typeface="Consolas" panose="020B0609020204030204" pitchFamily="49" charset="0"/>
                <a:cs typeface="Consolas" panose="020B0609020204030204" pitchFamily="49" charset="0"/>
              </a:rPr>
              <a:t>line</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D73A49"/>
                </a:solidFill>
                <a:effectLst/>
                <a:latin typeface="Consolas" panose="020B0609020204030204" pitchFamily="49" charset="0"/>
                <a:cs typeface="Consolas" panose="020B0609020204030204" pitchFamily="49" charset="0"/>
              </a:rPr>
              <a:t>int</a:t>
            </a:r>
            <a:r>
              <a:rPr lang="en-US" sz="2000" b="0" dirty="0">
                <a:solidFill>
                  <a:srgbClr val="24292E"/>
                </a:solidFill>
                <a:effectLst/>
                <a:latin typeface="Consolas" panose="020B0609020204030204" pitchFamily="49" charset="0"/>
                <a:cs typeface="Consolas" panose="020B0609020204030204" pitchFamily="49" charset="0"/>
              </a:rPr>
              <a:t> count) {</a:t>
            </a:r>
          </a:p>
          <a:p>
            <a:r>
              <a:rPr lang="en-US" sz="2000" b="0" dirty="0">
                <a:solidFill>
                  <a:srgbClr val="D73A49"/>
                </a:solidFill>
                <a:effectLst/>
                <a:latin typeface="Consolas" panose="020B0609020204030204" pitchFamily="49" charset="0"/>
                <a:cs typeface="Consolas" panose="020B0609020204030204" pitchFamily="49" charset="0"/>
              </a:rPr>
              <a:t>  for</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int</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i</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005CC5"/>
                </a:solidFill>
                <a:effectLst/>
                <a:latin typeface="Consolas" panose="020B0609020204030204" pitchFamily="49" charset="0"/>
                <a:cs typeface="Consolas" panose="020B0609020204030204" pitchFamily="49" charset="0"/>
              </a:rPr>
              <a:t>1</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i</a:t>
            </a:r>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a:solidFill>
                  <a:srgbClr val="D73A49"/>
                </a:solidFill>
                <a:effectLst/>
                <a:latin typeface="Consolas" panose="020B0609020204030204" pitchFamily="49" charset="0"/>
                <a:cs typeface="Consolas" panose="020B0609020204030204" pitchFamily="49" charset="0"/>
              </a:rPr>
              <a:t>&lt;=</a:t>
            </a:r>
            <a:r>
              <a:rPr lang="en-US" sz="2000" b="0" dirty="0">
                <a:solidFill>
                  <a:srgbClr val="24292E"/>
                </a:solidFill>
                <a:effectLst/>
                <a:latin typeface="Consolas" panose="020B0609020204030204" pitchFamily="49" charset="0"/>
                <a:cs typeface="Consolas" panose="020B0609020204030204" pitchFamily="49" charset="0"/>
              </a:rPr>
              <a:t> count; </a:t>
            </a:r>
            <a:r>
              <a:rPr lang="en-US" sz="2000" b="0" dirty="0" err="1">
                <a:solidFill>
                  <a:srgbClr val="24292E"/>
                </a:solidFill>
                <a:effectLst/>
                <a:latin typeface="Consolas" panose="020B0609020204030204" pitchFamily="49" charset="0"/>
                <a:cs typeface="Consolas" panose="020B0609020204030204" pitchFamily="49" charset="0"/>
              </a:rPr>
              <a:t>i</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 {</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a:t>
            </a:r>
            <a:r>
              <a:rPr lang="en-US" sz="2000" b="0" dirty="0">
                <a:solidFill>
                  <a:srgbClr val="24292E"/>
                </a:solidFill>
                <a:effectLst/>
                <a:latin typeface="Consolas" panose="020B0609020204030204" pitchFamily="49" charset="0"/>
                <a:cs typeface="Consolas" panose="020B0609020204030204" pitchFamily="49" charset="0"/>
              </a:rPr>
              <a:t>(</a:t>
            </a:r>
            <a:r>
              <a:rPr lang="en-US" sz="2000" b="0" dirty="0">
                <a:solidFill>
                  <a:srgbClr val="032F62"/>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24292E"/>
                </a:solidFill>
                <a:effectLst/>
                <a:latin typeface="Consolas" panose="020B0609020204030204" pitchFamily="49" charset="0"/>
                <a:cs typeface="Consolas" panose="020B0609020204030204" pitchFamily="49" charset="0"/>
              </a:rPr>
              <a:t>  }</a:t>
            </a:r>
          </a:p>
          <a:p>
            <a:r>
              <a:rPr lang="en-US" sz="2000" b="0" dirty="0">
                <a:solidFill>
                  <a:srgbClr val="24292E"/>
                </a:solidFill>
                <a:effectLst/>
                <a:latin typeface="Consolas" panose="020B0609020204030204" pitchFamily="49" charset="0"/>
                <a:cs typeface="Consolas" panose="020B0609020204030204" pitchFamily="49" charset="0"/>
              </a:rPr>
              <a:t>  count</a:t>
            </a:r>
            <a:r>
              <a:rPr lang="en-US" sz="2000" b="0" dirty="0">
                <a:solidFill>
                  <a:srgbClr val="D73A49"/>
                </a:solidFill>
                <a:effectLst/>
                <a:latin typeface="Consolas" panose="020B0609020204030204" pitchFamily="49" charset="0"/>
                <a:cs typeface="Consolas" panose="020B0609020204030204" pitchFamily="49" charset="0"/>
              </a:rPr>
              <a:t>++</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24292E"/>
                </a:solidFill>
                <a:effectLst/>
                <a:latin typeface="Consolas" panose="020B0609020204030204" pitchFamily="49" charset="0"/>
                <a:cs typeface="Consolas" panose="020B0609020204030204" pitchFamily="49" charset="0"/>
              </a:rPr>
              <a:t>  </a:t>
            </a:r>
            <a:r>
              <a:rPr lang="en-US" sz="2000" b="0" dirty="0" err="1">
                <a:solidFill>
                  <a:srgbClr val="24292E"/>
                </a:solidFill>
                <a:effectLst/>
                <a:latin typeface="Consolas" panose="020B0609020204030204" pitchFamily="49" charset="0"/>
                <a:cs typeface="Consolas" panose="020B0609020204030204" pitchFamily="49" charset="0"/>
              </a:rPr>
              <a:t>System.out.</a:t>
            </a:r>
            <a:r>
              <a:rPr lang="en-US" sz="2000" b="0" dirty="0" err="1">
                <a:solidFill>
                  <a:srgbClr val="6F42C1"/>
                </a:solidFill>
                <a:effectLst/>
                <a:latin typeface="Consolas" panose="020B0609020204030204" pitchFamily="49" charset="0"/>
                <a:cs typeface="Consolas" panose="020B0609020204030204" pitchFamily="49" charset="0"/>
              </a:rPr>
              <a:t>println</a:t>
            </a:r>
            <a:r>
              <a:rPr lang="en-US" sz="2000" b="0" dirty="0">
                <a:solidFill>
                  <a:srgbClr val="24292E"/>
                </a:solidFill>
                <a:effectLst/>
                <a:latin typeface="Consolas" panose="020B0609020204030204" pitchFamily="49" charset="0"/>
                <a:cs typeface="Consolas" panose="020B0609020204030204" pitchFamily="49" charset="0"/>
              </a:rPr>
              <a:t>();</a:t>
            </a:r>
          </a:p>
          <a:p>
            <a:r>
              <a:rPr lang="en-US" sz="2000" b="0" dirty="0">
                <a:solidFill>
                  <a:srgbClr val="24292E"/>
                </a:solidFill>
                <a:effectLst/>
                <a:latin typeface="Consolas" panose="020B0609020204030204" pitchFamily="49" charset="0"/>
                <a:cs typeface="Consolas" panose="020B0609020204030204" pitchFamily="49" charset="0"/>
              </a:rPr>
              <a:t>}</a:t>
            </a:r>
          </a:p>
        </p:txBody>
      </p:sp>
      <p:sp>
        <p:nvSpPr>
          <p:cNvPr id="18" name="Right Arrow 17" descr="First, we initialized the class constants. In this case, there is just one - COUNT (the all caps version)">
            <a:extLst>
              <a:ext uri="{FF2B5EF4-FFF2-40B4-BE49-F238E27FC236}">
                <a16:creationId xmlns:a16="http://schemas.microsoft.com/office/drawing/2014/main" id="{7E4877B2-786B-D0E5-4AA4-1D84EBCCB804}"/>
              </a:ext>
            </a:extLst>
          </p:cNvPr>
          <p:cNvSpPr/>
          <p:nvPr/>
        </p:nvSpPr>
        <p:spPr>
          <a:xfrm>
            <a:off x="291962" y="1615744"/>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nvGrpSpPr>
          <p:cNvPr id="3" name="Group 2" descr="The all-caps COUNT’s scope is the entire program. Its value will stay at 7 for the entire program.">
            <a:extLst>
              <a:ext uri="{FF2B5EF4-FFF2-40B4-BE49-F238E27FC236}">
                <a16:creationId xmlns:a16="http://schemas.microsoft.com/office/drawing/2014/main" id="{ED2DE3D7-4FDA-77B5-DAE0-DFD85E2D1100}"/>
              </a:ext>
            </a:extLst>
          </p:cNvPr>
          <p:cNvGrpSpPr/>
          <p:nvPr/>
        </p:nvGrpSpPr>
        <p:grpSpPr>
          <a:xfrm>
            <a:off x="9928198" y="1803503"/>
            <a:ext cx="1731976" cy="4030769"/>
            <a:chOff x="9928198" y="1803503"/>
            <a:chExt cx="1731976" cy="4030769"/>
          </a:xfrm>
        </p:grpSpPr>
        <p:sp>
          <p:nvSpPr>
            <p:cNvPr id="9" name="Rectangle 8" descr="A box around the value 7.">
              <a:extLst>
                <a:ext uri="{FF2B5EF4-FFF2-40B4-BE49-F238E27FC236}">
                  <a16:creationId xmlns:a16="http://schemas.microsoft.com/office/drawing/2014/main" id="{CBF021F2-F39E-D203-2E9E-D20BFBA4BC79}"/>
                </a:ext>
              </a:extLst>
            </p:cNvPr>
            <p:cNvSpPr/>
            <p:nvPr/>
          </p:nvSpPr>
          <p:spPr>
            <a:xfrm>
              <a:off x="10528770" y="3518200"/>
              <a:ext cx="779228" cy="763325"/>
            </a:xfrm>
            <a:prstGeom prst="rect">
              <a:avLst/>
            </a:prstGeom>
            <a:noFill/>
            <a:ln>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AE6604-C83F-8346-1771-A39D6844B283}"/>
                </a:ext>
              </a:extLst>
            </p:cNvPr>
            <p:cNvSpPr txBox="1"/>
            <p:nvPr/>
          </p:nvSpPr>
          <p:spPr>
            <a:xfrm>
              <a:off x="10176593" y="3155758"/>
              <a:ext cx="1483581" cy="369332"/>
            </a:xfrm>
            <a:prstGeom prst="rect">
              <a:avLst/>
            </a:prstGeom>
            <a:noFill/>
            <a:ln>
              <a:noFill/>
            </a:ln>
          </p:spPr>
          <p:txBody>
            <a:bodyPr wrap="square" rtlCol="0">
              <a:spAutoFit/>
            </a:bodyPr>
            <a:lstStyle/>
            <a:p>
              <a:pPr algn="ctr"/>
              <a:r>
                <a:rPr lang="en-US" sz="1800" b="0" dirty="0">
                  <a:solidFill>
                    <a:srgbClr val="0066FF"/>
                  </a:solidFill>
                  <a:effectLst/>
                  <a:latin typeface="Consolas" panose="020B0609020204030204" pitchFamily="49" charset="0"/>
                  <a:cs typeface="Consolas" panose="020B0609020204030204" pitchFamily="49" charset="0"/>
                </a:rPr>
                <a:t>COUNT</a:t>
              </a:r>
              <a:endParaRPr lang="en-US" sz="1800" dirty="0">
                <a:solidFill>
                  <a:srgbClr val="0066FF"/>
                </a:solidFill>
              </a:endParaRPr>
            </a:p>
          </p:txBody>
        </p:sp>
        <p:sp>
          <p:nvSpPr>
            <p:cNvPr id="11" name="TextBox 10">
              <a:extLst>
                <a:ext uri="{FF2B5EF4-FFF2-40B4-BE49-F238E27FC236}">
                  <a16:creationId xmlns:a16="http://schemas.microsoft.com/office/drawing/2014/main" id="{E87EA3EE-D1A4-637D-76E8-F12CF7C7023B}"/>
                </a:ext>
              </a:extLst>
            </p:cNvPr>
            <p:cNvSpPr txBox="1"/>
            <p:nvPr/>
          </p:nvSpPr>
          <p:spPr>
            <a:xfrm>
              <a:off x="10562231" y="3595144"/>
              <a:ext cx="712303" cy="584775"/>
            </a:xfrm>
            <a:prstGeom prst="rect">
              <a:avLst/>
            </a:prstGeom>
            <a:noFill/>
            <a:ln>
              <a:noFill/>
            </a:ln>
          </p:spPr>
          <p:txBody>
            <a:bodyPr wrap="square" rtlCol="0">
              <a:spAutoFit/>
            </a:bodyPr>
            <a:lstStyle/>
            <a:p>
              <a:pPr algn="ctr"/>
              <a:r>
                <a:rPr lang="en-US" sz="3200" b="0" dirty="0">
                  <a:solidFill>
                    <a:srgbClr val="0066FF"/>
                  </a:solidFill>
                  <a:effectLst/>
                  <a:latin typeface="Consolas" panose="020B0609020204030204" pitchFamily="49" charset="0"/>
                  <a:cs typeface="Consolas" panose="020B0609020204030204" pitchFamily="49" charset="0"/>
                </a:rPr>
                <a:t>7</a:t>
              </a:r>
              <a:endParaRPr lang="en-US" sz="3200" dirty="0">
                <a:solidFill>
                  <a:srgbClr val="0066FF"/>
                </a:solidFill>
              </a:endParaRPr>
            </a:p>
          </p:txBody>
        </p:sp>
        <p:sp>
          <p:nvSpPr>
            <p:cNvPr id="12" name="Right Brace 11">
              <a:extLst>
                <a:ext uri="{FF2B5EF4-FFF2-40B4-BE49-F238E27FC236}">
                  <a16:creationId xmlns:a16="http://schemas.microsoft.com/office/drawing/2014/main" id="{0F41B883-722A-1CCF-7CFB-06CDE137EF60}"/>
                </a:ext>
                <a:ext uri="{C183D7F6-B498-43B3-948B-1728B52AA6E4}">
                  <adec:decorative xmlns:adec="http://schemas.microsoft.com/office/drawing/2017/decorative" val="1"/>
                </a:ext>
              </a:extLst>
            </p:cNvPr>
            <p:cNvSpPr/>
            <p:nvPr/>
          </p:nvSpPr>
          <p:spPr>
            <a:xfrm>
              <a:off x="9928198" y="1803503"/>
              <a:ext cx="449580" cy="4030769"/>
            </a:xfrm>
            <a:prstGeom prst="rightBrace">
              <a:avLst>
                <a:gd name="adj1" fmla="val 33518"/>
                <a:gd name="adj2" fmla="val 51271"/>
              </a:avLst>
            </a:prstGeom>
            <a:ln w="285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Right Arrow 25" descr="Now that we’ve finished all of our class constants, we start executing the main method.">
            <a:extLst>
              <a:ext uri="{FF2B5EF4-FFF2-40B4-BE49-F238E27FC236}">
                <a16:creationId xmlns:a16="http://schemas.microsoft.com/office/drawing/2014/main" id="{5ECF33D6-FBCA-F2FE-6F18-8432DD2F84E2}"/>
              </a:ext>
            </a:extLst>
          </p:cNvPr>
          <p:cNvSpPr/>
          <p:nvPr/>
        </p:nvSpPr>
        <p:spPr>
          <a:xfrm>
            <a:off x="291962" y="1920169"/>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9" name="Right Arrow 18" descr="The first line we execute is int count = 5;.">
            <a:extLst>
              <a:ext uri="{FF2B5EF4-FFF2-40B4-BE49-F238E27FC236}">
                <a16:creationId xmlns:a16="http://schemas.microsoft.com/office/drawing/2014/main" id="{11E5DBDC-AF89-E603-B3C1-394972578DEA}"/>
              </a:ext>
            </a:extLst>
          </p:cNvPr>
          <p:cNvSpPr/>
          <p:nvPr/>
        </p:nvSpPr>
        <p:spPr>
          <a:xfrm>
            <a:off x="291962" y="2207896"/>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nvGrpSpPr>
          <p:cNvPr id="31" name="Group 30" descr="Count starts with the value 5. Count’s scope is the rest of the main method - but notably, not any of the other methods.">
            <a:extLst>
              <a:ext uri="{FF2B5EF4-FFF2-40B4-BE49-F238E27FC236}">
                <a16:creationId xmlns:a16="http://schemas.microsoft.com/office/drawing/2014/main" id="{CF0A2E07-E57E-2FC4-022C-59123185A1A4}"/>
              </a:ext>
            </a:extLst>
          </p:cNvPr>
          <p:cNvGrpSpPr/>
          <p:nvPr/>
        </p:nvGrpSpPr>
        <p:grpSpPr>
          <a:xfrm>
            <a:off x="7205041" y="2029991"/>
            <a:ext cx="1822340" cy="1355280"/>
            <a:chOff x="7205041" y="2029991"/>
            <a:chExt cx="1822340" cy="1355280"/>
          </a:xfrm>
        </p:grpSpPr>
        <p:sp>
          <p:nvSpPr>
            <p:cNvPr id="6" name="Rectangle 5" descr="The value 5 is moving from the main method to the line method as a parameter.">
              <a:extLst>
                <a:ext uri="{FF2B5EF4-FFF2-40B4-BE49-F238E27FC236}">
                  <a16:creationId xmlns:a16="http://schemas.microsoft.com/office/drawing/2014/main" id="{D2A6C4F6-99C2-B47E-7555-3BBA87C9F482}"/>
                </a:ext>
              </a:extLst>
            </p:cNvPr>
            <p:cNvSpPr/>
            <p:nvPr/>
          </p:nvSpPr>
          <p:spPr>
            <a:xfrm>
              <a:off x="7895977" y="2392433"/>
              <a:ext cx="779228" cy="763325"/>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8080"/>
                </a:solidFill>
              </a:endParaRPr>
            </a:p>
          </p:txBody>
        </p:sp>
        <p:sp>
          <p:nvSpPr>
            <p:cNvPr id="7" name="TextBox 6">
              <a:extLst>
                <a:ext uri="{FF2B5EF4-FFF2-40B4-BE49-F238E27FC236}">
                  <a16:creationId xmlns:a16="http://schemas.microsoft.com/office/drawing/2014/main" id="{723AC4D1-D479-A71E-8C32-8DF408A359AE}"/>
                </a:ext>
              </a:extLst>
            </p:cNvPr>
            <p:cNvSpPr txBox="1"/>
            <p:nvPr/>
          </p:nvSpPr>
          <p:spPr>
            <a:xfrm>
              <a:off x="7543800" y="2029991"/>
              <a:ext cx="1483581" cy="369332"/>
            </a:xfrm>
            <a:prstGeom prst="rect">
              <a:avLst/>
            </a:prstGeom>
            <a:noFill/>
          </p:spPr>
          <p:txBody>
            <a:bodyPr wrap="square" rtlCol="0">
              <a:spAutoFit/>
            </a:bodyPr>
            <a:lstStyle/>
            <a:p>
              <a:pPr algn="ctr"/>
              <a:r>
                <a:rPr lang="en-US" sz="1800" b="0" dirty="0">
                  <a:solidFill>
                    <a:srgbClr val="008080"/>
                  </a:solidFill>
                  <a:effectLst/>
                  <a:latin typeface="Consolas" panose="020B0609020204030204" pitchFamily="49" charset="0"/>
                  <a:cs typeface="Consolas" panose="020B0609020204030204" pitchFamily="49" charset="0"/>
                </a:rPr>
                <a:t>count</a:t>
              </a:r>
              <a:endParaRPr lang="en-US" sz="1800" dirty="0">
                <a:solidFill>
                  <a:srgbClr val="008080"/>
                </a:solidFill>
              </a:endParaRPr>
            </a:p>
          </p:txBody>
        </p:sp>
        <p:sp>
          <p:nvSpPr>
            <p:cNvPr id="8" name="TextBox 7">
              <a:extLst>
                <a:ext uri="{FF2B5EF4-FFF2-40B4-BE49-F238E27FC236}">
                  <a16:creationId xmlns:a16="http://schemas.microsoft.com/office/drawing/2014/main" id="{05F50361-871A-8A8B-E349-C0233AD8FE01}"/>
                </a:ext>
              </a:extLst>
            </p:cNvPr>
            <p:cNvSpPr txBox="1"/>
            <p:nvPr/>
          </p:nvSpPr>
          <p:spPr>
            <a:xfrm>
              <a:off x="7936564" y="2469377"/>
              <a:ext cx="712303" cy="584775"/>
            </a:xfrm>
            <a:prstGeom prst="rect">
              <a:avLst/>
            </a:prstGeom>
            <a:noFill/>
          </p:spPr>
          <p:txBody>
            <a:bodyPr wrap="square" rtlCol="0">
              <a:spAutoFit/>
            </a:bodyPr>
            <a:lstStyle/>
            <a:p>
              <a:pPr algn="ctr"/>
              <a:r>
                <a:rPr lang="en-US" sz="3200" b="0" dirty="0">
                  <a:solidFill>
                    <a:srgbClr val="008080"/>
                  </a:solidFill>
                  <a:effectLst/>
                  <a:latin typeface="Consolas" panose="020B0609020204030204" pitchFamily="49" charset="0"/>
                  <a:cs typeface="Consolas" panose="020B0609020204030204" pitchFamily="49" charset="0"/>
                </a:rPr>
                <a:t>5</a:t>
              </a:r>
              <a:endParaRPr lang="en-US" sz="3200" dirty="0">
                <a:solidFill>
                  <a:srgbClr val="008080"/>
                </a:solidFill>
              </a:endParaRPr>
            </a:p>
          </p:txBody>
        </p:sp>
        <p:sp>
          <p:nvSpPr>
            <p:cNvPr id="13" name="Right Brace 12">
              <a:extLst>
                <a:ext uri="{FF2B5EF4-FFF2-40B4-BE49-F238E27FC236}">
                  <a16:creationId xmlns:a16="http://schemas.microsoft.com/office/drawing/2014/main" id="{58E532B1-BE6A-D25C-EB1B-778C82268287}"/>
                </a:ext>
                <a:ext uri="{C183D7F6-B498-43B3-948B-1728B52AA6E4}">
                  <adec:decorative xmlns:adec="http://schemas.microsoft.com/office/drawing/2017/decorative" val="1"/>
                </a:ext>
              </a:extLst>
            </p:cNvPr>
            <p:cNvSpPr/>
            <p:nvPr/>
          </p:nvSpPr>
          <p:spPr>
            <a:xfrm>
              <a:off x="7205041" y="2215517"/>
              <a:ext cx="449580" cy="1169754"/>
            </a:xfrm>
            <a:prstGeom prst="rightBrace">
              <a:avLst>
                <a:gd name="adj1" fmla="val 33518"/>
                <a:gd name="adj2" fmla="val 51271"/>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Right Arrow 19" descr="Next, we’ll call the line method with count as a parameter.">
            <a:extLst>
              <a:ext uri="{FF2B5EF4-FFF2-40B4-BE49-F238E27FC236}">
                <a16:creationId xmlns:a16="http://schemas.microsoft.com/office/drawing/2014/main" id="{0EF618E2-E64C-F4AF-A7D6-79DED2BCA935}"/>
              </a:ext>
            </a:extLst>
          </p:cNvPr>
          <p:cNvSpPr/>
          <p:nvPr/>
        </p:nvSpPr>
        <p:spPr>
          <a:xfrm>
            <a:off x="291962" y="2500283"/>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7" name="TextBox 26" descr="We copy the value of the count variable - 5 - into the (separate) count parameter.">
            <a:extLst>
              <a:ext uri="{FF2B5EF4-FFF2-40B4-BE49-F238E27FC236}">
                <a16:creationId xmlns:a16="http://schemas.microsoft.com/office/drawing/2014/main" id="{35F243ED-AF6E-18EA-5EAE-0C32B4B36E0C}"/>
              </a:ext>
            </a:extLst>
          </p:cNvPr>
          <p:cNvSpPr txBox="1"/>
          <p:nvPr/>
        </p:nvSpPr>
        <p:spPr>
          <a:xfrm>
            <a:off x="2787306" y="2133837"/>
            <a:ext cx="692508" cy="400110"/>
          </a:xfrm>
          <a:prstGeom prst="rect">
            <a:avLst/>
          </a:prstGeom>
          <a:noFill/>
        </p:spPr>
        <p:txBody>
          <a:bodyPr wrap="square" rtlCol="0">
            <a:spAutoFit/>
          </a:bodyPr>
          <a:lstStyle/>
          <a:p>
            <a:r>
              <a:rPr lang="en-US" sz="2000" b="0" dirty="0">
                <a:solidFill>
                  <a:srgbClr val="005CC5"/>
                </a:solidFill>
                <a:effectLst/>
                <a:latin typeface="Consolas" panose="020B0609020204030204" pitchFamily="49" charset="0"/>
                <a:cs typeface="Consolas" panose="020B0609020204030204" pitchFamily="49" charset="0"/>
              </a:rPr>
              <a:t>5</a:t>
            </a:r>
            <a:endParaRPr lang="en-US" sz="2000" dirty="0">
              <a:solidFill>
                <a:srgbClr val="005CC5"/>
              </a:solidFill>
            </a:endParaRPr>
          </a:p>
        </p:txBody>
      </p:sp>
      <p:grpSp>
        <p:nvGrpSpPr>
          <p:cNvPr id="33" name="Group 32" descr="The scope of the count parameter is the entire method body.">
            <a:extLst>
              <a:ext uri="{FF2B5EF4-FFF2-40B4-BE49-F238E27FC236}">
                <a16:creationId xmlns:a16="http://schemas.microsoft.com/office/drawing/2014/main" id="{1C9CAF9B-561E-F9F8-C2F2-0F6CB9950F9E}"/>
              </a:ext>
            </a:extLst>
          </p:cNvPr>
          <p:cNvGrpSpPr/>
          <p:nvPr/>
        </p:nvGrpSpPr>
        <p:grpSpPr>
          <a:xfrm>
            <a:off x="7235439" y="4034111"/>
            <a:ext cx="1822340" cy="2004119"/>
            <a:chOff x="7235439" y="4034111"/>
            <a:chExt cx="1822340" cy="2004119"/>
          </a:xfrm>
        </p:grpSpPr>
        <p:sp>
          <p:nvSpPr>
            <p:cNvPr id="14" name="Rectangle 13" descr="A box around the value 6">
              <a:extLst>
                <a:ext uri="{FF2B5EF4-FFF2-40B4-BE49-F238E27FC236}">
                  <a16:creationId xmlns:a16="http://schemas.microsoft.com/office/drawing/2014/main" id="{95B2190A-88CB-D223-14A7-440BC6211834}"/>
                </a:ext>
              </a:extLst>
            </p:cNvPr>
            <p:cNvSpPr/>
            <p:nvPr/>
          </p:nvSpPr>
          <p:spPr>
            <a:xfrm>
              <a:off x="7926375" y="4396553"/>
              <a:ext cx="779228" cy="763325"/>
            </a:xfrm>
            <a:prstGeom prst="rect">
              <a:avLst/>
            </a:prstGeom>
            <a:noFill/>
            <a:ln>
              <a:solidFill>
                <a:srgbClr val="B46A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8080"/>
                </a:solidFill>
              </a:endParaRPr>
            </a:p>
          </p:txBody>
        </p:sp>
        <p:sp>
          <p:nvSpPr>
            <p:cNvPr id="15" name="TextBox 14">
              <a:extLst>
                <a:ext uri="{FF2B5EF4-FFF2-40B4-BE49-F238E27FC236}">
                  <a16:creationId xmlns:a16="http://schemas.microsoft.com/office/drawing/2014/main" id="{D1C1539B-9035-475B-0DD8-D7AC7921FAAB}"/>
                </a:ext>
              </a:extLst>
            </p:cNvPr>
            <p:cNvSpPr txBox="1"/>
            <p:nvPr/>
          </p:nvSpPr>
          <p:spPr>
            <a:xfrm>
              <a:off x="7574198" y="4034111"/>
              <a:ext cx="1483581" cy="369332"/>
            </a:xfrm>
            <a:prstGeom prst="rect">
              <a:avLst/>
            </a:prstGeom>
            <a:noFill/>
          </p:spPr>
          <p:txBody>
            <a:bodyPr wrap="square" rtlCol="0">
              <a:spAutoFit/>
            </a:bodyPr>
            <a:lstStyle/>
            <a:p>
              <a:pPr algn="ctr"/>
              <a:r>
                <a:rPr lang="en-US" sz="1800" b="0" dirty="0">
                  <a:solidFill>
                    <a:srgbClr val="B46A11"/>
                  </a:solidFill>
                  <a:effectLst/>
                  <a:latin typeface="Consolas" panose="020B0609020204030204" pitchFamily="49" charset="0"/>
                  <a:cs typeface="Consolas" panose="020B0609020204030204" pitchFamily="49" charset="0"/>
                </a:rPr>
                <a:t>count</a:t>
              </a:r>
              <a:endParaRPr lang="en-US" sz="1800" dirty="0">
                <a:solidFill>
                  <a:srgbClr val="B46A11"/>
                </a:solidFill>
              </a:endParaRPr>
            </a:p>
          </p:txBody>
        </p:sp>
        <p:sp>
          <p:nvSpPr>
            <p:cNvPr id="17" name="Right Brace 16">
              <a:extLst>
                <a:ext uri="{FF2B5EF4-FFF2-40B4-BE49-F238E27FC236}">
                  <a16:creationId xmlns:a16="http://schemas.microsoft.com/office/drawing/2014/main" id="{F52E5283-FAC2-9ECA-004E-42A3F3FFB816}"/>
                </a:ext>
                <a:ext uri="{C183D7F6-B498-43B3-948B-1728B52AA6E4}">
                  <adec:decorative xmlns:adec="http://schemas.microsoft.com/office/drawing/2017/decorative" val="1"/>
                </a:ext>
              </a:extLst>
            </p:cNvPr>
            <p:cNvSpPr/>
            <p:nvPr/>
          </p:nvSpPr>
          <p:spPr>
            <a:xfrm>
              <a:off x="7235439" y="4083497"/>
              <a:ext cx="449580" cy="1954733"/>
            </a:xfrm>
            <a:prstGeom prst="rightBrace">
              <a:avLst>
                <a:gd name="adj1" fmla="val 33518"/>
                <a:gd name="adj2" fmla="val 36732"/>
              </a:avLst>
            </a:prstGeom>
            <a:ln w="28575">
              <a:solidFill>
                <a:srgbClr val="B46A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TextBox 15" descr="The count parameter initially starts at 5">
            <a:extLst>
              <a:ext uri="{FF2B5EF4-FFF2-40B4-BE49-F238E27FC236}">
                <a16:creationId xmlns:a16="http://schemas.microsoft.com/office/drawing/2014/main" id="{667006DD-088F-F4A3-F03D-112E762ACDCD}"/>
              </a:ext>
              <a:ext uri="{C183D7F6-B498-43B3-948B-1728B52AA6E4}">
                <adec:decorative xmlns:adec="http://schemas.microsoft.com/office/drawing/2017/decorative" val="0"/>
              </a:ext>
            </a:extLst>
          </p:cNvPr>
          <p:cNvSpPr txBox="1"/>
          <p:nvPr/>
        </p:nvSpPr>
        <p:spPr>
          <a:xfrm>
            <a:off x="7966962" y="4473497"/>
            <a:ext cx="712303" cy="584775"/>
          </a:xfrm>
          <a:prstGeom prst="rect">
            <a:avLst/>
          </a:prstGeom>
          <a:noFill/>
        </p:spPr>
        <p:txBody>
          <a:bodyPr wrap="square" rtlCol="0">
            <a:spAutoFit/>
          </a:bodyPr>
          <a:lstStyle/>
          <a:p>
            <a:pPr algn="ctr"/>
            <a:r>
              <a:rPr lang="en-US" sz="3200" b="0" dirty="0">
                <a:solidFill>
                  <a:srgbClr val="B46A11"/>
                </a:solidFill>
                <a:effectLst/>
                <a:latin typeface="Consolas" panose="020B0609020204030204" pitchFamily="49" charset="0"/>
                <a:cs typeface="Consolas" panose="020B0609020204030204" pitchFamily="49" charset="0"/>
              </a:rPr>
              <a:t>5</a:t>
            </a:r>
            <a:endParaRPr lang="en-US" sz="3200" dirty="0">
              <a:solidFill>
                <a:srgbClr val="B46A11"/>
              </a:solidFill>
            </a:endParaRPr>
          </a:p>
        </p:txBody>
      </p:sp>
      <p:sp>
        <p:nvSpPr>
          <p:cNvPr id="21" name="Right Arrow 20" descr="We then trace through the line method.">
            <a:extLst>
              <a:ext uri="{FF2B5EF4-FFF2-40B4-BE49-F238E27FC236}">
                <a16:creationId xmlns:a16="http://schemas.microsoft.com/office/drawing/2014/main" id="{39EB79B1-7398-8E3F-1C01-5E92CE3EB84B}"/>
              </a:ext>
            </a:extLst>
          </p:cNvPr>
          <p:cNvSpPr/>
          <p:nvPr/>
        </p:nvSpPr>
        <p:spPr>
          <a:xfrm>
            <a:off x="291962" y="4034111"/>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2" name="Right Arrow 21" descr="Normally, we’d need to trace through the next for loop. However, it doesn’t change count - so for this problem, we’ll skip it!">
            <a:extLst>
              <a:ext uri="{FF2B5EF4-FFF2-40B4-BE49-F238E27FC236}">
                <a16:creationId xmlns:a16="http://schemas.microsoft.com/office/drawing/2014/main" id="{E0FBF82A-4891-A231-6FC4-769EC3D88FB8}"/>
              </a:ext>
            </a:extLst>
          </p:cNvPr>
          <p:cNvSpPr/>
          <p:nvPr/>
        </p:nvSpPr>
        <p:spPr>
          <a:xfrm>
            <a:off x="291962" y="4348084"/>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3" name="Right Arrow 22" descr="Next, we increment count. Notably, this *only* updates the value of count, line’s parameter - not the count variable in the main method. (the main method’s count is not in scope)">
            <a:extLst>
              <a:ext uri="{FF2B5EF4-FFF2-40B4-BE49-F238E27FC236}">
                <a16:creationId xmlns:a16="http://schemas.microsoft.com/office/drawing/2014/main" id="{A78CCC99-E640-E064-233F-31950F6D25E7}"/>
              </a:ext>
            </a:extLst>
          </p:cNvPr>
          <p:cNvSpPr/>
          <p:nvPr/>
        </p:nvSpPr>
        <p:spPr>
          <a:xfrm>
            <a:off x="291962" y="5260483"/>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8" name="TextBox 27" descr="Then, the count parameter is updated to be 6.">
            <a:extLst>
              <a:ext uri="{FF2B5EF4-FFF2-40B4-BE49-F238E27FC236}">
                <a16:creationId xmlns:a16="http://schemas.microsoft.com/office/drawing/2014/main" id="{2F88CAE1-0CA0-F789-3980-900D0FF10296}"/>
              </a:ext>
            </a:extLst>
          </p:cNvPr>
          <p:cNvSpPr txBox="1"/>
          <p:nvPr/>
        </p:nvSpPr>
        <p:spPr>
          <a:xfrm>
            <a:off x="7953086" y="4473444"/>
            <a:ext cx="712303" cy="584775"/>
          </a:xfrm>
          <a:prstGeom prst="rect">
            <a:avLst/>
          </a:prstGeom>
          <a:solidFill>
            <a:schemeClr val="bg1"/>
          </a:solidFill>
        </p:spPr>
        <p:txBody>
          <a:bodyPr wrap="square" rtlCol="0">
            <a:spAutoFit/>
          </a:bodyPr>
          <a:lstStyle/>
          <a:p>
            <a:pPr algn="ctr"/>
            <a:r>
              <a:rPr lang="en-US" sz="3200" b="0" dirty="0">
                <a:solidFill>
                  <a:srgbClr val="B46A11"/>
                </a:solidFill>
                <a:effectLst/>
                <a:latin typeface="Consolas" panose="020B0609020204030204" pitchFamily="49" charset="0"/>
                <a:cs typeface="Consolas" panose="020B0609020204030204" pitchFamily="49" charset="0"/>
              </a:rPr>
              <a:t>6</a:t>
            </a:r>
            <a:endParaRPr lang="en-US" sz="3200" dirty="0">
              <a:solidFill>
                <a:srgbClr val="B46A11"/>
              </a:solidFill>
            </a:endParaRPr>
          </a:p>
        </p:txBody>
      </p:sp>
      <p:sp>
        <p:nvSpPr>
          <p:cNvPr id="24" name="Right Arrow 23" descr="Now, we’re done tracing through the method call, so we should go back to the main method.">
            <a:extLst>
              <a:ext uri="{FF2B5EF4-FFF2-40B4-BE49-F238E27FC236}">
                <a16:creationId xmlns:a16="http://schemas.microsoft.com/office/drawing/2014/main" id="{1D80B568-21C7-E77D-F3B0-AD204054A036}"/>
              </a:ext>
            </a:extLst>
          </p:cNvPr>
          <p:cNvSpPr/>
          <p:nvPr/>
        </p:nvSpPr>
        <p:spPr>
          <a:xfrm>
            <a:off x="291962" y="5556007"/>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5" name="Right Arrow 24" descr="The next line after line(count) prints out the value of all caps COUNT. This is the class constant, which has never changed - so this is 7.">
            <a:extLst>
              <a:ext uri="{FF2B5EF4-FFF2-40B4-BE49-F238E27FC236}">
                <a16:creationId xmlns:a16="http://schemas.microsoft.com/office/drawing/2014/main" id="{5C80A98A-0D0D-6562-29C6-A92C027D5D21}"/>
              </a:ext>
            </a:extLst>
          </p:cNvPr>
          <p:cNvSpPr/>
          <p:nvPr/>
        </p:nvSpPr>
        <p:spPr>
          <a:xfrm>
            <a:off x="291962" y="2789997"/>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9" name="Right Arrow 24" descr="Finally, we print out the value of the local variable count. This is referring to the variable inside of the main method - which was defined as 5, and was never changed. Note that this is different from the parameter count! So, as a result, we’ll print 5.">
            <a:extLst>
              <a:ext uri="{FF2B5EF4-FFF2-40B4-BE49-F238E27FC236}">
                <a16:creationId xmlns:a16="http://schemas.microsoft.com/office/drawing/2014/main" id="{845FD8F9-85FA-461F-A3AB-8A6CA67E19AC}"/>
              </a:ext>
            </a:extLst>
          </p:cNvPr>
          <p:cNvSpPr/>
          <p:nvPr/>
        </p:nvSpPr>
        <p:spPr>
          <a:xfrm>
            <a:off x="291962" y="3103970"/>
            <a:ext cx="477078" cy="261481"/>
          </a:xfrm>
          <a:prstGeom prst="rightArrow">
            <a:avLst>
              <a:gd name="adj1" fmla="val 50000"/>
              <a:gd name="adj2" fmla="val 62163"/>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4" name="Slide Number Placeholder 3">
            <a:extLst>
              <a:ext uri="{FF2B5EF4-FFF2-40B4-BE49-F238E27FC236}">
                <a16:creationId xmlns:a16="http://schemas.microsoft.com/office/drawing/2014/main" id="{6782D0A4-E7EE-2333-3289-F5E9D68C0B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13708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p:stCondLst>
                              <p:cond delay="0"/>
                            </p:stCondLst>
                            <p:childTnLst>
                              <p:par>
                                <p:cTn id="38" presetID="3" presetClass="emph" presetSubtype="2" fill="hold" grpId="0" nodeType="afterEffect">
                                  <p:stCondLst>
                                    <p:cond delay="0"/>
                                  </p:stCondLst>
                                  <p:childTnLst>
                                    <p:animClr clrSpc="rgb" dir="cw">
                                      <p:cBhvr override="childStyle">
                                        <p:cTn id="39" dur="2000" fill="hold"/>
                                        <p:tgtEl>
                                          <p:spTgt spid="27"/>
                                        </p:tgtEl>
                                        <p:attrNameLst>
                                          <p:attrName>style.color</p:attrName>
                                        </p:attrNameLst>
                                      </p:cBhvr>
                                      <p:to>
                                        <a:srgbClr val="B46A12"/>
                                      </p:to>
                                    </p:animClr>
                                  </p:childTnLst>
                                </p:cTn>
                              </p:par>
                              <p:par>
                                <p:cTn id="40" presetID="42" presetClass="path" presetSubtype="0" accel="50000" decel="50000" fill="hold" grpId="2" nodeType="withEffect">
                                  <p:stCondLst>
                                    <p:cond delay="0"/>
                                  </p:stCondLst>
                                  <p:childTnLst>
                                    <p:animMotion origin="layout" path="M -1.25E-6 2.22222E-6 L 0.18893 0.22315 " pathEditMode="relative" rAng="0" ptsTypes="AA">
                                      <p:cBhvr>
                                        <p:cTn id="41" dur="2000" fill="hold"/>
                                        <p:tgtEl>
                                          <p:spTgt spid="27"/>
                                        </p:tgtEl>
                                        <p:attrNameLst>
                                          <p:attrName>ppt_x</p:attrName>
                                          <p:attrName>ppt_y</p:attrName>
                                        </p:attrNameLst>
                                      </p:cBhvr>
                                      <p:rCtr x="9440" y="11157"/>
                                    </p:animMotion>
                                  </p:child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par>
                          <p:cTn id="47" fill="hold">
                            <p:stCondLst>
                              <p:cond delay="2000"/>
                            </p:stCondLst>
                            <p:childTnLst>
                              <p:par>
                                <p:cTn id="48" presetID="1" presetClass="exit" presetSubtype="0" fill="hold" grpId="1" nodeType="afterEffect">
                                  <p:stCondLst>
                                    <p:cond delay="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xit" presetSubtype="0" fill="hold" grpId="2"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6" grpId="0" animBg="1"/>
      <p:bldP spid="26" grpId="1" animBg="1"/>
      <p:bldP spid="19" grpId="0" animBg="1"/>
      <p:bldP spid="19" grpId="1" animBg="1"/>
      <p:bldP spid="20" grpId="0" animBg="1"/>
      <p:bldP spid="20" grpId="1" animBg="1"/>
      <p:bldP spid="27" grpId="0"/>
      <p:bldP spid="27" grpId="1"/>
      <p:bldP spid="27" grpId="2"/>
      <p:bldP spid="16" grpId="0"/>
      <p:bldP spid="16" grpId="1"/>
      <p:bldP spid="21" grpId="0" animBg="1"/>
      <p:bldP spid="21" grpId="1" animBg="1"/>
      <p:bldP spid="22" grpId="0" animBg="1"/>
      <p:bldP spid="22" grpId="1" animBg="1"/>
      <p:bldP spid="23" grpId="0" animBg="1"/>
      <p:bldP spid="23" grpId="1" animBg="1"/>
      <p:bldP spid="28" grpId="0" animBg="1"/>
      <p:bldP spid="24" grpId="1" animBg="1"/>
      <p:bldP spid="24" grpId="2" animBg="1"/>
      <p:bldP spid="25" grpId="0" animBg="1"/>
      <p:bldP spid="25" grpId="1"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solidFill>
                  <a:schemeClr val="tx1"/>
                </a:solidFill>
              </a:rPr>
              <a:t>Closing the loop on C1</a:t>
            </a:r>
          </a:p>
          <a:p>
            <a:r>
              <a:rPr lang="en-US" dirty="0"/>
              <a:t>Methods &amp; Parameters Review</a:t>
            </a:r>
          </a:p>
          <a:p>
            <a:r>
              <a:rPr lang="en-US" dirty="0"/>
              <a:t>Programming with Methods &amp; Parameters</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119627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BA7E-538E-4348-9A05-CAF7B8822C9B}"/>
              </a:ext>
            </a:extLst>
          </p:cNvPr>
          <p:cNvSpPr>
            <a:spLocks noGrp="1"/>
          </p:cNvSpPr>
          <p:nvPr>
            <p:ph type="title"/>
          </p:nvPr>
        </p:nvSpPr>
        <p:spPr/>
        <p:txBody>
          <a:bodyPr/>
          <a:lstStyle/>
          <a:p>
            <a:r>
              <a:rPr lang="en-US" dirty="0"/>
              <a:t>PCM: </a:t>
            </a:r>
            <a:r>
              <a:rPr lang="en-US" i="1" dirty="0"/>
              <a:t>Refactoring</a:t>
            </a:r>
            <a:r>
              <a:rPr lang="en-US" dirty="0"/>
              <a:t> Line</a:t>
            </a:r>
          </a:p>
        </p:txBody>
      </p:sp>
      <p:sp>
        <p:nvSpPr>
          <p:cNvPr id="3" name="Text Placeholder 2">
            <a:extLst>
              <a:ext uri="{FF2B5EF4-FFF2-40B4-BE49-F238E27FC236}">
                <a16:creationId xmlns:a16="http://schemas.microsoft.com/office/drawing/2014/main" id="{C7345096-7830-4DE2-8C8F-2685A8DB01A1}"/>
              </a:ext>
            </a:extLst>
          </p:cNvPr>
          <p:cNvSpPr>
            <a:spLocks noGrp="1"/>
          </p:cNvSpPr>
          <p:nvPr>
            <p:ph type="body" idx="1"/>
          </p:nvPr>
        </p:nvSpPr>
        <p:spPr>
          <a:xfrm>
            <a:off x="633247" y="1366345"/>
            <a:ext cx="4732283" cy="4805363"/>
          </a:xfrm>
        </p:spPr>
        <p:txBody>
          <a:bodyPr anchor="ctr">
            <a:normAutofit lnSpcReduction="10000"/>
          </a:bodyPr>
          <a:lstStyle/>
          <a:p>
            <a:pPr marL="114300" indent="0">
              <a:buNone/>
            </a:pPr>
            <a:endParaRPr lang="en-US" sz="1800" b="0" dirty="0">
              <a:solidFill>
                <a:srgbClr val="0000FF"/>
              </a:solidFill>
              <a:effectLst/>
              <a:latin typeface="Consolas" panose="020B0609020204030204" pitchFamily="49" charset="0"/>
            </a:endParaRPr>
          </a:p>
          <a:p>
            <a:pPr marL="114300" indent="0">
              <a:buNone/>
            </a:pPr>
            <a:endParaRPr lang="en-US" sz="1800" dirty="0">
              <a:solidFill>
                <a:srgbClr val="0000FF"/>
              </a:solidFill>
              <a:latin typeface="Consolas" panose="020B0609020204030204" pitchFamily="49" charset="0"/>
            </a:endParaRPr>
          </a:p>
          <a:p>
            <a:pPr marL="114300" indent="0">
              <a:buNone/>
            </a:pPr>
            <a:r>
              <a:rPr lang="en-US" sz="1800" b="0" dirty="0">
                <a:solidFill>
                  <a:srgbClr val="0000FF"/>
                </a:solidFill>
                <a:effectLst/>
                <a:latin typeface="Consolas" panose="020B0609020204030204" pitchFamily="49" charset="0"/>
              </a:rPr>
              <a:t>public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static</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void</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lineOf5</a:t>
            </a:r>
            <a:r>
              <a:rPr lang="en-US" sz="1800" b="0" dirty="0">
                <a:solidFill>
                  <a:srgbClr val="000000"/>
                </a:solidFill>
                <a:effectLst/>
                <a:latin typeface="Consolas" panose="020B0609020204030204" pitchFamily="49" charset="0"/>
              </a:rPr>
              <a:t>() {</a:t>
            </a:r>
          </a:p>
          <a:p>
            <a:pPr marL="114300" indent="0">
              <a:buNone/>
            </a:pPr>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for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int</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i</a:t>
            </a:r>
            <a:r>
              <a:rPr lang="en-US" sz="1800" b="0" dirty="0">
                <a:solidFill>
                  <a:srgbClr val="000000"/>
                </a:solidFill>
                <a:effectLst/>
                <a:latin typeface="Consolas" panose="020B0609020204030204" pitchFamily="49" charset="0"/>
              </a:rPr>
              <a:t> = </a:t>
            </a:r>
            <a:r>
              <a:rPr lang="en-US" sz="1800" b="0" dirty="0">
                <a:solidFill>
                  <a:srgbClr val="098658"/>
                </a:solidFill>
                <a:effectLst/>
                <a:latin typeface="Consolas" panose="020B0609020204030204" pitchFamily="49" charset="0"/>
              </a:rPr>
              <a:t>1</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i</a:t>
            </a:r>
            <a:r>
              <a:rPr lang="en-US" sz="1800" b="0" dirty="0">
                <a:solidFill>
                  <a:srgbClr val="000000"/>
                </a:solidFill>
                <a:effectLst/>
                <a:latin typeface="Consolas" panose="020B0609020204030204" pitchFamily="49" charset="0"/>
              </a:rPr>
              <a:t> &lt;= </a:t>
            </a:r>
            <a:r>
              <a:rPr lang="en-US" sz="1800" b="0" dirty="0">
                <a:solidFill>
                  <a:srgbClr val="098658"/>
                </a:solidFill>
                <a:effectLst/>
                <a:latin typeface="Consolas" panose="020B0609020204030204" pitchFamily="49" charset="0"/>
              </a:rPr>
              <a:t>5</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i</a:t>
            </a:r>
            <a:r>
              <a:rPr lang="en-US" sz="1800" b="0" dirty="0">
                <a:solidFill>
                  <a:srgbClr val="000000"/>
                </a:solidFill>
                <a:effectLst/>
                <a:latin typeface="Consolas" panose="020B0609020204030204" pitchFamily="49" charset="0"/>
              </a:rPr>
              <a:t>++) {</a:t>
            </a:r>
          </a:p>
          <a:p>
            <a:pPr marL="114300" indent="0">
              <a:buNone/>
            </a:pP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System</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out</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print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marL="114300" indent="0">
              <a:buNone/>
            </a:pPr>
            <a:r>
              <a:rPr lang="en-US" sz="1800" b="0" dirty="0">
                <a:solidFill>
                  <a:srgbClr val="000000"/>
                </a:solidFill>
                <a:effectLst/>
                <a:latin typeface="Consolas" panose="020B0609020204030204" pitchFamily="49" charset="0"/>
              </a:rPr>
              <a:t>    }</a:t>
            </a:r>
          </a:p>
          <a:p>
            <a:pPr marL="114300" indent="0">
              <a:buNone/>
            </a:pPr>
            <a:r>
              <a:rPr lang="en-US" sz="1800" b="0" dirty="0">
                <a:solidFill>
                  <a:srgbClr val="000000"/>
                </a:solidFill>
                <a:effectLst/>
                <a:latin typeface="Consolas" panose="020B0609020204030204" pitchFamily="49" charset="0"/>
              </a:rPr>
              <a:t>}</a:t>
            </a:r>
          </a:p>
          <a:p>
            <a:pPr marL="114300" indent="0">
              <a:buNone/>
            </a:pPr>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public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static</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void</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lineOf10</a:t>
            </a:r>
            <a:r>
              <a:rPr lang="en-US" sz="1800" b="0" dirty="0">
                <a:solidFill>
                  <a:srgbClr val="000000"/>
                </a:solidFill>
                <a:effectLst/>
                <a:latin typeface="Consolas" panose="020B0609020204030204" pitchFamily="49" charset="0"/>
              </a:rPr>
              <a:t>() {</a:t>
            </a:r>
          </a:p>
          <a:p>
            <a:pPr marL="114300" indent="0">
              <a:buNone/>
            </a:pPr>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for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int</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i</a:t>
            </a:r>
            <a:r>
              <a:rPr lang="en-US" sz="1800" b="0" dirty="0">
                <a:solidFill>
                  <a:srgbClr val="000000"/>
                </a:solidFill>
                <a:effectLst/>
                <a:latin typeface="Consolas" panose="020B0609020204030204" pitchFamily="49" charset="0"/>
              </a:rPr>
              <a:t> = </a:t>
            </a:r>
            <a:r>
              <a:rPr lang="en-US" sz="1800" b="0" dirty="0">
                <a:solidFill>
                  <a:srgbClr val="098658"/>
                </a:solidFill>
                <a:effectLst/>
                <a:latin typeface="Consolas" panose="020B0609020204030204" pitchFamily="49" charset="0"/>
              </a:rPr>
              <a:t>1</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i</a:t>
            </a:r>
            <a:r>
              <a:rPr lang="en-US" sz="1800" b="0" dirty="0">
                <a:solidFill>
                  <a:srgbClr val="000000"/>
                </a:solidFill>
                <a:effectLst/>
                <a:latin typeface="Consolas" panose="020B0609020204030204" pitchFamily="49" charset="0"/>
              </a:rPr>
              <a:t> &lt;= </a:t>
            </a:r>
            <a:r>
              <a:rPr lang="en-US" sz="1800" b="0" dirty="0">
                <a:solidFill>
                  <a:srgbClr val="098658"/>
                </a:solidFill>
                <a:effectLst/>
                <a:latin typeface="Consolas" panose="020B0609020204030204" pitchFamily="49" charset="0"/>
              </a:rPr>
              <a:t>10</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i</a:t>
            </a:r>
            <a:r>
              <a:rPr lang="en-US" sz="1800" b="0" dirty="0">
                <a:solidFill>
                  <a:srgbClr val="000000"/>
                </a:solidFill>
                <a:effectLst/>
                <a:latin typeface="Consolas" panose="020B0609020204030204" pitchFamily="49" charset="0"/>
              </a:rPr>
              <a:t>++) {</a:t>
            </a:r>
          </a:p>
          <a:p>
            <a:pPr marL="114300" indent="0">
              <a:buNone/>
            </a:pP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System</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out</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print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marL="114300" indent="0">
              <a:buNone/>
            </a:pPr>
            <a:r>
              <a:rPr lang="en-US" sz="1800" b="0" dirty="0">
                <a:solidFill>
                  <a:srgbClr val="000000"/>
                </a:solidFill>
                <a:effectLst/>
                <a:latin typeface="Consolas" panose="020B0609020204030204" pitchFamily="49" charset="0"/>
              </a:rPr>
              <a:t>    }</a:t>
            </a:r>
          </a:p>
          <a:p>
            <a:pPr marL="114300" indent="0">
              <a:buNone/>
            </a:pPr>
            <a:r>
              <a:rPr lang="en-US" sz="1800" b="0" dirty="0">
                <a:solidFill>
                  <a:srgbClr val="000000"/>
                </a:solidFill>
                <a:effectLst/>
                <a:latin typeface="Consolas" panose="020B0609020204030204" pitchFamily="49" charset="0"/>
              </a:rPr>
              <a:t>}</a:t>
            </a:r>
          </a:p>
          <a:p>
            <a:pPr marL="114300" indent="0">
              <a:buNone/>
            </a:pPr>
            <a:endParaRPr lang="en-US" sz="1800" dirty="0"/>
          </a:p>
        </p:txBody>
      </p:sp>
      <p:sp>
        <p:nvSpPr>
          <p:cNvPr id="6" name="Arrow: Right 5" descr="The previous lineOf5 and LineOf10 methods are quite similar. We can refactor them into a line method that takes in a number of stars as a parameter!">
            <a:extLst>
              <a:ext uri="{FF2B5EF4-FFF2-40B4-BE49-F238E27FC236}">
                <a16:creationId xmlns:a16="http://schemas.microsoft.com/office/drawing/2014/main" id="{04A8E1A1-D1EB-44CD-BAD4-AC8BFA0F3B09}"/>
              </a:ext>
            </a:extLst>
          </p:cNvPr>
          <p:cNvSpPr/>
          <p:nvPr/>
        </p:nvSpPr>
        <p:spPr>
          <a:xfrm>
            <a:off x="5465379" y="3216166"/>
            <a:ext cx="888124" cy="478220"/>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5" name="Text Placeholder 2">
            <a:extLst>
              <a:ext uri="{FF2B5EF4-FFF2-40B4-BE49-F238E27FC236}">
                <a16:creationId xmlns:a16="http://schemas.microsoft.com/office/drawing/2014/main" id="{7A59E37E-E6FE-43DF-858B-DAC715D6DD2C}"/>
              </a:ext>
            </a:extLst>
          </p:cNvPr>
          <p:cNvSpPr txBox="1">
            <a:spLocks/>
          </p:cNvSpPr>
          <p:nvPr/>
        </p:nvSpPr>
        <p:spPr>
          <a:xfrm>
            <a:off x="6453352" y="1219200"/>
            <a:ext cx="4847897" cy="4805363"/>
          </a:xfrm>
          <a:prstGeom prst="rect">
            <a:avLst/>
          </a:prstGeom>
          <a:noFill/>
          <a:ln>
            <a:noFill/>
          </a:ln>
        </p:spPr>
        <p:txBody>
          <a:bodyPr spcFirstLastPara="1" wrap="square" lIns="45700" tIns="45700" rIns="45700"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None/>
            </a:pPr>
            <a:r>
              <a:rPr lang="en-US" sz="1600" b="0" dirty="0">
                <a:solidFill>
                  <a:srgbClr val="795E26"/>
                </a:solidFill>
                <a:effectLst/>
                <a:latin typeface="Consolas" panose="020B0609020204030204" pitchFamily="49" charset="0"/>
              </a:rPr>
              <a:t>line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5</a:t>
            </a:r>
            <a:r>
              <a:rPr lang="en-US" sz="1600" b="0" dirty="0">
                <a:solidFill>
                  <a:srgbClr val="000000"/>
                </a:solidFill>
                <a:effectLst/>
                <a:latin typeface="Consolas" panose="020B0609020204030204" pitchFamily="49" charset="0"/>
              </a:rPr>
              <a:t>);</a:t>
            </a:r>
          </a:p>
          <a:p>
            <a:pPr marL="114300" indent="0">
              <a:buNone/>
            </a:pPr>
            <a:r>
              <a:rPr lang="en-US" sz="1600" b="0" dirty="0">
                <a:solidFill>
                  <a:srgbClr val="795E26"/>
                </a:solidFill>
                <a:effectLst/>
                <a:latin typeface="Consolas" panose="020B0609020204030204" pitchFamily="49" charset="0"/>
              </a:rPr>
              <a:t>line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10</a:t>
            </a:r>
            <a:r>
              <a:rPr lang="en-US" sz="1600" b="0" dirty="0">
                <a:solidFill>
                  <a:srgbClr val="000000"/>
                </a:solidFill>
                <a:effectLst/>
                <a:latin typeface="Consolas" panose="020B0609020204030204" pitchFamily="49" charset="0"/>
              </a:rPr>
              <a:t>);</a:t>
            </a:r>
            <a:endParaRPr lang="en-US" sz="1600" b="0" dirty="0">
              <a:solidFill>
                <a:srgbClr val="0000FF"/>
              </a:solidFill>
              <a:effectLst/>
              <a:latin typeface="Consolas" panose="020B0609020204030204" pitchFamily="49" charset="0"/>
            </a:endParaRPr>
          </a:p>
          <a:p>
            <a:pPr marL="114300" indent="0">
              <a:buNone/>
            </a:pPr>
            <a:endParaRPr lang="en-US" sz="1600" dirty="0">
              <a:solidFill>
                <a:srgbClr val="0000FF"/>
              </a:solidFill>
              <a:latin typeface="Consolas" panose="020B0609020204030204" pitchFamily="49" charset="0"/>
            </a:endParaRPr>
          </a:p>
          <a:p>
            <a:pPr marL="114300" indent="0">
              <a:buNone/>
            </a:pPr>
            <a:r>
              <a:rPr lang="en-US" sz="1600" b="0" dirty="0">
                <a:solidFill>
                  <a:srgbClr val="0000FF"/>
                </a:solidFill>
                <a:effectLst/>
                <a:latin typeface="Consolas" panose="020B0609020204030204" pitchFamily="49" charset="0"/>
              </a:rPr>
              <a:t>public</a:t>
            </a:r>
            <a:r>
              <a:rPr lang="en-US" sz="1600" b="0" dirty="0">
                <a:effectLst/>
                <a:latin typeface="Consolas" panose="020B0609020204030204" pitchFamily="49" charset="0"/>
              </a:rPr>
              <a:t> </a:t>
            </a:r>
            <a:r>
              <a:rPr lang="en-US" sz="1600" b="0" dirty="0">
                <a:solidFill>
                  <a:srgbClr val="0000FF"/>
                </a:solidFill>
                <a:effectLst/>
                <a:latin typeface="Consolas" panose="020B0609020204030204" pitchFamily="49" charset="0"/>
              </a:rPr>
              <a:t>static</a:t>
            </a:r>
            <a:r>
              <a:rPr lang="en-US" sz="1600" b="0" dirty="0">
                <a:effectLst/>
                <a:latin typeface="Consolas" panose="020B0609020204030204" pitchFamily="49" charset="0"/>
              </a:rPr>
              <a:t> </a:t>
            </a:r>
            <a:r>
              <a:rPr lang="en-US" sz="1600" b="0" dirty="0">
                <a:solidFill>
                  <a:srgbClr val="267F99"/>
                </a:solidFill>
                <a:effectLst/>
                <a:latin typeface="Consolas" panose="020B0609020204030204" pitchFamily="49" charset="0"/>
              </a:rPr>
              <a:t>void</a:t>
            </a:r>
            <a:r>
              <a:rPr lang="en-US" sz="1600" b="0" dirty="0">
                <a:effectLst/>
                <a:latin typeface="Consolas" panose="020B0609020204030204" pitchFamily="49" charset="0"/>
              </a:rPr>
              <a:t> </a:t>
            </a:r>
            <a:r>
              <a:rPr lang="en-US" sz="1600" b="0" dirty="0">
                <a:solidFill>
                  <a:srgbClr val="795E26"/>
                </a:solidFill>
                <a:effectLst/>
                <a:latin typeface="Consolas" panose="020B0609020204030204" pitchFamily="49" charset="0"/>
              </a:rPr>
              <a:t>line</a:t>
            </a:r>
            <a:r>
              <a:rPr lang="en-US" sz="1600" b="0" dirty="0">
                <a:effectLst/>
                <a:latin typeface="Consolas" panose="020B0609020204030204" pitchFamily="49" charset="0"/>
              </a:rPr>
              <a:t>(</a:t>
            </a:r>
            <a:r>
              <a:rPr lang="en-US" sz="1600" b="0" dirty="0">
                <a:solidFill>
                  <a:schemeClr val="tx1"/>
                </a:solidFill>
                <a:effectLst/>
                <a:highlight>
                  <a:srgbClr val="FFFF99"/>
                </a:highlight>
                <a:latin typeface="Consolas" panose="020B0609020204030204" pitchFamily="49" charset="0"/>
              </a:rPr>
              <a:t>int </a:t>
            </a:r>
            <a:r>
              <a:rPr lang="en-US" sz="1600" b="0" dirty="0" err="1">
                <a:solidFill>
                  <a:schemeClr val="tx1"/>
                </a:solidFill>
                <a:effectLst/>
                <a:highlight>
                  <a:srgbClr val="FFFF99"/>
                </a:highlight>
                <a:latin typeface="Consolas" panose="020B0609020204030204" pitchFamily="49" charset="0"/>
              </a:rPr>
              <a:t>numStars</a:t>
            </a:r>
            <a:r>
              <a:rPr lang="en-US" sz="1600" b="0" dirty="0">
                <a:effectLst/>
                <a:latin typeface="Consolas" panose="020B0609020204030204" pitchFamily="49" charset="0"/>
              </a:rPr>
              <a:t>) {</a:t>
            </a:r>
          </a:p>
          <a:p>
            <a:pPr marL="114300" indent="0">
              <a:buNone/>
            </a:pPr>
            <a:r>
              <a:rPr lang="en-US" sz="1600" b="0" dirty="0">
                <a:effectLst/>
                <a:latin typeface="Consolas" panose="020B0609020204030204" pitchFamily="49" charset="0"/>
              </a:rPr>
              <a:t>    </a:t>
            </a:r>
            <a:r>
              <a:rPr lang="en-US" sz="1600" b="0" dirty="0">
                <a:solidFill>
                  <a:srgbClr val="AF00DB"/>
                </a:solidFill>
                <a:effectLst/>
                <a:latin typeface="Consolas" panose="020B0609020204030204" pitchFamily="49" charset="0"/>
              </a:rPr>
              <a:t>for</a:t>
            </a:r>
            <a:r>
              <a:rPr lang="en-US" sz="1600" b="0" dirty="0">
                <a:effectLst/>
                <a:latin typeface="Consolas" panose="020B0609020204030204" pitchFamily="49" charset="0"/>
              </a:rPr>
              <a:t> (</a:t>
            </a:r>
            <a:r>
              <a:rPr lang="en-US" sz="1600" b="0" dirty="0">
                <a:solidFill>
                  <a:srgbClr val="267F99"/>
                </a:solidFill>
                <a:effectLst/>
                <a:latin typeface="Consolas" panose="020B0609020204030204" pitchFamily="49" charset="0"/>
              </a:rPr>
              <a:t>int</a:t>
            </a:r>
            <a:r>
              <a:rPr lang="en-US" sz="1600" b="0" dirty="0">
                <a:effectLst/>
                <a:latin typeface="Consolas" panose="020B0609020204030204" pitchFamily="49" charset="0"/>
              </a:rPr>
              <a:t> </a:t>
            </a:r>
            <a:r>
              <a:rPr lang="en-US" sz="1600" b="0" dirty="0" err="1">
                <a:solidFill>
                  <a:srgbClr val="001080"/>
                </a:solidFill>
                <a:effectLst/>
                <a:latin typeface="Consolas" panose="020B0609020204030204" pitchFamily="49" charset="0"/>
              </a:rPr>
              <a:t>i</a:t>
            </a:r>
            <a:r>
              <a:rPr lang="en-US" sz="1600" b="0" dirty="0">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effectLst/>
                <a:latin typeface="Consolas" panose="020B0609020204030204" pitchFamily="49" charset="0"/>
              </a:rPr>
              <a:t>; </a:t>
            </a:r>
            <a:r>
              <a:rPr lang="en-US" sz="1600" b="0" dirty="0" err="1">
                <a:effectLst/>
                <a:latin typeface="Consolas" panose="020B0609020204030204" pitchFamily="49" charset="0"/>
              </a:rPr>
              <a:t>i</a:t>
            </a:r>
            <a:r>
              <a:rPr lang="en-US" sz="1600" b="0" dirty="0">
                <a:effectLst/>
                <a:latin typeface="Consolas" panose="020B0609020204030204" pitchFamily="49" charset="0"/>
              </a:rPr>
              <a:t> &lt;= </a:t>
            </a:r>
            <a:r>
              <a:rPr lang="en-US" sz="1600" b="0" dirty="0" err="1">
                <a:effectLst/>
                <a:highlight>
                  <a:srgbClr val="FFFF99"/>
                </a:highlight>
                <a:latin typeface="Consolas" panose="020B0609020204030204" pitchFamily="49" charset="0"/>
              </a:rPr>
              <a:t>numStars</a:t>
            </a:r>
            <a:r>
              <a:rPr lang="en-US" sz="1600" b="0" dirty="0">
                <a:effectLst/>
                <a:latin typeface="Consolas" panose="020B0609020204030204" pitchFamily="49" charset="0"/>
              </a:rPr>
              <a:t>; </a:t>
            </a:r>
            <a:r>
              <a:rPr lang="en-US" sz="1600" b="0" dirty="0" err="1">
                <a:effectLst/>
                <a:latin typeface="Consolas" panose="020B0609020204030204" pitchFamily="49" charset="0"/>
              </a:rPr>
              <a:t>i</a:t>
            </a:r>
            <a:r>
              <a:rPr lang="en-US" sz="1600" b="0" dirty="0">
                <a:effectLst/>
                <a:latin typeface="Consolas" panose="020B0609020204030204" pitchFamily="49" charset="0"/>
              </a:rPr>
              <a:t>++) {</a:t>
            </a:r>
          </a:p>
          <a:p>
            <a:pPr marL="114300" indent="0">
              <a:buNone/>
            </a:pPr>
            <a:r>
              <a:rPr lang="en-US" sz="1600" b="0" dirty="0">
                <a:effectLst/>
                <a:latin typeface="Consolas" panose="020B0609020204030204" pitchFamily="49" charset="0"/>
              </a:rPr>
              <a:t>        </a:t>
            </a:r>
            <a:r>
              <a:rPr lang="en-US" sz="1600" b="0" dirty="0" err="1">
                <a:solidFill>
                  <a:srgbClr val="001080"/>
                </a:solidFill>
                <a:effectLst/>
                <a:latin typeface="Consolas" panose="020B0609020204030204" pitchFamily="49" charset="0"/>
              </a:rPr>
              <a:t>System</a:t>
            </a:r>
            <a:r>
              <a:rPr lang="en-US" sz="1600" b="0" dirty="0" err="1">
                <a:effectLst/>
                <a:latin typeface="Consolas" panose="020B0609020204030204" pitchFamily="49" charset="0"/>
              </a:rPr>
              <a:t>.</a:t>
            </a:r>
            <a:r>
              <a:rPr lang="en-US" sz="1600" b="0" dirty="0" err="1">
                <a:solidFill>
                  <a:srgbClr val="001080"/>
                </a:solidFill>
                <a:effectLst/>
                <a:latin typeface="Consolas" panose="020B0609020204030204" pitchFamily="49" charset="0"/>
              </a:rPr>
              <a:t>out</a:t>
            </a:r>
            <a:r>
              <a:rPr lang="en-US" sz="1600" b="0" dirty="0" err="1">
                <a:effectLst/>
                <a:latin typeface="Consolas" panose="020B0609020204030204" pitchFamily="49" charset="0"/>
              </a:rPr>
              <a:t>.</a:t>
            </a:r>
            <a:r>
              <a:rPr lang="en-US" sz="1600" b="0" dirty="0" err="1">
                <a:solidFill>
                  <a:srgbClr val="795E26"/>
                </a:solidFill>
                <a:effectLst/>
                <a:latin typeface="Consolas" panose="020B0609020204030204" pitchFamily="49" charset="0"/>
              </a:rPr>
              <a:t>print</a:t>
            </a:r>
            <a:r>
              <a:rPr lang="en-US" sz="1600" b="0" dirty="0">
                <a:effectLst/>
                <a:latin typeface="Consolas" panose="020B0609020204030204" pitchFamily="49" charset="0"/>
              </a:rPr>
              <a:t>(</a:t>
            </a:r>
            <a:r>
              <a:rPr lang="en-US" sz="1600" b="0" dirty="0">
                <a:solidFill>
                  <a:srgbClr val="A31515"/>
                </a:solidFill>
                <a:effectLst/>
                <a:latin typeface="Consolas" panose="020B0609020204030204" pitchFamily="49" charset="0"/>
              </a:rPr>
              <a:t>"*"</a:t>
            </a:r>
            <a:r>
              <a:rPr lang="en-US" sz="1600" b="0" dirty="0">
                <a:effectLst/>
                <a:latin typeface="Consolas" panose="020B0609020204030204" pitchFamily="49" charset="0"/>
              </a:rPr>
              <a:t>);</a:t>
            </a:r>
          </a:p>
          <a:p>
            <a:pPr marL="114300" indent="0">
              <a:buNone/>
            </a:pPr>
            <a:r>
              <a:rPr lang="en-US" sz="1600" b="0" dirty="0">
                <a:effectLst/>
                <a:latin typeface="Consolas" panose="020B0609020204030204" pitchFamily="49" charset="0"/>
              </a:rPr>
              <a:t>    }</a:t>
            </a:r>
          </a:p>
          <a:p>
            <a:pPr marL="114300" indent="0">
              <a:buNone/>
            </a:pPr>
            <a:r>
              <a:rPr lang="en-US" sz="1600" b="0" dirty="0">
                <a:effectLst/>
                <a:latin typeface="Consolas" panose="020B0609020204030204" pitchFamily="49" charset="0"/>
              </a:rPr>
              <a:t>}</a:t>
            </a:r>
          </a:p>
        </p:txBody>
      </p:sp>
      <p:sp>
        <p:nvSpPr>
          <p:cNvPr id="4" name="Slide Number Placeholder 3">
            <a:extLst>
              <a:ext uri="{FF2B5EF4-FFF2-40B4-BE49-F238E27FC236}">
                <a16:creationId xmlns:a16="http://schemas.microsoft.com/office/drawing/2014/main" id="{5FAB7E23-5874-48A1-86A6-9AEF6E5BD1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3068209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B05D-FCCB-68EC-2BCE-C75CE2C04679}"/>
              </a:ext>
            </a:extLst>
          </p:cNvPr>
          <p:cNvSpPr>
            <a:spLocks noGrp="1"/>
          </p:cNvSpPr>
          <p:nvPr>
            <p:ph type="title"/>
          </p:nvPr>
        </p:nvSpPr>
        <p:spPr/>
        <p:txBody>
          <a:bodyPr/>
          <a:lstStyle/>
          <a:p>
            <a:r>
              <a:rPr lang="en-US" dirty="0"/>
              <a:t>New: Method Comments</a:t>
            </a:r>
          </a:p>
        </p:txBody>
      </p:sp>
      <p:sp>
        <p:nvSpPr>
          <p:cNvPr id="3" name="Text Placeholder 2">
            <a:extLst>
              <a:ext uri="{FF2B5EF4-FFF2-40B4-BE49-F238E27FC236}">
                <a16:creationId xmlns:a16="http://schemas.microsoft.com/office/drawing/2014/main" id="{65482E47-87C4-D41F-EA81-DADE1F1B8F4B}"/>
              </a:ext>
            </a:extLst>
          </p:cNvPr>
          <p:cNvSpPr>
            <a:spLocks noGrp="1"/>
          </p:cNvSpPr>
          <p:nvPr>
            <p:ph type="body" idx="1"/>
          </p:nvPr>
        </p:nvSpPr>
        <p:spPr/>
        <p:txBody>
          <a:bodyPr>
            <a:normAutofit fontScale="85000" lnSpcReduction="10000"/>
          </a:bodyPr>
          <a:lstStyle/>
          <a:p>
            <a:pPr marL="114300" indent="0">
              <a:buNone/>
            </a:pPr>
            <a:r>
              <a:rPr lang="en-US" dirty="0"/>
              <a:t>Each method you write (except main) should have a short comment!</a:t>
            </a:r>
          </a:p>
          <a:p>
            <a:pPr marL="463550" indent="0">
              <a:buNone/>
            </a:pPr>
            <a:r>
              <a:rPr lang="en-US" sz="2800" b="0" dirty="0">
                <a:solidFill>
                  <a:schemeClr val="bg1">
                    <a:lumMod val="50000"/>
                  </a:schemeClr>
                </a:solidFill>
                <a:effectLst/>
                <a:latin typeface="Consolas" panose="020B0609020204030204" pitchFamily="49" charset="0"/>
              </a:rPr>
              <a:t>// Takes in a Random object as a parameter.</a:t>
            </a:r>
          </a:p>
          <a:p>
            <a:pPr marL="463550" indent="0">
              <a:buNone/>
            </a:pPr>
            <a:r>
              <a:rPr lang="en-US" sz="2800" b="0" dirty="0">
                <a:solidFill>
                  <a:schemeClr val="bg1">
                    <a:lumMod val="50000"/>
                  </a:schemeClr>
                </a:solidFill>
                <a:effectLst/>
                <a:latin typeface="Consolas" panose="020B0609020204030204" pitchFamily="49" charset="0"/>
              </a:rPr>
              <a:t>// Uses the Random </a:t>
            </a:r>
            <a:r>
              <a:rPr lang="en-US" dirty="0">
                <a:solidFill>
                  <a:schemeClr val="bg1">
                    <a:lumMod val="50000"/>
                  </a:schemeClr>
                </a:solidFill>
                <a:latin typeface="Consolas" panose="020B0609020204030204" pitchFamily="49" charset="0"/>
              </a:rPr>
              <a:t>object to </a:t>
            </a:r>
            <a:r>
              <a:rPr lang="en-US" sz="2800" b="0" dirty="0">
                <a:solidFill>
                  <a:schemeClr val="bg1">
                    <a:lumMod val="50000"/>
                  </a:schemeClr>
                </a:solidFill>
                <a:effectLst/>
                <a:latin typeface="Consolas" panose="020B0609020204030204" pitchFamily="49" charset="0"/>
              </a:rPr>
              <a:t>generate </a:t>
            </a:r>
            <a:r>
              <a:rPr lang="en-US" sz="2800" dirty="0">
                <a:solidFill>
                  <a:schemeClr val="bg1">
                    <a:lumMod val="50000"/>
                  </a:schemeClr>
                </a:solidFill>
                <a:latin typeface="Consolas" panose="020B0609020204030204" pitchFamily="49" charset="0"/>
              </a:rPr>
              <a:t>an addition</a:t>
            </a:r>
            <a:r>
              <a:rPr lang="en-US" sz="2800" b="0" dirty="0">
                <a:solidFill>
                  <a:schemeClr val="bg1">
                    <a:lumMod val="50000"/>
                  </a:schemeClr>
                </a:solidFill>
                <a:effectLst/>
                <a:latin typeface="Consolas" panose="020B0609020204030204" pitchFamily="49" charset="0"/>
              </a:rPr>
              <a:t> problem</a:t>
            </a:r>
          </a:p>
          <a:p>
            <a:pPr marL="463550" indent="0">
              <a:buNone/>
            </a:pPr>
            <a:r>
              <a:rPr lang="en-US" sz="2800" b="0" dirty="0">
                <a:solidFill>
                  <a:schemeClr val="bg1">
                    <a:lumMod val="50000"/>
                  </a:schemeClr>
                </a:solidFill>
                <a:effectLst/>
                <a:latin typeface="Consolas" panose="020B0609020204030204" pitchFamily="49" charset="0"/>
              </a:rPr>
              <a:t>// </a:t>
            </a:r>
            <a:r>
              <a:rPr lang="en-US" dirty="0">
                <a:solidFill>
                  <a:schemeClr val="bg1">
                    <a:lumMod val="50000"/>
                  </a:schemeClr>
                </a:solidFill>
                <a:latin typeface="Consolas" panose="020B0609020204030204" pitchFamily="49" charset="0"/>
              </a:rPr>
              <a:t>where the operands </a:t>
            </a:r>
            <a:r>
              <a:rPr lang="en-US" sz="2800" b="0" dirty="0">
                <a:solidFill>
                  <a:schemeClr val="bg1">
                    <a:lumMod val="50000"/>
                  </a:schemeClr>
                </a:solidFill>
                <a:effectLst/>
                <a:latin typeface="Consolas" panose="020B0609020204030204" pitchFamily="49" charset="0"/>
              </a:rPr>
              <a:t>are in the range 1-10 (inclusive), </a:t>
            </a:r>
          </a:p>
          <a:p>
            <a:pPr marL="463550" indent="0">
              <a:buNone/>
            </a:pPr>
            <a:r>
              <a:rPr lang="en-US" sz="2800" dirty="0">
                <a:solidFill>
                  <a:schemeClr val="bg1">
                    <a:lumMod val="50000"/>
                  </a:schemeClr>
                </a:solidFill>
                <a:latin typeface="Consolas" panose="020B0609020204030204" pitchFamily="49" charset="0"/>
              </a:rPr>
              <a:t>// and prints the result, </a:t>
            </a:r>
            <a:r>
              <a:rPr lang="en-US" sz="2800" b="0" dirty="0">
                <a:solidFill>
                  <a:schemeClr val="bg1">
                    <a:lumMod val="50000"/>
                  </a:schemeClr>
                </a:solidFill>
                <a:effectLst/>
                <a:latin typeface="Consolas" panose="020B0609020204030204" pitchFamily="49" charset="0"/>
              </a:rPr>
              <a:t>rounded to two decimal places.</a:t>
            </a:r>
          </a:p>
          <a:p>
            <a:pPr marL="463550" indent="0">
              <a:buNone/>
            </a:pPr>
            <a:r>
              <a:rPr lang="en-US" sz="2800" b="0" dirty="0">
                <a:solidFill>
                  <a:srgbClr val="0000FF"/>
                </a:solidFill>
                <a:effectLst/>
                <a:latin typeface="Consolas" panose="020B0609020204030204" pitchFamily="49" charset="0"/>
              </a:rPr>
              <a:t>public</a:t>
            </a:r>
            <a:r>
              <a:rPr lang="en-US" sz="2800" b="0" dirty="0">
                <a:solidFill>
                  <a:srgbClr val="3B3B3B"/>
                </a:solidFill>
                <a:effectLst/>
                <a:latin typeface="Consolas" panose="020B0609020204030204" pitchFamily="49" charset="0"/>
              </a:rPr>
              <a:t> </a:t>
            </a:r>
            <a:r>
              <a:rPr lang="en-US" sz="2800" b="0" dirty="0">
                <a:solidFill>
                  <a:srgbClr val="0000FF"/>
                </a:solidFill>
                <a:effectLst/>
                <a:latin typeface="Consolas" panose="020B0609020204030204" pitchFamily="49" charset="0"/>
              </a:rPr>
              <a:t>static</a:t>
            </a:r>
            <a:r>
              <a:rPr lang="en-US" sz="2800" b="0" dirty="0">
                <a:solidFill>
                  <a:srgbClr val="3B3B3B"/>
                </a:solidFill>
                <a:effectLst/>
                <a:latin typeface="Consolas" panose="020B0609020204030204" pitchFamily="49" charset="0"/>
              </a:rPr>
              <a:t> </a:t>
            </a:r>
            <a:r>
              <a:rPr lang="en-US" sz="2800" b="0" dirty="0">
                <a:solidFill>
                  <a:srgbClr val="267F99"/>
                </a:solidFill>
                <a:effectLst/>
                <a:latin typeface="Consolas" panose="020B0609020204030204" pitchFamily="49" charset="0"/>
              </a:rPr>
              <a:t>void</a:t>
            </a:r>
            <a:r>
              <a:rPr lang="en-US" sz="2800" b="0" dirty="0">
                <a:solidFill>
                  <a:srgbClr val="3B3B3B"/>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addTwoRandomNumbers</a:t>
            </a:r>
            <a:r>
              <a:rPr lang="en-US" sz="2800" b="0" dirty="0">
                <a:solidFill>
                  <a:srgbClr val="3B3B3B"/>
                </a:solidFill>
                <a:effectLst/>
                <a:latin typeface="Consolas" panose="020B0609020204030204" pitchFamily="49" charset="0"/>
              </a:rPr>
              <a:t>(</a:t>
            </a:r>
            <a:r>
              <a:rPr lang="en-US" dirty="0">
                <a:solidFill>
                  <a:srgbClr val="267F99"/>
                </a:solidFill>
                <a:latin typeface="Consolas" panose="020B0609020204030204" pitchFamily="49" charset="0"/>
              </a:rPr>
              <a:t>Random</a:t>
            </a:r>
            <a:r>
              <a:rPr lang="en-US" dirty="0">
                <a:solidFill>
                  <a:srgbClr val="3B3B3B"/>
                </a:solidFill>
                <a:latin typeface="Consolas" panose="020B0609020204030204" pitchFamily="49" charset="0"/>
              </a:rPr>
              <a:t> </a:t>
            </a:r>
            <a:r>
              <a:rPr lang="en-US" dirty="0">
                <a:solidFill>
                  <a:srgbClr val="001080"/>
                </a:solidFill>
                <a:latin typeface="Consolas" panose="020B0609020204030204" pitchFamily="49" charset="0"/>
              </a:rPr>
              <a:t>randy</a:t>
            </a:r>
            <a:r>
              <a:rPr lang="en-US" dirty="0">
                <a:solidFill>
                  <a:srgbClr val="3B3B3B"/>
                </a:solidFill>
                <a:latin typeface="Consolas" panose="020B0609020204030204" pitchFamily="49" charset="0"/>
              </a:rPr>
              <a:t>) </a:t>
            </a:r>
            <a:r>
              <a:rPr lang="en-US" sz="2800" b="0" dirty="0">
                <a:solidFill>
                  <a:srgbClr val="3B3B3B"/>
                </a:solidFill>
                <a:effectLst/>
                <a:latin typeface="Consolas" panose="020B0609020204030204" pitchFamily="49" charset="0"/>
              </a:rPr>
              <a:t>{    </a:t>
            </a:r>
          </a:p>
          <a:p>
            <a:pPr marL="463550" indent="0">
              <a:buNone/>
            </a:pPr>
            <a:r>
              <a:rPr lang="en-US" dirty="0">
                <a:solidFill>
                  <a:srgbClr val="3B3B3B"/>
                </a:solidFill>
                <a:latin typeface="Consolas" panose="020B0609020204030204" pitchFamily="49" charset="0"/>
              </a:rPr>
              <a:t>    </a:t>
            </a:r>
            <a:r>
              <a:rPr lang="en-US" sz="2800" b="0" dirty="0">
                <a:solidFill>
                  <a:srgbClr val="267F99"/>
                </a:solidFill>
                <a:effectLst/>
                <a:latin typeface="Consolas" panose="020B0609020204030204" pitchFamily="49" charset="0"/>
              </a:rPr>
              <a:t>int</a:t>
            </a:r>
            <a:r>
              <a:rPr lang="en-US" sz="2800" b="0" dirty="0">
                <a:solidFill>
                  <a:srgbClr val="3B3B3B"/>
                </a:solidFill>
                <a:effectLst/>
                <a:latin typeface="Consolas" panose="020B0609020204030204" pitchFamily="49" charset="0"/>
              </a:rPr>
              <a:t> </a:t>
            </a:r>
            <a:r>
              <a:rPr lang="en-US" sz="2800" b="0" dirty="0">
                <a:solidFill>
                  <a:srgbClr val="001080"/>
                </a:solidFill>
                <a:effectLst/>
                <a:latin typeface="Consolas" panose="020B0609020204030204" pitchFamily="49" charset="0"/>
              </a:rPr>
              <a:t>num1</a:t>
            </a:r>
            <a:r>
              <a:rPr lang="en-US" sz="2800" b="0" dirty="0">
                <a:solidFill>
                  <a:srgbClr val="3B3B3B"/>
                </a:solidFill>
                <a:effectLst/>
                <a:latin typeface="Consolas" panose="020B0609020204030204" pitchFamily="49" charset="0"/>
              </a:rPr>
              <a:t> </a:t>
            </a:r>
            <a:r>
              <a:rPr lang="en-US" sz="2800" b="0" dirty="0">
                <a:solidFill>
                  <a:srgbClr val="000000"/>
                </a:solidFill>
                <a:effectLst/>
                <a:latin typeface="Consolas" panose="020B0609020204030204" pitchFamily="49" charset="0"/>
              </a:rPr>
              <a:t>=</a:t>
            </a:r>
            <a:r>
              <a:rPr lang="en-US" sz="2800" b="0" dirty="0">
                <a:solidFill>
                  <a:srgbClr val="3B3B3B"/>
                </a:solidFill>
                <a:effectLst/>
                <a:latin typeface="Consolas" panose="020B0609020204030204" pitchFamily="49" charset="0"/>
              </a:rPr>
              <a:t> </a:t>
            </a:r>
            <a:r>
              <a:rPr lang="en-US" sz="2800" b="0" dirty="0" err="1">
                <a:solidFill>
                  <a:srgbClr val="001080"/>
                </a:solidFill>
                <a:effectLst/>
                <a:latin typeface="Consolas" panose="020B0609020204030204" pitchFamily="49" charset="0"/>
              </a:rPr>
              <a:t>randy</a:t>
            </a:r>
            <a:r>
              <a:rPr lang="en-US" sz="2800" b="0" dirty="0" err="1">
                <a:solidFill>
                  <a:srgbClr val="3B3B3B"/>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nextInt</a:t>
            </a:r>
            <a:r>
              <a:rPr lang="en-US" sz="2800" b="0" dirty="0">
                <a:solidFill>
                  <a:srgbClr val="3B3B3B"/>
                </a:solidFill>
                <a:effectLst/>
                <a:latin typeface="Consolas" panose="020B0609020204030204" pitchFamily="49" charset="0"/>
              </a:rPr>
              <a:t>(</a:t>
            </a:r>
            <a:r>
              <a:rPr lang="en-US" sz="2800" b="0" dirty="0">
                <a:solidFill>
                  <a:srgbClr val="098658"/>
                </a:solidFill>
                <a:effectLst/>
                <a:latin typeface="Consolas" panose="020B0609020204030204" pitchFamily="49" charset="0"/>
              </a:rPr>
              <a:t>10</a:t>
            </a:r>
            <a:r>
              <a:rPr lang="en-US" sz="2800" b="0" dirty="0">
                <a:solidFill>
                  <a:srgbClr val="3B3B3B"/>
                </a:solidFill>
                <a:effectLst/>
                <a:latin typeface="Consolas" panose="020B0609020204030204" pitchFamily="49" charset="0"/>
              </a:rPr>
              <a:t>) </a:t>
            </a:r>
            <a:r>
              <a:rPr lang="en-US" sz="2800" b="0" dirty="0">
                <a:solidFill>
                  <a:srgbClr val="000000"/>
                </a:solidFill>
                <a:effectLst/>
                <a:latin typeface="Consolas" panose="020B0609020204030204" pitchFamily="49" charset="0"/>
              </a:rPr>
              <a:t>+</a:t>
            </a:r>
            <a:r>
              <a:rPr lang="en-US" sz="2800" b="0" dirty="0">
                <a:solidFill>
                  <a:srgbClr val="3B3B3B"/>
                </a:solidFill>
                <a:effectLst/>
                <a:latin typeface="Consolas" panose="020B0609020204030204" pitchFamily="49" charset="0"/>
              </a:rPr>
              <a:t> </a:t>
            </a:r>
            <a:r>
              <a:rPr lang="en-US" sz="2800" b="0" dirty="0">
                <a:solidFill>
                  <a:srgbClr val="098658"/>
                </a:solidFill>
                <a:effectLst/>
                <a:latin typeface="Consolas" panose="020B0609020204030204" pitchFamily="49" charset="0"/>
              </a:rPr>
              <a:t>1</a:t>
            </a:r>
            <a:r>
              <a:rPr lang="en-US" sz="2800" b="0" dirty="0">
                <a:solidFill>
                  <a:srgbClr val="3B3B3B"/>
                </a:solidFill>
                <a:effectLst/>
                <a:latin typeface="Consolas" panose="020B0609020204030204" pitchFamily="49" charset="0"/>
              </a:rPr>
              <a:t>;</a:t>
            </a:r>
          </a:p>
          <a:p>
            <a:pPr marL="463550" indent="0">
              <a:buNone/>
            </a:pPr>
            <a:r>
              <a:rPr lang="en-US" sz="2800" b="0" dirty="0">
                <a:solidFill>
                  <a:srgbClr val="3B3B3B"/>
                </a:solidFill>
                <a:effectLst/>
                <a:latin typeface="Consolas" panose="020B0609020204030204" pitchFamily="49" charset="0"/>
              </a:rPr>
              <a:t>    </a:t>
            </a:r>
            <a:r>
              <a:rPr lang="en-US" sz="2800" b="0" dirty="0">
                <a:solidFill>
                  <a:srgbClr val="267F99"/>
                </a:solidFill>
                <a:effectLst/>
                <a:latin typeface="Consolas" panose="020B0609020204030204" pitchFamily="49" charset="0"/>
              </a:rPr>
              <a:t>int</a:t>
            </a:r>
            <a:r>
              <a:rPr lang="en-US" sz="2800" b="0" dirty="0">
                <a:solidFill>
                  <a:srgbClr val="3B3B3B"/>
                </a:solidFill>
                <a:effectLst/>
                <a:latin typeface="Consolas" panose="020B0609020204030204" pitchFamily="49" charset="0"/>
              </a:rPr>
              <a:t> </a:t>
            </a:r>
            <a:r>
              <a:rPr lang="en-US" sz="2800" b="0" dirty="0">
                <a:solidFill>
                  <a:srgbClr val="001080"/>
                </a:solidFill>
                <a:effectLst/>
                <a:latin typeface="Consolas" panose="020B0609020204030204" pitchFamily="49" charset="0"/>
              </a:rPr>
              <a:t>num2</a:t>
            </a:r>
            <a:r>
              <a:rPr lang="en-US" sz="2800" b="0" dirty="0">
                <a:solidFill>
                  <a:srgbClr val="3B3B3B"/>
                </a:solidFill>
                <a:effectLst/>
                <a:latin typeface="Consolas" panose="020B0609020204030204" pitchFamily="49" charset="0"/>
              </a:rPr>
              <a:t> </a:t>
            </a:r>
            <a:r>
              <a:rPr lang="en-US" sz="2800" b="0" dirty="0">
                <a:solidFill>
                  <a:srgbClr val="000000"/>
                </a:solidFill>
                <a:effectLst/>
                <a:latin typeface="Consolas" panose="020B0609020204030204" pitchFamily="49" charset="0"/>
              </a:rPr>
              <a:t>=</a:t>
            </a:r>
            <a:r>
              <a:rPr lang="en-US" sz="2800" b="0" dirty="0">
                <a:solidFill>
                  <a:srgbClr val="3B3B3B"/>
                </a:solidFill>
                <a:effectLst/>
                <a:latin typeface="Consolas" panose="020B0609020204030204" pitchFamily="49" charset="0"/>
              </a:rPr>
              <a:t> </a:t>
            </a:r>
            <a:r>
              <a:rPr lang="en-US" sz="2800" b="0" dirty="0" err="1">
                <a:solidFill>
                  <a:srgbClr val="001080"/>
                </a:solidFill>
                <a:effectLst/>
                <a:latin typeface="Consolas" panose="020B0609020204030204" pitchFamily="49" charset="0"/>
              </a:rPr>
              <a:t>randy</a:t>
            </a:r>
            <a:r>
              <a:rPr lang="en-US" sz="2800" b="0" dirty="0" err="1">
                <a:solidFill>
                  <a:srgbClr val="3B3B3B"/>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nextInt</a:t>
            </a:r>
            <a:r>
              <a:rPr lang="en-US" sz="2800" b="0" dirty="0">
                <a:solidFill>
                  <a:srgbClr val="3B3B3B"/>
                </a:solidFill>
                <a:effectLst/>
                <a:latin typeface="Consolas" panose="020B0609020204030204" pitchFamily="49" charset="0"/>
              </a:rPr>
              <a:t>(</a:t>
            </a:r>
            <a:r>
              <a:rPr lang="en-US" sz="2800" b="0" dirty="0">
                <a:solidFill>
                  <a:srgbClr val="098658"/>
                </a:solidFill>
                <a:effectLst/>
                <a:latin typeface="Consolas" panose="020B0609020204030204" pitchFamily="49" charset="0"/>
              </a:rPr>
              <a:t>10</a:t>
            </a:r>
            <a:r>
              <a:rPr lang="en-US" sz="2800" b="0" dirty="0">
                <a:solidFill>
                  <a:srgbClr val="3B3B3B"/>
                </a:solidFill>
                <a:effectLst/>
                <a:latin typeface="Consolas" panose="020B0609020204030204" pitchFamily="49" charset="0"/>
              </a:rPr>
              <a:t>) </a:t>
            </a:r>
            <a:r>
              <a:rPr lang="en-US" sz="2800" b="0" dirty="0">
                <a:solidFill>
                  <a:srgbClr val="000000"/>
                </a:solidFill>
                <a:effectLst/>
                <a:latin typeface="Consolas" panose="020B0609020204030204" pitchFamily="49" charset="0"/>
              </a:rPr>
              <a:t>+</a:t>
            </a:r>
            <a:r>
              <a:rPr lang="en-US" sz="2800" b="0" dirty="0">
                <a:solidFill>
                  <a:srgbClr val="3B3B3B"/>
                </a:solidFill>
                <a:effectLst/>
                <a:latin typeface="Consolas" panose="020B0609020204030204" pitchFamily="49" charset="0"/>
              </a:rPr>
              <a:t> </a:t>
            </a:r>
            <a:r>
              <a:rPr lang="en-US" sz="2800" b="0" dirty="0">
                <a:solidFill>
                  <a:srgbClr val="098658"/>
                </a:solidFill>
                <a:effectLst/>
                <a:latin typeface="Consolas" panose="020B0609020204030204" pitchFamily="49" charset="0"/>
              </a:rPr>
              <a:t>1</a:t>
            </a:r>
            <a:r>
              <a:rPr lang="en-US" sz="2800" b="0" dirty="0">
                <a:solidFill>
                  <a:srgbClr val="3B3B3B"/>
                </a:solidFill>
                <a:effectLst/>
                <a:latin typeface="Consolas" panose="020B0609020204030204" pitchFamily="49" charset="0"/>
              </a:rPr>
              <a:t>;</a:t>
            </a:r>
          </a:p>
          <a:p>
            <a:pPr marL="463550" indent="0">
              <a:buNone/>
            </a:pPr>
            <a:r>
              <a:rPr lang="en-US" sz="2800" dirty="0">
                <a:solidFill>
                  <a:srgbClr val="3B3B3B"/>
                </a:solidFill>
                <a:latin typeface="Consolas" panose="020B0609020204030204" pitchFamily="49" charset="0"/>
              </a:rPr>
              <a:t>    </a:t>
            </a:r>
            <a:r>
              <a:rPr lang="en-US" sz="2800" dirty="0">
                <a:solidFill>
                  <a:srgbClr val="267F99"/>
                </a:solidFill>
                <a:latin typeface="Consolas" panose="020B0609020204030204" pitchFamily="49" charset="0"/>
              </a:rPr>
              <a:t>int</a:t>
            </a:r>
            <a:r>
              <a:rPr lang="en-US" sz="2800" dirty="0">
                <a:solidFill>
                  <a:srgbClr val="3B3B3B"/>
                </a:solidFill>
                <a:latin typeface="Consolas" panose="020B0609020204030204" pitchFamily="49" charset="0"/>
              </a:rPr>
              <a:t> </a:t>
            </a:r>
            <a:r>
              <a:rPr lang="en-US" sz="2800" dirty="0">
                <a:solidFill>
                  <a:srgbClr val="001080"/>
                </a:solidFill>
                <a:latin typeface="Consolas" panose="020B0609020204030204" pitchFamily="49" charset="0"/>
              </a:rPr>
              <a:t>sum</a:t>
            </a:r>
            <a:r>
              <a:rPr lang="en-US" sz="2800" dirty="0">
                <a:solidFill>
                  <a:srgbClr val="3B3B3B"/>
                </a:solidFill>
                <a:latin typeface="Consolas" panose="020B0609020204030204" pitchFamily="49" charset="0"/>
              </a:rPr>
              <a:t> = </a:t>
            </a:r>
            <a:r>
              <a:rPr lang="en-US" sz="2800" dirty="0">
                <a:solidFill>
                  <a:srgbClr val="001080"/>
                </a:solidFill>
                <a:latin typeface="Consolas" panose="020B0609020204030204" pitchFamily="49" charset="0"/>
              </a:rPr>
              <a:t>num1</a:t>
            </a:r>
            <a:r>
              <a:rPr lang="en-US" sz="2800" dirty="0">
                <a:solidFill>
                  <a:srgbClr val="3B3B3B"/>
                </a:solidFill>
                <a:latin typeface="Consolas" panose="020B0609020204030204" pitchFamily="49" charset="0"/>
              </a:rPr>
              <a:t> + </a:t>
            </a:r>
            <a:r>
              <a:rPr lang="en-US" sz="2800" dirty="0">
                <a:solidFill>
                  <a:srgbClr val="001080"/>
                </a:solidFill>
                <a:latin typeface="Consolas" panose="020B0609020204030204" pitchFamily="49" charset="0"/>
              </a:rPr>
              <a:t>num2</a:t>
            </a:r>
            <a:r>
              <a:rPr lang="en-US" sz="2800" dirty="0">
                <a:solidFill>
                  <a:srgbClr val="3B3B3B"/>
                </a:solidFill>
                <a:latin typeface="Consolas" panose="020B0609020204030204" pitchFamily="49" charset="0"/>
              </a:rPr>
              <a:t>;</a:t>
            </a:r>
            <a:endParaRPr lang="en-US" sz="2800" b="0" dirty="0">
              <a:solidFill>
                <a:srgbClr val="3B3B3B"/>
              </a:solidFill>
              <a:effectLst/>
              <a:latin typeface="Consolas" panose="020B0609020204030204" pitchFamily="49" charset="0"/>
            </a:endParaRPr>
          </a:p>
          <a:p>
            <a:pPr marL="463550" indent="0">
              <a:buNone/>
            </a:pPr>
            <a:r>
              <a:rPr lang="en-US" sz="2800" dirty="0">
                <a:solidFill>
                  <a:srgbClr val="3B3B3B"/>
                </a:solidFill>
                <a:latin typeface="Consolas" panose="020B0609020204030204" pitchFamily="49" charset="0"/>
              </a:rPr>
              <a:t>    ...</a:t>
            </a:r>
            <a:endParaRPr lang="en-US" sz="2800" b="0" dirty="0">
              <a:solidFill>
                <a:srgbClr val="3B3B3B"/>
              </a:solidFill>
              <a:effectLst/>
              <a:latin typeface="Consolas" panose="020B0609020204030204" pitchFamily="49" charset="0"/>
            </a:endParaRPr>
          </a:p>
          <a:p>
            <a:pPr marL="463550" indent="0">
              <a:buNone/>
            </a:pPr>
            <a:r>
              <a:rPr lang="en-US" sz="2800" b="0" dirty="0">
                <a:solidFill>
                  <a:srgbClr val="3B3B3B"/>
                </a:solidFill>
                <a:effectLst/>
                <a:latin typeface="Consolas" panose="020B0609020204030204" pitchFamily="49" charset="0"/>
              </a:rPr>
              <a:t>}</a:t>
            </a:r>
            <a:endParaRPr lang="en-US" dirty="0"/>
          </a:p>
        </p:txBody>
      </p:sp>
      <p:sp>
        <p:nvSpPr>
          <p:cNvPr id="4" name="Slide Number Placeholder 3">
            <a:extLst>
              <a:ext uri="{FF2B5EF4-FFF2-40B4-BE49-F238E27FC236}">
                <a16:creationId xmlns:a16="http://schemas.microsoft.com/office/drawing/2014/main" id="{E5560047-BD04-E782-6F19-12EF485E29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42805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10515600" cy="5268596"/>
          </a:xfrm>
        </p:spPr>
        <p:txBody>
          <a:bodyPr>
            <a:normAutofit/>
          </a:bodyPr>
          <a:lstStyle/>
          <a:p>
            <a:r>
              <a:rPr lang="en-US" b="1" dirty="0"/>
              <a:t>P1</a:t>
            </a:r>
            <a:r>
              <a:rPr lang="en-US" dirty="0"/>
              <a:t> is out, due next Tuesday, April 28</a:t>
            </a:r>
            <a:r>
              <a:rPr lang="en-US" baseline="30000" dirty="0"/>
              <a:t>th</a:t>
            </a:r>
            <a:r>
              <a:rPr lang="en-US" dirty="0"/>
              <a:t> </a:t>
            </a:r>
          </a:p>
          <a:p>
            <a:pPr lvl="1"/>
            <a:r>
              <a:rPr lang="en-US" dirty="0"/>
              <a:t>start early!!</a:t>
            </a:r>
          </a:p>
          <a:p>
            <a:r>
              <a:rPr lang="en-US" b="1" dirty="0"/>
              <a:t>R1</a:t>
            </a:r>
            <a:r>
              <a:rPr lang="en-US" dirty="0"/>
              <a:t> released yesterday, due Thursday, April 30</a:t>
            </a:r>
            <a:r>
              <a:rPr lang="en-US" baseline="30000" dirty="0"/>
              <a:t>th</a:t>
            </a:r>
            <a:r>
              <a:rPr lang="en-US" dirty="0"/>
              <a:t> </a:t>
            </a:r>
          </a:p>
          <a:p>
            <a:r>
              <a:rPr lang="en-US" b="1" dirty="0"/>
              <a:t>Quiz 0 </a:t>
            </a:r>
            <a:r>
              <a:rPr lang="en-US" dirty="0"/>
              <a:t>was yesterday</a:t>
            </a:r>
          </a:p>
          <a:p>
            <a:pPr lvl="1"/>
            <a:r>
              <a:rPr lang="en-US" dirty="0"/>
              <a:t>grades will be out before Quiz 1</a:t>
            </a:r>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4F5C-B68E-21EA-E60B-D7C8D98B6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A42C-5981-7C6C-A05C-25CD128909C8}"/>
              </a:ext>
            </a:extLst>
          </p:cNvPr>
          <p:cNvSpPr>
            <a:spLocks noGrp="1"/>
          </p:cNvSpPr>
          <p:nvPr>
            <p:ph type="title"/>
          </p:nvPr>
        </p:nvSpPr>
        <p:spPr>
          <a:xfrm>
            <a:off x="838200" y="456565"/>
            <a:ext cx="4984531" cy="1624483"/>
          </a:xfrm>
        </p:spPr>
        <p:txBody>
          <a:bodyPr>
            <a:noAutofit/>
          </a:bodyPr>
          <a:lstStyle/>
          <a:p>
            <a:r>
              <a:rPr lang="en-US" dirty="0"/>
              <a:t>Awesome ASCII Art:</a:t>
            </a:r>
            <a:br>
              <a:rPr lang="en-US" dirty="0"/>
            </a:br>
            <a:r>
              <a:rPr lang="en-US" dirty="0"/>
              <a:t>Diverse Drawings</a:t>
            </a:r>
          </a:p>
        </p:txBody>
      </p:sp>
      <p:sp>
        <p:nvSpPr>
          <p:cNvPr id="3" name="Text Placeholder 2">
            <a:extLst>
              <a:ext uri="{FF2B5EF4-FFF2-40B4-BE49-F238E27FC236}">
                <a16:creationId xmlns:a16="http://schemas.microsoft.com/office/drawing/2014/main" id="{CD5E492A-D2B2-36B4-1F90-E98906C74EF0}"/>
              </a:ext>
            </a:extLst>
          </p:cNvPr>
          <p:cNvSpPr>
            <a:spLocks noGrp="1"/>
          </p:cNvSpPr>
          <p:nvPr>
            <p:ph type="body" idx="1"/>
          </p:nvPr>
        </p:nvSpPr>
        <p:spPr>
          <a:xfrm>
            <a:off x="4586670" y="4639651"/>
            <a:ext cx="1614579" cy="2000545"/>
          </a:xfrm>
          <a:ln>
            <a:solidFill>
              <a:schemeClr val="tx1"/>
            </a:solidFill>
          </a:ln>
        </p:spPr>
        <p:txBody>
          <a:bodyPr>
            <a:noAutofit/>
          </a:bodyPr>
          <a:lstStyle/>
          <a:p>
            <a:pPr marL="114300" indent="0">
              <a:spcBef>
                <a:spcPts val="500"/>
              </a:spcBef>
              <a:buNone/>
            </a:pPr>
            <a:r>
              <a:rPr lang="en-US" sz="1400" dirty="0">
                <a:latin typeface="Consolas" panose="020B0609020204030204" pitchFamily="49" charset="0"/>
                <a:cs typeface="Consolas" panose="020B0609020204030204" pitchFamily="49" charset="0"/>
              </a:rPr>
              <a:t>Task 1: pig peaking over its pen!</a:t>
            </a:r>
          </a:p>
          <a:p>
            <a:pPr marL="114300" indent="0">
              <a:spcBef>
                <a:spcPts val="500"/>
              </a:spcBef>
              <a:buNone/>
            </a:pPr>
            <a:endParaRPr lang="en-US" sz="1400" dirty="0">
              <a:latin typeface="Consolas" panose="020B0609020204030204" pitchFamily="49" charset="0"/>
              <a:cs typeface="Consolas" panose="020B0609020204030204" pitchFamily="49" charset="0"/>
            </a:endParaRPr>
          </a:p>
          <a:p>
            <a:pPr marL="114300" indent="0">
              <a:spcBef>
                <a:spcPts val="500"/>
              </a:spcBef>
              <a:buNone/>
            </a:pPr>
            <a:r>
              <a:rPr lang="en-US" sz="1400" dirty="0">
                <a:latin typeface="Consolas" panose="020B0609020204030204" pitchFamily="49" charset="0"/>
                <a:cs typeface="Consolas" panose="020B0609020204030204" pitchFamily="49" charset="0"/>
              </a:rPr>
              <a:t> ^ -- ^</a:t>
            </a:r>
          </a:p>
          <a:p>
            <a:pPr marL="114300" indent="0">
              <a:spcBef>
                <a:spcPts val="500"/>
              </a:spcBef>
              <a:buNone/>
            </a:pPr>
            <a:r>
              <a:rPr lang="en-US" sz="1400" dirty="0">
                <a:latin typeface="Consolas" panose="020B0609020204030204" pitchFamily="49" charset="0"/>
                <a:cs typeface="Consolas" panose="020B0609020204030204" pitchFamily="49" charset="0"/>
              </a:rPr>
              <a:t> (*  *)</a:t>
            </a:r>
          </a:p>
          <a:p>
            <a:pPr marL="114300" indent="0">
              <a:spcBef>
                <a:spcPts val="500"/>
              </a:spcBef>
              <a:buNone/>
            </a:pPr>
            <a:r>
              <a:rPr lang="en-US" sz="1400" dirty="0">
                <a:latin typeface="Consolas" panose="020B0609020204030204" pitchFamily="49" charset="0"/>
                <a:cs typeface="Consolas" panose="020B0609020204030204" pitchFamily="49" charset="0"/>
              </a:rPr>
              <a:t>|------|</a:t>
            </a:r>
          </a:p>
        </p:txBody>
      </p:sp>
      <p:sp>
        <p:nvSpPr>
          <p:cNvPr id="4" name="Slide Number Placeholder 3">
            <a:extLst>
              <a:ext uri="{FF2B5EF4-FFF2-40B4-BE49-F238E27FC236}">
                <a16:creationId xmlns:a16="http://schemas.microsoft.com/office/drawing/2014/main" id="{FA446D06-64CE-5AF6-F878-21EF77D83F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5" name="Text Placeholder 2">
            <a:extLst>
              <a:ext uri="{FF2B5EF4-FFF2-40B4-BE49-F238E27FC236}">
                <a16:creationId xmlns:a16="http://schemas.microsoft.com/office/drawing/2014/main" id="{BA9319A4-D35D-2169-99B6-6718A427170E}"/>
              </a:ext>
            </a:extLst>
          </p:cNvPr>
          <p:cNvSpPr txBox="1">
            <a:spLocks/>
          </p:cNvSpPr>
          <p:nvPr/>
        </p:nvSpPr>
        <p:spPr>
          <a:xfrm>
            <a:off x="205467" y="4498428"/>
            <a:ext cx="1614579" cy="1763993"/>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A tabby cat!</a:t>
            </a:r>
          </a:p>
          <a:p>
            <a:pPr marL="114300" indent="0">
              <a:spcBef>
                <a:spcPts val="500"/>
              </a:spcBef>
              <a:buNone/>
            </a:pPr>
            <a:endParaRPr lang="en-US" sz="1400" dirty="0">
              <a:latin typeface="Consolas" panose="020B0609020204030204" pitchFamily="49" charset="0"/>
              <a:cs typeface="Consolas" panose="020B0609020204030204" pitchFamily="49" charset="0"/>
            </a:endParaRPr>
          </a:p>
          <a:p>
            <a:pPr marL="114300" indent="0">
              <a:spcBef>
                <a:spcPts val="500"/>
              </a:spcBef>
              <a:buNone/>
            </a:pPr>
            <a:r>
              <a:rPr lang="en-US" sz="1400" dirty="0">
                <a:latin typeface="Consolas" panose="020B0609020204030204" pitchFamily="49" charset="0"/>
                <a:cs typeface="Consolas" panose="020B0609020204030204" pitchFamily="49" charset="0"/>
              </a:rPr>
              <a:t>  ^  ||| ^</a:t>
            </a:r>
          </a:p>
          <a:p>
            <a:pPr marL="114300" indent="0">
              <a:spcBef>
                <a:spcPts val="500"/>
              </a:spcBef>
              <a:buNone/>
            </a:pPr>
            <a:r>
              <a:rPr lang="en-US" sz="1400" dirty="0">
                <a:latin typeface="Consolas" panose="020B0609020204030204" pitchFamily="49" charset="0"/>
                <a:cs typeface="Consolas" panose="020B0609020204030204" pitchFamily="49" charset="0"/>
              </a:rPr>
              <a:t>~(  ^ * ^  )~</a:t>
            </a:r>
          </a:p>
          <a:p>
            <a:pPr marL="114300" indent="0">
              <a:spcBef>
                <a:spcPts val="500"/>
              </a:spcBef>
              <a:buNone/>
            </a:pPr>
            <a:r>
              <a:rPr lang="en-US" sz="1400" dirty="0">
                <a:latin typeface="Consolas" panose="020B0609020204030204" pitchFamily="49" charset="0"/>
                <a:cs typeface="Consolas" panose="020B0609020204030204" pitchFamily="49" charset="0"/>
              </a:rPr>
              <a:t>( _  o  o _ )</a:t>
            </a:r>
          </a:p>
        </p:txBody>
      </p:sp>
      <p:sp>
        <p:nvSpPr>
          <p:cNvPr id="6" name="Text Placeholder 2">
            <a:extLst>
              <a:ext uri="{FF2B5EF4-FFF2-40B4-BE49-F238E27FC236}">
                <a16:creationId xmlns:a16="http://schemas.microsoft.com/office/drawing/2014/main" id="{AD5DFC7F-F4FE-8224-9093-D9674E9A06F4}"/>
              </a:ext>
            </a:extLst>
          </p:cNvPr>
          <p:cNvSpPr txBox="1">
            <a:spLocks/>
          </p:cNvSpPr>
          <p:nvPr/>
        </p:nvSpPr>
        <p:spPr>
          <a:xfrm>
            <a:off x="838200" y="2081048"/>
            <a:ext cx="1614579" cy="2000545"/>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ASCII art of a tree</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a:t>
            </a:r>
          </a:p>
          <a:p>
            <a:pPr marL="114300" indent="0">
              <a:spcBef>
                <a:spcPts val="500"/>
              </a:spcBef>
              <a:buNone/>
            </a:pPr>
            <a:r>
              <a:rPr lang="en-US" sz="1400" dirty="0">
                <a:latin typeface="Consolas" panose="020B0609020204030204" pitchFamily="49" charset="0"/>
                <a:cs typeface="Consolas" panose="020B0609020204030204" pitchFamily="49" charset="0"/>
              </a:rPr>
              <a:t>  [ ]</a:t>
            </a:r>
          </a:p>
        </p:txBody>
      </p:sp>
      <p:sp>
        <p:nvSpPr>
          <p:cNvPr id="8" name="Text Placeholder 2">
            <a:extLst>
              <a:ext uri="{FF2B5EF4-FFF2-40B4-BE49-F238E27FC236}">
                <a16:creationId xmlns:a16="http://schemas.microsoft.com/office/drawing/2014/main" id="{F900F920-D8B7-9E79-168D-61A594AC462A}"/>
              </a:ext>
            </a:extLst>
          </p:cNvPr>
          <p:cNvSpPr txBox="1">
            <a:spLocks/>
          </p:cNvSpPr>
          <p:nvPr/>
        </p:nvSpPr>
        <p:spPr>
          <a:xfrm>
            <a:off x="6531710" y="3332413"/>
            <a:ext cx="2425883" cy="2695066"/>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A face that looks hauntingly like Voldemort.</a:t>
            </a:r>
          </a:p>
          <a:p>
            <a:pPr marL="114300" indent="0">
              <a:spcBef>
                <a:spcPts val="500"/>
              </a:spcBef>
              <a:buNone/>
            </a:pPr>
            <a:r>
              <a:rPr lang="en-US" sz="1400" dirty="0">
                <a:latin typeface="Consolas" panose="020B0609020204030204" pitchFamily="49" charset="0"/>
                <a:cs typeface="Consolas" panose="020B0609020204030204" pitchFamily="49" charset="0"/>
              </a:rPr>
              <a:t>  ________    </a:t>
            </a:r>
          </a:p>
          <a:p>
            <a:pPr marL="114300" indent="0">
              <a:spcBef>
                <a:spcPts val="500"/>
              </a:spcBef>
              <a:buNone/>
            </a:pPr>
            <a:r>
              <a:rPr lang="en-US" sz="1400" dirty="0">
                <a:latin typeface="Consolas" panose="020B0609020204030204" pitchFamily="49" charset="0"/>
                <a:cs typeface="Consolas" panose="020B0609020204030204" pitchFamily="49" charset="0"/>
              </a:rPr>
              <a:t> /        \ </a:t>
            </a:r>
          </a:p>
          <a:p>
            <a:pPr marL="114300" indent="0">
              <a:spcBef>
                <a:spcPts val="500"/>
              </a:spcBef>
              <a:buNone/>
            </a:pPr>
            <a:r>
              <a:rPr lang="en-US" sz="1400" dirty="0">
                <a:latin typeface="Consolas" panose="020B0609020204030204" pitchFamily="49" charset="0"/>
                <a:cs typeface="Consolas" panose="020B0609020204030204" pitchFamily="49" charset="0"/>
              </a:rPr>
              <a:t>/ ___)(___ \</a:t>
            </a:r>
          </a:p>
          <a:p>
            <a:pPr marL="114300" indent="0">
              <a:spcBef>
                <a:spcPts val="500"/>
              </a:spcBef>
              <a:buNone/>
            </a:pPr>
            <a:r>
              <a:rPr lang="en-US" sz="1400" dirty="0">
                <a:latin typeface="Consolas" panose="020B0609020204030204" pitchFamily="49" charset="0"/>
                <a:cs typeface="Consolas" panose="020B0609020204030204" pitchFamily="49" charset="0"/>
              </a:rPr>
              <a:t>| &lt;O&gt;||&lt;O&gt; |</a:t>
            </a:r>
          </a:p>
          <a:p>
            <a:pPr marL="114300" indent="0">
              <a:spcBef>
                <a:spcPts val="500"/>
              </a:spcBef>
              <a:buNone/>
            </a:pPr>
            <a:r>
              <a:rPr lang="en-US" sz="1400" dirty="0">
                <a:latin typeface="Consolas" panose="020B0609020204030204" pitchFamily="49" charset="0"/>
                <a:cs typeface="Consolas" panose="020B0609020204030204" pitchFamily="49" charset="0"/>
              </a:rPr>
              <a:t>|   /..\   |</a:t>
            </a:r>
          </a:p>
          <a:p>
            <a:pPr marL="114300" indent="0">
              <a:spcBef>
                <a:spcPts val="500"/>
              </a:spcBef>
              <a:buNone/>
            </a:pPr>
            <a:r>
              <a:rPr lang="en-US" sz="1400" dirty="0">
                <a:latin typeface="Consolas" panose="020B0609020204030204" pitchFamily="49" charset="0"/>
                <a:cs typeface="Consolas" panose="020B0609020204030204" pitchFamily="49" charset="0"/>
              </a:rPr>
              <a:t> \  ____  /</a:t>
            </a:r>
          </a:p>
          <a:p>
            <a:pPr marL="114300" indent="0">
              <a:spcBef>
                <a:spcPts val="500"/>
              </a:spcBef>
              <a:buNone/>
            </a:pPr>
            <a:r>
              <a:rPr lang="en-US" sz="1400" dirty="0">
                <a:latin typeface="Consolas" panose="020B0609020204030204" pitchFamily="49" charset="0"/>
                <a:cs typeface="Consolas" panose="020B0609020204030204" pitchFamily="49" charset="0"/>
              </a:rPr>
              <a:t>  \______/ </a:t>
            </a:r>
          </a:p>
        </p:txBody>
      </p:sp>
      <p:sp>
        <p:nvSpPr>
          <p:cNvPr id="9" name="Text Placeholder 2">
            <a:extLst>
              <a:ext uri="{FF2B5EF4-FFF2-40B4-BE49-F238E27FC236}">
                <a16:creationId xmlns:a16="http://schemas.microsoft.com/office/drawing/2014/main" id="{27798362-4B2D-A204-B9AB-5792A03EF2EA}"/>
              </a:ext>
            </a:extLst>
          </p:cNvPr>
          <p:cNvSpPr txBox="1">
            <a:spLocks/>
          </p:cNvSpPr>
          <p:nvPr/>
        </p:nvSpPr>
        <p:spPr>
          <a:xfrm>
            <a:off x="9179663" y="456565"/>
            <a:ext cx="2425883" cy="3135560"/>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This is a Moorish idol, which is a tropical fish.</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 *</a:t>
            </a:r>
          </a:p>
          <a:p>
            <a:pPr marL="114300" indent="0">
              <a:spcBef>
                <a:spcPts val="500"/>
              </a:spcBef>
              <a:buNone/>
            </a:pPr>
            <a:r>
              <a:rPr lang="en-US" sz="1400" dirty="0">
                <a:latin typeface="Consolas" panose="020B0609020204030204" pitchFamily="49" charset="0"/>
                <a:cs typeface="Consolas" panose="020B0609020204030204" pitchFamily="49" charset="0"/>
              </a:rPr>
              <a:t>*    * * * *</a:t>
            </a:r>
          </a:p>
          <a:p>
            <a:pPr marL="114300" indent="0">
              <a:spcBef>
                <a:spcPts val="500"/>
              </a:spcBef>
              <a:buNone/>
            </a:pPr>
            <a:r>
              <a:rPr lang="en-US" sz="1400" dirty="0">
                <a:latin typeface="Consolas" panose="020B0609020204030204" pitchFamily="49" charset="0"/>
                <a:cs typeface="Consolas" panose="020B0609020204030204" pitchFamily="49" charset="0"/>
              </a:rPr>
              <a:t> * * * * * 0 *</a:t>
            </a:r>
          </a:p>
          <a:p>
            <a:pPr marL="114300" indent="0">
              <a:spcBef>
                <a:spcPts val="500"/>
              </a:spcBef>
              <a:buNone/>
            </a:pPr>
            <a:r>
              <a:rPr lang="en-US" sz="1400" dirty="0">
                <a:latin typeface="Consolas" panose="020B0609020204030204" pitchFamily="49" charset="0"/>
                <a:cs typeface="Consolas" panose="020B0609020204030204" pitchFamily="49" charset="0"/>
              </a:rPr>
              <a:t>*    * * * *</a:t>
            </a:r>
          </a:p>
          <a:p>
            <a:pPr marL="114300" indent="0">
              <a:spcBef>
                <a:spcPts val="500"/>
              </a:spcBef>
              <a:buNone/>
            </a:pPr>
            <a:r>
              <a:rPr lang="en-US" sz="1400" dirty="0">
                <a:latin typeface="Consolas" panose="020B0609020204030204" pitchFamily="49" charset="0"/>
                <a:cs typeface="Consolas" panose="020B0609020204030204" pitchFamily="49" charset="0"/>
              </a:rPr>
              <a:t>       *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a:t>
            </a:r>
          </a:p>
        </p:txBody>
      </p:sp>
      <p:sp>
        <p:nvSpPr>
          <p:cNvPr id="10" name="Text Placeholder 2">
            <a:extLst>
              <a:ext uri="{FF2B5EF4-FFF2-40B4-BE49-F238E27FC236}">
                <a16:creationId xmlns:a16="http://schemas.microsoft.com/office/drawing/2014/main" id="{1DA2DE02-DED5-B10A-B3F0-0EC450F9DE0F}"/>
              </a:ext>
            </a:extLst>
          </p:cNvPr>
          <p:cNvSpPr txBox="1">
            <a:spLocks/>
          </p:cNvSpPr>
          <p:nvPr/>
        </p:nvSpPr>
        <p:spPr>
          <a:xfrm>
            <a:off x="9179663" y="3792349"/>
            <a:ext cx="2572024" cy="2098983"/>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A donut!</a:t>
            </a:r>
          </a:p>
          <a:p>
            <a:pPr marL="114300" indent="0">
              <a:spcBef>
                <a:spcPts val="500"/>
              </a:spcBef>
              <a:buNone/>
            </a:pPr>
            <a:r>
              <a:rPr lang="en-US" sz="1400" dirty="0">
                <a:latin typeface="Consolas" panose="020B0609020204030204" pitchFamily="49" charset="0"/>
                <a:cs typeface="Consolas" panose="020B0609020204030204" pitchFamily="49" charset="0"/>
              </a:rPr>
              <a:t>     ********     </a:t>
            </a:r>
          </a:p>
          <a:p>
            <a:pPr marL="114300" indent="0">
              <a:spcBef>
                <a:spcPts val="500"/>
              </a:spcBef>
              <a:buNone/>
            </a:pPr>
            <a:r>
              <a:rPr lang="en-US" sz="1400" dirty="0">
                <a:latin typeface="Consolas" panose="020B0609020204030204" pitchFamily="49" charset="0"/>
                <a:cs typeface="Consolas" panose="020B0609020204030204" pitchFamily="49" charset="0"/>
              </a:rPr>
              <a:t>  **************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  </a:t>
            </a:r>
          </a:p>
          <a:p>
            <a:pPr marL="114300" indent="0">
              <a:spcBef>
                <a:spcPts val="500"/>
              </a:spcBef>
              <a:buNone/>
            </a:pPr>
            <a:r>
              <a:rPr lang="en-US" sz="1400" dirty="0">
                <a:latin typeface="Consolas" panose="020B0609020204030204" pitchFamily="49" charset="0"/>
                <a:cs typeface="Consolas" panose="020B0609020204030204" pitchFamily="49" charset="0"/>
              </a:rPr>
              <a:t>     ******** </a:t>
            </a:r>
          </a:p>
        </p:txBody>
      </p:sp>
      <p:sp>
        <p:nvSpPr>
          <p:cNvPr id="11" name="Text Placeholder 2">
            <a:extLst>
              <a:ext uri="{FF2B5EF4-FFF2-40B4-BE49-F238E27FC236}">
                <a16:creationId xmlns:a16="http://schemas.microsoft.com/office/drawing/2014/main" id="{7DE866CA-9E82-E544-4A95-C981DDD867DB}"/>
              </a:ext>
            </a:extLst>
          </p:cNvPr>
          <p:cNvSpPr txBox="1">
            <a:spLocks/>
          </p:cNvSpPr>
          <p:nvPr/>
        </p:nvSpPr>
        <p:spPr>
          <a:xfrm>
            <a:off x="2029793" y="4532081"/>
            <a:ext cx="2192649" cy="2129013"/>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one baby penguin facing right</a:t>
            </a:r>
          </a:p>
          <a:p>
            <a:pPr marL="114300" indent="0">
              <a:spcBef>
                <a:spcPts val="500"/>
              </a:spcBef>
              <a:buNone/>
            </a:pPr>
            <a:r>
              <a:rPr lang="en-US" sz="1400" dirty="0">
                <a:latin typeface="Consolas" panose="020B0609020204030204" pitchFamily="49" charset="0"/>
                <a:cs typeface="Consolas" panose="020B0609020204030204" pitchFamily="49" charset="0"/>
              </a:rPr>
              <a:t> __</a:t>
            </a:r>
          </a:p>
          <a:p>
            <a:pPr marL="114300" indent="0">
              <a:spcBef>
                <a:spcPts val="500"/>
              </a:spcBef>
              <a:buNone/>
            </a:pPr>
            <a:r>
              <a:rPr lang="en-US" sz="1400" dirty="0">
                <a:latin typeface="Consolas" panose="020B0609020204030204" pitchFamily="49" charset="0"/>
                <a:cs typeface="Consolas" panose="020B0609020204030204" pitchFamily="49" charset="0"/>
              </a:rPr>
              <a:t>(  0&gt;</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V  |</a:t>
            </a:r>
          </a:p>
          <a:p>
            <a:pPr marL="114300" indent="0">
              <a:spcBef>
                <a:spcPts val="500"/>
              </a:spcBef>
              <a:buNone/>
            </a:pPr>
            <a:r>
              <a:rPr lang="en-US" sz="1400" dirty="0">
                <a:latin typeface="Consolas" panose="020B0609020204030204" pitchFamily="49" charset="0"/>
                <a:cs typeface="Consolas" panose="020B0609020204030204" pitchFamily="49" charset="0"/>
              </a:rPr>
              <a:t>\   /</a:t>
            </a:r>
          </a:p>
          <a:p>
            <a:pPr marL="114300" indent="0">
              <a:spcBef>
                <a:spcPts val="500"/>
              </a:spcBef>
              <a:buNone/>
            </a:pPr>
            <a:r>
              <a:rPr lang="en-US" sz="1400" dirty="0">
                <a:latin typeface="Consolas" panose="020B0609020204030204" pitchFamily="49" charset="0"/>
                <a:cs typeface="Consolas" panose="020B0609020204030204" pitchFamily="49" charset="0"/>
              </a:rPr>
              <a:t> ---=</a:t>
            </a:r>
          </a:p>
        </p:txBody>
      </p:sp>
      <p:sp>
        <p:nvSpPr>
          <p:cNvPr id="12" name="Text Placeholder 2">
            <a:extLst>
              <a:ext uri="{FF2B5EF4-FFF2-40B4-BE49-F238E27FC236}">
                <a16:creationId xmlns:a16="http://schemas.microsoft.com/office/drawing/2014/main" id="{5F9F3B95-7A77-8268-64BE-2B85CA49BEA0}"/>
              </a:ext>
            </a:extLst>
          </p:cNvPr>
          <p:cNvSpPr txBox="1">
            <a:spLocks/>
          </p:cNvSpPr>
          <p:nvPr/>
        </p:nvSpPr>
        <p:spPr>
          <a:xfrm>
            <a:off x="6591341" y="675193"/>
            <a:ext cx="2192649" cy="2236743"/>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I drew a picture of a planet using the basic </a:t>
            </a:r>
            <a:r>
              <a:rPr lang="en-US" sz="1400" dirty="0" err="1">
                <a:latin typeface="Consolas" panose="020B0609020204030204" pitchFamily="49" charset="0"/>
                <a:cs typeface="Consolas" panose="020B0609020204030204" pitchFamily="49" charset="0"/>
              </a:rPr>
              <a:t>println</a:t>
            </a:r>
            <a:r>
              <a:rPr lang="en-US" sz="1400" dirty="0">
                <a:latin typeface="Consolas" panose="020B0609020204030204" pitchFamily="49" charset="0"/>
                <a:cs typeface="Consolas" panose="020B0609020204030204" pitchFamily="49" charset="0"/>
              </a:rPr>
              <a:t> method.</a:t>
            </a:r>
          </a:p>
          <a:p>
            <a:pPr marL="114300" indent="0">
              <a:spcBef>
                <a:spcPts val="500"/>
              </a:spcBef>
              <a:buNone/>
            </a:pPr>
            <a:r>
              <a:rPr lang="en-US" sz="1400" dirty="0">
                <a:latin typeface="Consolas" panose="020B0609020204030204" pitchFamily="49" charset="0"/>
                <a:cs typeface="Consolas" panose="020B0609020204030204" pitchFamily="49" charset="0"/>
              </a:rPr>
              <a:t>  * ._------_ +  </a:t>
            </a:r>
          </a:p>
          <a:p>
            <a:pPr marL="114300" indent="0">
              <a:spcBef>
                <a:spcPts val="500"/>
              </a:spcBef>
              <a:buNone/>
            </a:pPr>
            <a:r>
              <a:rPr lang="en-US" sz="1400" dirty="0">
                <a:latin typeface="Consolas" panose="020B0609020204030204" pitchFamily="49" charset="0"/>
                <a:cs typeface="Consolas" panose="020B0609020204030204" pitchFamily="49" charset="0"/>
              </a:rPr>
              <a:t>    -==_ _  -=_ .</a:t>
            </a:r>
          </a:p>
          <a:p>
            <a:pPr marL="114300" indent="0">
              <a:spcBef>
                <a:spcPts val="500"/>
              </a:spcBef>
              <a:buNone/>
            </a:pPr>
            <a:r>
              <a:rPr lang="en-US" sz="1400" dirty="0">
                <a:latin typeface="Consolas" panose="020B0609020204030204" pitchFamily="49" charset="0"/>
                <a:cs typeface="Consolas" panose="020B0609020204030204" pitchFamily="49" charset="0"/>
              </a:rPr>
              <a:t> . ===--  ---=== </a:t>
            </a:r>
          </a:p>
          <a:p>
            <a:pPr marL="114300" indent="0">
              <a:spcBef>
                <a:spcPts val="500"/>
              </a:spcBef>
              <a:buNone/>
            </a:pPr>
            <a:r>
              <a:rPr lang="en-US" sz="1400" dirty="0">
                <a:latin typeface="Consolas" panose="020B0609020204030204" pitchFamily="49" charset="0"/>
                <a:cs typeface="Consolas" panose="020B0609020204030204" pitchFamily="49" charset="0"/>
              </a:rPr>
              <a:t>   _==  ___--_-</a:t>
            </a:r>
          </a:p>
          <a:p>
            <a:pPr marL="114300" indent="0">
              <a:spcBef>
                <a:spcPts val="500"/>
              </a:spcBef>
              <a:buNone/>
            </a:pPr>
            <a:r>
              <a:rPr lang="en-US" sz="1400" dirty="0">
                <a:latin typeface="Consolas" panose="020B0609020204030204" pitchFamily="49" charset="0"/>
                <a:cs typeface="Consolas" panose="020B0609020204030204" pitchFamily="49" charset="0"/>
              </a:rPr>
              <a:t>*    --_____--  .</a:t>
            </a:r>
          </a:p>
        </p:txBody>
      </p:sp>
      <p:sp>
        <p:nvSpPr>
          <p:cNvPr id="13" name="Text Placeholder 2">
            <a:extLst>
              <a:ext uri="{FF2B5EF4-FFF2-40B4-BE49-F238E27FC236}">
                <a16:creationId xmlns:a16="http://schemas.microsoft.com/office/drawing/2014/main" id="{427B27AB-129A-927E-3592-49949C463897}"/>
              </a:ext>
            </a:extLst>
          </p:cNvPr>
          <p:cNvSpPr txBox="1">
            <a:spLocks/>
          </p:cNvSpPr>
          <p:nvPr/>
        </p:nvSpPr>
        <p:spPr>
          <a:xfrm>
            <a:off x="2783240" y="2024057"/>
            <a:ext cx="2430282" cy="2383724"/>
          </a:xfrm>
          <a:prstGeom prst="rect">
            <a:avLst/>
          </a:prstGeom>
          <a:noFill/>
          <a:ln>
            <a:solidFill>
              <a:schemeClr val="tx1"/>
            </a:solid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spcBef>
                <a:spcPts val="500"/>
              </a:spcBef>
              <a:buNone/>
            </a:pPr>
            <a:r>
              <a:rPr lang="en-US" sz="1400" dirty="0">
                <a:latin typeface="Consolas" panose="020B0609020204030204" pitchFamily="49" charset="0"/>
                <a:cs typeface="Consolas" panose="020B0609020204030204" pitchFamily="49" charset="0"/>
              </a:rPr>
              <a:t>Task 1: ASCII art of a lighthouse in the sea.</a:t>
            </a:r>
          </a:p>
          <a:p>
            <a:pPr marL="114300" indent="0">
              <a:spcBef>
                <a:spcPts val="500"/>
              </a:spcBef>
              <a:buNone/>
            </a:pPr>
            <a:r>
              <a:rPr lang="en-US" sz="1400" dirty="0">
                <a:latin typeface="Consolas" panose="020B0609020204030204" pitchFamily="49" charset="0"/>
                <a:cs typeface="Consolas" panose="020B0609020204030204" pitchFamily="49" charset="0"/>
              </a:rPr>
              <a:t>~~~~/\~~~~</a:t>
            </a:r>
          </a:p>
          <a:p>
            <a:pPr marL="114300" indent="0">
              <a:spcBef>
                <a:spcPts val="500"/>
              </a:spcBef>
              <a:buNone/>
            </a:pPr>
            <a:r>
              <a:rPr lang="en-US" sz="1400" dirty="0">
                <a:latin typeface="Consolas" panose="020B0609020204030204" pitchFamily="49" charset="0"/>
                <a:cs typeface="Consolas" panose="020B0609020204030204" pitchFamily="49" charset="0"/>
              </a:rPr>
              <a:t>~~~/==\~~~</a:t>
            </a:r>
          </a:p>
          <a:p>
            <a:pPr marL="114300" indent="0">
              <a:spcBef>
                <a:spcPts val="500"/>
              </a:spcBef>
              <a:buNone/>
            </a:pPr>
            <a:r>
              <a:rPr lang="en-US" sz="1400" dirty="0">
                <a:latin typeface="Consolas" panose="020B0609020204030204" pitchFamily="49" charset="0"/>
                <a:cs typeface="Consolas" panose="020B0609020204030204" pitchFamily="49" charset="0"/>
              </a:rPr>
              <a:t>~~~|[]|~~~</a:t>
            </a:r>
          </a:p>
          <a:p>
            <a:pPr marL="114300" indent="0">
              <a:spcBef>
                <a:spcPts val="500"/>
              </a:spcBef>
              <a:buNone/>
            </a:pPr>
            <a:r>
              <a:rPr lang="en-US" sz="1400" dirty="0">
                <a:latin typeface="Consolas" panose="020B0609020204030204" pitchFamily="49" charset="0"/>
                <a:cs typeface="Consolas" panose="020B0609020204030204" pitchFamily="49" charset="0"/>
              </a:rPr>
              <a:t>~~=\\===~~</a:t>
            </a:r>
          </a:p>
          <a:p>
            <a:pPr marL="114300" indent="0">
              <a:spcBef>
                <a:spcPts val="500"/>
              </a:spcBef>
              <a:buNone/>
            </a:pPr>
            <a:r>
              <a:rPr lang="en-US" sz="1400" dirty="0">
                <a:latin typeface="Consolas" panose="020B0609020204030204" pitchFamily="49" charset="0"/>
                <a:cs typeface="Consolas" panose="020B0609020204030204" pitchFamily="49" charset="0"/>
              </a:rPr>
              <a:t>~~==\\==~~</a:t>
            </a:r>
          </a:p>
          <a:p>
            <a:pPr marL="114300" indent="0">
              <a:spcBef>
                <a:spcPts val="500"/>
              </a:spcBef>
              <a:buNone/>
            </a:pPr>
            <a:r>
              <a:rPr lang="en-US" sz="1400" dirty="0">
                <a:latin typeface="Consolas" panose="020B0609020204030204" pitchFamily="49" charset="0"/>
                <a:cs typeface="Consolas" panose="020B0609020204030204" pitchFamily="49" charset="0"/>
              </a:rPr>
              <a:t>~~===\\=~~</a:t>
            </a:r>
          </a:p>
          <a:p>
            <a:pPr marL="114300" indent="0">
              <a:spcBef>
                <a:spcPts val="500"/>
              </a:spcBef>
              <a:buNone/>
            </a:pPr>
            <a:r>
              <a:rPr lang="en-US"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3918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3BE2-2750-F870-B333-A44D029E479C}"/>
              </a:ext>
            </a:extLst>
          </p:cNvPr>
          <p:cNvSpPr>
            <a:spLocks noGrp="1"/>
          </p:cNvSpPr>
          <p:nvPr>
            <p:ph type="title"/>
          </p:nvPr>
        </p:nvSpPr>
        <p:spPr>
          <a:xfrm>
            <a:off x="838200" y="456565"/>
            <a:ext cx="4984531" cy="1624483"/>
          </a:xfrm>
        </p:spPr>
        <p:txBody>
          <a:bodyPr>
            <a:noAutofit/>
          </a:bodyPr>
          <a:lstStyle/>
          <a:p>
            <a:r>
              <a:rPr lang="en-US" dirty="0"/>
              <a:t>Awesome ASCII Art:</a:t>
            </a:r>
            <a:br>
              <a:rPr lang="en-US" dirty="0"/>
            </a:br>
            <a:r>
              <a:rPr lang="en-US" dirty="0"/>
              <a:t>Square Dancing</a:t>
            </a:r>
          </a:p>
        </p:txBody>
      </p:sp>
      <p:sp>
        <p:nvSpPr>
          <p:cNvPr id="3" name="Text Placeholder 2">
            <a:extLst>
              <a:ext uri="{FF2B5EF4-FFF2-40B4-BE49-F238E27FC236}">
                <a16:creationId xmlns:a16="http://schemas.microsoft.com/office/drawing/2014/main" id="{66D284BE-616B-483B-3823-28DCCE83479C}"/>
              </a:ext>
            </a:extLst>
          </p:cNvPr>
          <p:cNvSpPr>
            <a:spLocks noGrp="1"/>
          </p:cNvSpPr>
          <p:nvPr>
            <p:ph type="body" idx="1"/>
          </p:nvPr>
        </p:nvSpPr>
        <p:spPr>
          <a:xfrm>
            <a:off x="6751655" y="309420"/>
            <a:ext cx="3951889" cy="6330776"/>
          </a:xfrm>
          <a:ln>
            <a:solidFill>
              <a:schemeClr val="tx1"/>
            </a:solidFill>
          </a:ln>
        </p:spPr>
        <p:txBody>
          <a:bodyPr>
            <a:noAutofit/>
          </a:bodyPr>
          <a:lstStyle/>
          <a:p>
            <a:pPr marL="114300" indent="0">
              <a:spcBef>
                <a:spcPts val="500"/>
              </a:spcBef>
              <a:buNone/>
            </a:pPr>
            <a:r>
              <a:rPr lang="en-US" sz="1000" dirty="0">
                <a:latin typeface="Consolas" panose="020B0609020204030204" pitchFamily="49" charset="0"/>
                <a:cs typeface="Consolas" panose="020B0609020204030204" pitchFamily="49" charset="0"/>
              </a:rPr>
              <a:t>Creative Option 1: 25 diamond men square dancing.</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/MM\      /MM\      /MM\      /MM\      /MM\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/MM\      /MM\      /MM\      /MM\      /MM\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/MM\      /MM\      /MM\      /MM\      /MM\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/MM\      /MM\      /MM\      /MM\      /MM\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a:p>
            <a:pPr marL="114300" indent="0">
              <a:spcBef>
                <a:spcPts val="500"/>
              </a:spcBef>
              <a:buNone/>
            </a:pPr>
            <a:r>
              <a:rPr lang="en-US" sz="1000" dirty="0">
                <a:latin typeface="Consolas" panose="020B0609020204030204" pitchFamily="49" charset="0"/>
                <a:cs typeface="Consolas" panose="020B0609020204030204" pitchFamily="49" charset="0"/>
              </a:rPr>
              <a:t>    /MM\      /MM\      /MM\      /MM\      /MM\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      \  /      \  /  </a:t>
            </a:r>
          </a:p>
          <a:p>
            <a:pPr marL="114300" indent="0">
              <a:spcBef>
                <a:spcPts val="500"/>
              </a:spcBef>
              <a:buNone/>
            </a:pPr>
            <a:r>
              <a:rPr lang="en-US" sz="1000" dirty="0">
                <a:latin typeface="Consolas" panose="020B0609020204030204" pitchFamily="49" charset="0"/>
                <a:cs typeface="Consolas" panose="020B0609020204030204" pitchFamily="49" charset="0"/>
              </a:rPr>
              <a:t>     \/        \/        \/        \/        \/ </a:t>
            </a:r>
          </a:p>
        </p:txBody>
      </p:sp>
      <p:sp>
        <p:nvSpPr>
          <p:cNvPr id="4" name="Slide Number Placeholder 3">
            <a:extLst>
              <a:ext uri="{FF2B5EF4-FFF2-40B4-BE49-F238E27FC236}">
                <a16:creationId xmlns:a16="http://schemas.microsoft.com/office/drawing/2014/main" id="{E7182E2C-5D3B-6F5B-5D22-7674BEFDCA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87893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EA1B3-6B99-2516-CC70-F1477F465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FC6D9-CBFE-9116-3D9F-0F40B2473A74}"/>
              </a:ext>
            </a:extLst>
          </p:cNvPr>
          <p:cNvSpPr>
            <a:spLocks noGrp="1"/>
          </p:cNvSpPr>
          <p:nvPr>
            <p:ph type="title"/>
          </p:nvPr>
        </p:nvSpPr>
        <p:spPr>
          <a:xfrm>
            <a:off x="838200" y="456565"/>
            <a:ext cx="4984531" cy="1624483"/>
          </a:xfrm>
        </p:spPr>
        <p:txBody>
          <a:bodyPr>
            <a:noAutofit/>
          </a:bodyPr>
          <a:lstStyle/>
          <a:p>
            <a:r>
              <a:rPr lang="en-US" dirty="0"/>
              <a:t>Awesome ASCII Art:</a:t>
            </a:r>
            <a:br>
              <a:rPr lang="en-US" dirty="0"/>
            </a:br>
            <a:r>
              <a:rPr lang="en-US" dirty="0"/>
              <a:t>Scary Sharks</a:t>
            </a:r>
          </a:p>
        </p:txBody>
      </p:sp>
      <p:sp>
        <p:nvSpPr>
          <p:cNvPr id="3" name="Text Placeholder 2">
            <a:extLst>
              <a:ext uri="{FF2B5EF4-FFF2-40B4-BE49-F238E27FC236}">
                <a16:creationId xmlns:a16="http://schemas.microsoft.com/office/drawing/2014/main" id="{AD21D542-32E5-6231-37FB-658F6C2F580B}"/>
              </a:ext>
            </a:extLst>
          </p:cNvPr>
          <p:cNvSpPr>
            <a:spLocks noGrp="1"/>
          </p:cNvSpPr>
          <p:nvPr>
            <p:ph type="body" idx="1"/>
          </p:nvPr>
        </p:nvSpPr>
        <p:spPr>
          <a:xfrm>
            <a:off x="891373" y="2333295"/>
            <a:ext cx="10409254" cy="3499946"/>
          </a:xfrm>
          <a:ln>
            <a:solidFill>
              <a:schemeClr val="tx1"/>
            </a:solidFill>
          </a:ln>
        </p:spPr>
        <p:txBody>
          <a:bodyPr>
            <a:noAutofit/>
          </a:bodyPr>
          <a:lstStyle/>
          <a:p>
            <a:pPr marL="114300" indent="0">
              <a:spcBef>
                <a:spcPts val="500"/>
              </a:spcBef>
              <a:buNone/>
            </a:pPr>
            <a:r>
              <a:rPr lang="en-US" sz="1800" dirty="0">
                <a:latin typeface="Consolas" panose="020B0609020204030204" pitchFamily="49" charset="0"/>
                <a:cs typeface="Consolas" panose="020B0609020204030204" pitchFamily="49" charset="0"/>
              </a:rPr>
              <a:t>Creative Option 2: random length shark</a:t>
            </a:r>
          </a:p>
          <a:p>
            <a:pPr marL="114300" indent="0">
              <a:spcBef>
                <a:spcPts val="500"/>
              </a:spcBef>
              <a:buNone/>
            </a:pPr>
            <a:r>
              <a:rPr lang="en-US" sz="1800" dirty="0">
                <a:latin typeface="Consolas" panose="020B0609020204030204" pitchFamily="49" charset="0"/>
                <a:cs typeface="Consolas" panose="020B0609020204030204" pitchFamily="49" charset="0"/>
              </a:rPr>
              <a:t>              _</a:t>
            </a:r>
          </a:p>
          <a:p>
            <a:pPr marL="114300" indent="0">
              <a:spcBef>
                <a:spcPts val="500"/>
              </a:spcBef>
              <a:buNone/>
            </a:pPr>
            <a:r>
              <a:rPr lang="en-US" sz="1800" dirty="0">
                <a:latin typeface="Consolas" panose="020B0609020204030204" pitchFamily="49" charset="0"/>
                <a:cs typeface="Consolas" panose="020B0609020204030204" pitchFamily="49" charset="0"/>
              </a:rPr>
              <a:t>             / \</a:t>
            </a:r>
          </a:p>
          <a:p>
            <a:pPr marL="114300" indent="0">
              <a:spcBef>
                <a:spcPts val="500"/>
              </a:spcBef>
              <a:buNone/>
            </a:pPr>
            <a:r>
              <a:rPr lang="en-US" sz="1800" dirty="0">
                <a:latin typeface="Consolas" panose="020B0609020204030204" pitchFamily="49" charset="0"/>
                <a:cs typeface="Consolas" panose="020B0609020204030204" pitchFamily="49" charset="0"/>
              </a:rPr>
              <a:t>   ,,============================___      /|</a:t>
            </a:r>
          </a:p>
          <a:p>
            <a:pPr marL="114300" indent="0">
              <a:spcBef>
                <a:spcPts val="500"/>
              </a:spcBef>
              <a:buNone/>
            </a:pPr>
            <a:r>
              <a:rPr lang="en-US" sz="1800" dirty="0">
                <a:latin typeface="Consolas" panose="020B0609020204030204" pitchFamily="49" charset="0"/>
                <a:cs typeface="Consolas" panose="020B0609020204030204" pitchFamily="49" charset="0"/>
              </a:rPr>
              <a:t> /"    0       ------------------   '''==' |</a:t>
            </a:r>
          </a:p>
          <a:p>
            <a:pPr marL="114300" indent="0">
              <a:spcBef>
                <a:spcPts val="500"/>
              </a:spcBef>
              <a:buNone/>
            </a:pPr>
            <a:r>
              <a:rPr lang="en-US" sz="1800" dirty="0">
                <a:latin typeface="Consolas" panose="020B0609020204030204" pitchFamily="49" charset="0"/>
                <a:cs typeface="Consolas" panose="020B0609020204030204" pitchFamily="49" charset="0"/>
              </a:rPr>
              <a:t> '-__   ///                            ___ |</a:t>
            </a:r>
          </a:p>
          <a:p>
            <a:pPr marL="114300" indent="0">
              <a:spcBef>
                <a:spcPts val="500"/>
              </a:spcBef>
              <a:buNone/>
            </a:pPr>
            <a:r>
              <a:rPr lang="en-US" sz="1800" dirty="0">
                <a:latin typeface="Consolas" panose="020B0609020204030204" pitchFamily="49" charset="0"/>
                <a:cs typeface="Consolas" panose="020B0609020204030204" pitchFamily="49" charset="0"/>
              </a:rPr>
              <a:t>     '''==========================='''"   \|</a:t>
            </a:r>
          </a:p>
          <a:p>
            <a:pPr marL="114300" indent="0">
              <a:spcBef>
                <a:spcPts val="500"/>
              </a:spcBef>
              <a:buNone/>
            </a:pPr>
            <a:r>
              <a:rPr lang="en-US" sz="1800" dirty="0">
                <a:latin typeface="Consolas" panose="020B0609020204030204" pitchFamily="49" charset="0"/>
                <a:cs typeface="Consolas" panose="020B0609020204030204" pitchFamily="49" charset="0"/>
              </a:rPr>
              <a:t>             \\</a:t>
            </a:r>
          </a:p>
        </p:txBody>
      </p:sp>
      <p:sp>
        <p:nvSpPr>
          <p:cNvPr id="4" name="Slide Number Placeholder 3">
            <a:extLst>
              <a:ext uri="{FF2B5EF4-FFF2-40B4-BE49-F238E27FC236}">
                <a16:creationId xmlns:a16="http://schemas.microsoft.com/office/drawing/2014/main" id="{D5AC1FD1-51F0-9027-C478-7694FD8348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51523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C2BA-8AA2-8C72-533C-C53F7DFD5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1C50E-A03D-ED43-4F89-0C87CE21D4B6}"/>
              </a:ext>
            </a:extLst>
          </p:cNvPr>
          <p:cNvSpPr>
            <a:spLocks noGrp="1"/>
          </p:cNvSpPr>
          <p:nvPr>
            <p:ph type="title"/>
          </p:nvPr>
        </p:nvSpPr>
        <p:spPr>
          <a:xfrm>
            <a:off x="838200" y="456565"/>
            <a:ext cx="4984531" cy="1624483"/>
          </a:xfrm>
        </p:spPr>
        <p:txBody>
          <a:bodyPr>
            <a:noAutofit/>
          </a:bodyPr>
          <a:lstStyle/>
          <a:p>
            <a:r>
              <a:rPr lang="en-US" dirty="0"/>
              <a:t>Awesome ASCII Art:</a:t>
            </a:r>
            <a:br>
              <a:rPr lang="en-US" dirty="0"/>
            </a:br>
            <a:r>
              <a:rPr lang="en-US" dirty="0"/>
              <a:t>Educating Eighths!</a:t>
            </a:r>
          </a:p>
        </p:txBody>
      </p:sp>
      <p:sp>
        <p:nvSpPr>
          <p:cNvPr id="3" name="Text Placeholder 2">
            <a:extLst>
              <a:ext uri="{FF2B5EF4-FFF2-40B4-BE49-F238E27FC236}">
                <a16:creationId xmlns:a16="http://schemas.microsoft.com/office/drawing/2014/main" id="{F08A5C49-5095-26B3-E46A-1F072F70276A}"/>
              </a:ext>
            </a:extLst>
          </p:cNvPr>
          <p:cNvSpPr>
            <a:spLocks noGrp="1"/>
          </p:cNvSpPr>
          <p:nvPr>
            <p:ph type="body" idx="1"/>
          </p:nvPr>
        </p:nvSpPr>
        <p:spPr>
          <a:xfrm>
            <a:off x="891373" y="2333295"/>
            <a:ext cx="10409254" cy="3499946"/>
          </a:xfrm>
          <a:ln>
            <a:solidFill>
              <a:schemeClr val="tx1"/>
            </a:solidFill>
          </a:ln>
        </p:spPr>
        <p:txBody>
          <a:bodyPr>
            <a:noAutofit/>
          </a:bodyPr>
          <a:lstStyle/>
          <a:p>
            <a:pPr marL="114300" indent="0">
              <a:spcBef>
                <a:spcPts val="500"/>
              </a:spcBef>
              <a:buNone/>
            </a:pPr>
            <a:r>
              <a:rPr lang="en-US" sz="1800" dirty="0">
                <a:latin typeface="Consolas" panose="020B0609020204030204" pitchFamily="49" charset="0"/>
                <a:cs typeface="Consolas" panose="020B0609020204030204" pitchFamily="49" charset="0"/>
              </a:rPr>
              <a:t>Creative Option 2: Several eighth-notes in a line, along with some fun music facts</a:t>
            </a:r>
          </a:p>
          <a:p>
            <a:pPr marL="114300" indent="0">
              <a:spcBef>
                <a:spcPts val="500"/>
              </a:spcBef>
              <a:buNone/>
            </a:pPr>
            <a:r>
              <a:rPr lang="en-US" sz="1800" dirty="0">
                <a:latin typeface="Consolas" panose="020B0609020204030204" pitchFamily="49" charset="0"/>
                <a:cs typeface="Consolas" panose="020B0609020204030204" pitchFamily="49" charset="0"/>
              </a:rPr>
              <a:t>   ----      ----      ----      ----      ----      ----      ----      ----   </a:t>
            </a:r>
          </a:p>
          <a:p>
            <a:pPr marL="114300" indent="0">
              <a:spcBef>
                <a:spcPts val="500"/>
              </a:spcBef>
              <a:buNone/>
            </a:pPr>
            <a:r>
              <a:rPr lang="en-US" sz="1800" dirty="0">
                <a:latin typeface="Consolas" panose="020B0609020204030204" pitchFamily="49" charset="0"/>
                <a:cs typeface="Consolas" panose="020B0609020204030204" pitchFamily="49" charset="0"/>
              </a:rPr>
              <a:t>  |    |    |    |    |    |    |    |    |    |    |    |    |    |    |    |  </a:t>
            </a:r>
          </a:p>
          <a:p>
            <a:pPr marL="114300" indent="0">
              <a:spcBef>
                <a:spcPts val="500"/>
              </a:spcBef>
              <a:buNone/>
            </a:pPr>
            <a:r>
              <a:rPr lang="en-US" sz="1800" dirty="0">
                <a:latin typeface="Consolas" panose="020B0609020204030204" pitchFamily="49" charset="0"/>
                <a:cs typeface="Consolas" panose="020B0609020204030204" pitchFamily="49" charset="0"/>
              </a:rPr>
              <a:t>(@)) (@)  (@)) (@)  (@)) (@)  (@)) (@)  (@)) (@)  (@)) (@)  (@)) (@)  (@)) (@)  </a:t>
            </a:r>
          </a:p>
          <a:p>
            <a:pPr marL="114300" indent="0">
              <a:spcBef>
                <a:spcPts val="500"/>
              </a:spcBef>
              <a:buNone/>
            </a:pPr>
            <a:endParaRPr lang="en-US" sz="1800" dirty="0">
              <a:latin typeface="Consolas" panose="020B0609020204030204" pitchFamily="49" charset="0"/>
              <a:cs typeface="Consolas" panose="020B0609020204030204" pitchFamily="49" charset="0"/>
            </a:endParaRPr>
          </a:p>
          <a:p>
            <a:pPr marL="114300" indent="0">
              <a:spcBef>
                <a:spcPts val="500"/>
              </a:spcBef>
              <a:buNone/>
            </a:pPr>
            <a:r>
              <a:rPr lang="en-US" sz="1800" dirty="0">
                <a:latin typeface="Consolas" panose="020B0609020204030204" pitchFamily="49" charset="0"/>
                <a:cs typeface="Consolas" panose="020B0609020204030204" pitchFamily="49" charset="0"/>
              </a:rPr>
              <a:t>Did you know? There are 2 eighth-notes in a quarter note. You have 8 eight notes, which equals 4.0 quarter notes!</a:t>
            </a:r>
          </a:p>
          <a:p>
            <a:pPr marL="114300" indent="0">
              <a:spcBef>
                <a:spcPts val="500"/>
              </a:spcBef>
              <a:buNone/>
            </a:pPr>
            <a:endParaRPr lang="en-US" sz="1800" dirty="0">
              <a:latin typeface="Consolas" panose="020B0609020204030204" pitchFamily="49" charset="0"/>
              <a:cs typeface="Consolas" panose="020B0609020204030204" pitchFamily="49" charset="0"/>
            </a:endParaRPr>
          </a:p>
          <a:p>
            <a:pPr marL="114300" indent="0">
              <a:spcBef>
                <a:spcPts val="500"/>
              </a:spcBef>
              <a:buNone/>
            </a:pPr>
            <a:r>
              <a:rPr lang="en-US" sz="1800" dirty="0">
                <a:latin typeface="Consolas" panose="020B0609020204030204" pitchFamily="49" charset="0"/>
                <a:cs typeface="Consolas" panose="020B0609020204030204" pitchFamily="49" charset="0"/>
              </a:rPr>
              <a:t>In 4/4 time, there are 4 quarter notes in a measure. 4.0 quarter notes equals 1.0 full measures!</a:t>
            </a:r>
          </a:p>
        </p:txBody>
      </p:sp>
      <p:sp>
        <p:nvSpPr>
          <p:cNvPr id="4" name="Slide Number Placeholder 3">
            <a:extLst>
              <a:ext uri="{FF2B5EF4-FFF2-40B4-BE49-F238E27FC236}">
                <a16:creationId xmlns:a16="http://schemas.microsoft.com/office/drawing/2014/main" id="{DB7C57FD-D376-8079-A967-A572A7F0A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121760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5BCD-731B-2AB0-0463-B09D75F203FD}"/>
              </a:ext>
            </a:extLst>
          </p:cNvPr>
          <p:cNvSpPr>
            <a:spLocks noGrp="1"/>
          </p:cNvSpPr>
          <p:nvPr>
            <p:ph type="title"/>
          </p:nvPr>
        </p:nvSpPr>
        <p:spPr/>
        <p:txBody>
          <a:bodyPr/>
          <a:lstStyle/>
          <a:p>
            <a:r>
              <a:rPr lang="en-US" dirty="0"/>
              <a:t>Closing Loop on C1’s Reflection – ASCII alts</a:t>
            </a:r>
          </a:p>
        </p:txBody>
      </p:sp>
      <p:sp>
        <p:nvSpPr>
          <p:cNvPr id="3" name="Text Placeholder 2">
            <a:extLst>
              <a:ext uri="{FF2B5EF4-FFF2-40B4-BE49-F238E27FC236}">
                <a16:creationId xmlns:a16="http://schemas.microsoft.com/office/drawing/2014/main" id="{DBF8D7F0-D53D-404F-77FA-784C1FDA273F}"/>
              </a:ext>
            </a:extLst>
          </p:cNvPr>
          <p:cNvSpPr>
            <a:spLocks noGrp="1"/>
          </p:cNvSpPr>
          <p:nvPr>
            <p:ph type="body" idx="1"/>
          </p:nvPr>
        </p:nvSpPr>
        <p:spPr>
          <a:xfrm>
            <a:off x="838200" y="1371600"/>
            <a:ext cx="10955650" cy="4805363"/>
          </a:xfrm>
        </p:spPr>
        <p:txBody>
          <a:bodyPr/>
          <a:lstStyle/>
          <a:p>
            <a:r>
              <a:rPr lang="en-US" dirty="0"/>
              <a:t>Class consensus: </a:t>
            </a:r>
            <a:r>
              <a:rPr lang="en-US" b="1" dirty="0"/>
              <a:t>writing alt text is hard!</a:t>
            </a:r>
            <a:endParaRPr lang="en-US" dirty="0"/>
          </a:p>
          <a:p>
            <a:pPr lvl="1"/>
            <a:r>
              <a:rPr lang="en-US" dirty="0"/>
              <a:t>generally: hard to know what to include!</a:t>
            </a:r>
            <a:br>
              <a:rPr lang="en-US" dirty="0"/>
            </a:br>
            <a:r>
              <a:rPr lang="en-US" dirty="0"/>
              <a:t>balance being concise with being descriptive enough.</a:t>
            </a:r>
          </a:p>
          <a:p>
            <a:pPr lvl="1"/>
            <a:r>
              <a:rPr lang="en-US" dirty="0"/>
              <a:t>what if the alt text relies on knowing what something “looks like”?</a:t>
            </a:r>
          </a:p>
          <a:p>
            <a:pPr lvl="1"/>
            <a:r>
              <a:rPr lang="en-US" dirty="0"/>
              <a:t>(also: what if your </a:t>
            </a:r>
            <a:r>
              <a:rPr lang="en-US" i="1" dirty="0"/>
              <a:t>grader</a:t>
            </a:r>
            <a:r>
              <a:rPr lang="en-US" dirty="0"/>
              <a:t> needed alt text?)</a:t>
            </a:r>
          </a:p>
          <a:p>
            <a:r>
              <a:rPr lang="en-US" dirty="0"/>
              <a:t>nobody is born knowing how to write alt text; </a:t>
            </a:r>
            <a:r>
              <a:rPr lang="en-US" b="1" dirty="0"/>
              <a:t>it takes practice!</a:t>
            </a:r>
          </a:p>
          <a:p>
            <a:pPr lvl="1"/>
            <a:r>
              <a:rPr lang="en-US" dirty="0"/>
              <a:t>for example: we’re trying to train our TAs to write alt text too!</a:t>
            </a:r>
          </a:p>
          <a:p>
            <a:pPr lvl="1"/>
            <a:r>
              <a:rPr lang="en-US" dirty="0"/>
              <a:t>want to learn more? check out optional resources in C1’s reflection!</a:t>
            </a:r>
          </a:p>
        </p:txBody>
      </p:sp>
      <p:sp>
        <p:nvSpPr>
          <p:cNvPr id="4" name="Slide Number Placeholder 3">
            <a:extLst>
              <a:ext uri="{FF2B5EF4-FFF2-40B4-BE49-F238E27FC236}">
                <a16:creationId xmlns:a16="http://schemas.microsoft.com/office/drawing/2014/main" id="{C3852366-CCB0-B805-7B60-8C56ACB81B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319663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CDA7-D115-CDBC-7B62-BDB77C4FA236}"/>
              </a:ext>
            </a:extLst>
          </p:cNvPr>
          <p:cNvSpPr>
            <a:spLocks noGrp="1"/>
          </p:cNvSpPr>
          <p:nvPr>
            <p:ph type="title"/>
          </p:nvPr>
        </p:nvSpPr>
        <p:spPr/>
        <p:txBody>
          <a:bodyPr/>
          <a:lstStyle/>
          <a:p>
            <a:r>
              <a:rPr lang="en-US" dirty="0"/>
              <a:t>Closing Loop on C1’s Reflection – Q2</a:t>
            </a:r>
          </a:p>
        </p:txBody>
      </p:sp>
      <p:sp>
        <p:nvSpPr>
          <p:cNvPr id="3" name="Text Placeholder 2">
            <a:extLst>
              <a:ext uri="{FF2B5EF4-FFF2-40B4-BE49-F238E27FC236}">
                <a16:creationId xmlns:a16="http://schemas.microsoft.com/office/drawing/2014/main" id="{AEE86E20-6F09-B19E-F196-D24ADADF7CAE}"/>
              </a:ext>
            </a:extLst>
          </p:cNvPr>
          <p:cNvSpPr>
            <a:spLocks noGrp="1"/>
          </p:cNvSpPr>
          <p:nvPr>
            <p:ph type="body" idx="1"/>
          </p:nvPr>
        </p:nvSpPr>
        <p:spPr/>
        <p:txBody>
          <a:bodyPr>
            <a:normAutofit/>
          </a:bodyPr>
          <a:lstStyle/>
          <a:p>
            <a:pPr marL="114300" indent="0">
              <a:buNone/>
            </a:pPr>
            <a:r>
              <a:rPr lang="en-US" dirty="0"/>
              <a:t>Q2: […] Jake discusses how deciding on alt text for other people's headshots made him feel "</a:t>
            </a:r>
            <a:r>
              <a:rPr lang="en-US" dirty="0" err="1"/>
              <a:t>judgey</a:t>
            </a:r>
            <a:r>
              <a:rPr lang="en-US" dirty="0"/>
              <a:t>". Specifically, he says:</a:t>
            </a:r>
          </a:p>
          <a:p>
            <a:pPr marL="114300" indent="0">
              <a:buNone/>
            </a:pPr>
            <a:endParaRPr lang="en-US" dirty="0"/>
          </a:p>
          <a:p>
            <a:pPr marL="571500" lvl="1" indent="0">
              <a:buNone/>
            </a:pPr>
            <a:r>
              <a:rPr lang="en-US" dirty="0"/>
              <a:t>Because I was looking at people's avatars, and going, you do not deserve an alt, because it's just you. Like, you're not doing a thing, it's just a head shot or whatever.</a:t>
            </a:r>
          </a:p>
          <a:p>
            <a:pPr marL="114300" indent="0">
              <a:buNone/>
            </a:pPr>
            <a:endParaRPr lang="en-US" dirty="0"/>
          </a:p>
          <a:p>
            <a:pPr marL="114300" indent="0">
              <a:buNone/>
            </a:pPr>
            <a:r>
              <a:rPr lang="en-US" dirty="0"/>
              <a:t>The 121 course staff disagrees with his approach to writing alt text for others, particularly that some headshots do not "deserve" alt text.</a:t>
            </a:r>
          </a:p>
        </p:txBody>
      </p:sp>
      <p:sp>
        <p:nvSpPr>
          <p:cNvPr id="4" name="Slide Number Placeholder 3">
            <a:extLst>
              <a:ext uri="{FF2B5EF4-FFF2-40B4-BE49-F238E27FC236}">
                <a16:creationId xmlns:a16="http://schemas.microsoft.com/office/drawing/2014/main" id="{1229F9E5-597E-052F-68FE-05458ED5EF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658417678"/>
      </p:ext>
    </p:extLst>
  </p:cSld>
  <p:clrMapOvr>
    <a:masterClrMapping/>
  </p:clrMapOvr>
</p:sld>
</file>

<file path=ppt/theme/theme1.xml><?xml version="1.0" encoding="utf-8"?>
<a:theme xmlns:a="http://schemas.openxmlformats.org/drawingml/2006/main" name="2_CSE 12X (adopted from CSE 373)">
  <a:themeElements>
    <a:clrScheme name="Custom 5">
      <a:dk1>
        <a:srgbClr val="222222"/>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57FF"/>
      </a:hlink>
      <a:folHlink>
        <a:srgbClr val="00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13472</TotalTime>
  <Words>2357</Words>
  <Application>Microsoft Macintosh PowerPoint</Application>
  <PresentationFormat>Widescreen</PresentationFormat>
  <Paragraphs>370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Montserrat</vt:lpstr>
      <vt:lpstr>Arial</vt:lpstr>
      <vt:lpstr>Consolas</vt:lpstr>
      <vt:lpstr>Montserrat SemiBold</vt:lpstr>
      <vt:lpstr>Montserrat ExtraBold</vt:lpstr>
      <vt:lpstr>Calibri</vt:lpstr>
      <vt:lpstr>2_CSE 12X (adopted from CSE 373)</vt:lpstr>
      <vt:lpstr>Methods, Parameters,  Scope (revisited)</vt:lpstr>
      <vt:lpstr>Agenda</vt:lpstr>
      <vt:lpstr>Announcements, Reminders</vt:lpstr>
      <vt:lpstr>Awesome ASCII Art: Diverse Drawings</vt:lpstr>
      <vt:lpstr>Awesome ASCII Art: Square Dancing</vt:lpstr>
      <vt:lpstr>Awesome ASCII Art: Scary Sharks</vt:lpstr>
      <vt:lpstr>Awesome ASCII Art: Educating Eighths!</vt:lpstr>
      <vt:lpstr>Closing Loop on C1’s Reflection – ASCII alts</vt:lpstr>
      <vt:lpstr>Closing Loop on C1’s Reflection – Q2</vt:lpstr>
      <vt:lpstr>Closing Loop on C1’s Reflection – Q2 answers!</vt:lpstr>
      <vt:lpstr>Closing Loop on C1’s Reflection – alts IRL</vt:lpstr>
      <vt:lpstr>Case Study: Watching Sports</vt:lpstr>
      <vt:lpstr>Alt text is not always right!</vt:lpstr>
      <vt:lpstr>PCM: Methods</vt:lpstr>
      <vt:lpstr>Think Pair Share: Hello Goodbye (Think)</vt:lpstr>
      <vt:lpstr>PCM: Parameters</vt:lpstr>
      <vt:lpstr>PCM: Scope, Redux</vt:lpstr>
      <vt:lpstr>Think Pair Share: Count (Think)</vt:lpstr>
      <vt:lpstr>Walkthrough: Counting Counts</vt:lpstr>
      <vt:lpstr>PCM: Refactoring Line</vt:lpstr>
      <vt:lpstr>New: Method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Matthew Wang</cp:lastModifiedBy>
  <cp:revision>426</cp:revision>
  <dcterms:modified xsi:type="dcterms:W3CDTF">2026-04-28T21:56:35Z</dcterms:modified>
</cp:coreProperties>
</file>