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441" r:id="rId2"/>
    <p:sldId id="386" r:id="rId3"/>
    <p:sldId id="356" r:id="rId4"/>
    <p:sldId id="425" r:id="rId5"/>
    <p:sldId id="424" r:id="rId6"/>
    <p:sldId id="443" r:id="rId7"/>
    <p:sldId id="421" r:id="rId8"/>
    <p:sldId id="415" r:id="rId9"/>
    <p:sldId id="429" r:id="rId10"/>
    <p:sldId id="422" r:id="rId11"/>
    <p:sldId id="442" r:id="rId12"/>
    <p:sldId id="444" r:id="rId13"/>
    <p:sldId id="445" r:id="rId14"/>
    <p:sldId id="434" r:id="rId15"/>
    <p:sldId id="446" r:id="rId16"/>
    <p:sldId id="447" r:id="rId17"/>
    <p:sldId id="448" r:id="rId18"/>
  </p:sldIdLst>
  <p:sldSz cx="12192000" cy="6858000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Montserrat ExtraBold" panose="00000900000000000000" pitchFamily="2" charset="77"/>
      <p:bold r:id="rId29"/>
      <p:italic r:id="rId30"/>
      <p:boldItalic r:id="rId31"/>
    </p:embeddedFont>
    <p:embeddedFont>
      <p:font typeface="Montserrat SemiBold" panose="00000700000000000000" pitchFamily="2" charset="77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B06"/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1"/>
    <p:restoredTop sz="95050"/>
  </p:normalViewPr>
  <p:slideViewPr>
    <p:cSldViewPr snapToGrid="0">
      <p:cViewPr>
        <p:scale>
          <a:sx n="90" d="100"/>
          <a:sy n="90" d="100"/>
        </p:scale>
        <p:origin x="584" y="768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4/22/26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Cumulative Sum, Constants,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8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;p29">
            <a:extLst>
              <a:ext uri="{FF2B5EF4-FFF2-40B4-BE49-F238E27FC236}">
                <a16:creationId xmlns:a16="http://schemas.microsoft.com/office/drawing/2014/main" id="{D8681946-E5D0-054B-4CC5-C366B5DC6A82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3A0437EB-628B-FDC3-FD54-0C20218B11B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Cumulative Sum, Constants,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4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;p29">
            <a:extLst>
              <a:ext uri="{FF2B5EF4-FFF2-40B4-BE49-F238E27FC236}">
                <a16:creationId xmlns:a16="http://schemas.microsoft.com/office/drawing/2014/main" id="{4BAB2D85-86F2-7B18-8375-9EE447C422F9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18;p29">
            <a:extLst>
              <a:ext uri="{FF2B5EF4-FFF2-40B4-BE49-F238E27FC236}">
                <a16:creationId xmlns:a16="http://schemas.microsoft.com/office/drawing/2014/main" id="{CE57F102-6837-FA51-13DF-90D7686B763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Cumulative Sum, Constants,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9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;p29">
            <a:extLst>
              <a:ext uri="{FF2B5EF4-FFF2-40B4-BE49-F238E27FC236}">
                <a16:creationId xmlns:a16="http://schemas.microsoft.com/office/drawing/2014/main" id="{5EBB98B3-6415-A76E-6B1B-97EB4C400DE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5ED51574-CAC0-F001-256B-1B6650EE504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Cumulative Sum, Constants,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77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;p29">
            <a:extLst>
              <a:ext uri="{FF2B5EF4-FFF2-40B4-BE49-F238E27FC236}">
                <a16:creationId xmlns:a16="http://schemas.microsoft.com/office/drawing/2014/main" id="{D605A28F-D6F2-EFA5-A4CA-1AFC610AE892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B4878139-ACF8-32C7-760A-34BD0BDA6C7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Cumulative Sum, Constants,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16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;p29">
            <a:extLst>
              <a:ext uri="{FF2B5EF4-FFF2-40B4-BE49-F238E27FC236}">
                <a16:creationId xmlns:a16="http://schemas.microsoft.com/office/drawing/2014/main" id="{2FC9F3EA-6CBF-D366-D84A-6675B4BDC16A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129F0925-5E77-E428-A798-835F61779EB7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Cumulative Sum, Constants,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6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7;p29">
            <a:extLst>
              <a:ext uri="{FF2B5EF4-FFF2-40B4-BE49-F238E27FC236}">
                <a16:creationId xmlns:a16="http://schemas.microsoft.com/office/drawing/2014/main" id="{FFF7A511-D0AB-403F-3E93-C58FA42F92C3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1005BF2B-891D-0A60-C4BF-69633D21618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06: Cumulative Sum, Constants, Scope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889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WVCKaTiw3n2I65Nbw1wH6?si=8fe2680f5a694bd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97142/resources" TargetMode="External"/><Relationship Id="rId2" Type="http://schemas.openxmlformats.org/officeDocument/2006/relationships/hyperlink" Target="https://edstem.org/us/courses/97142/discussion/794960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06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273395" y="3174888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4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Cumulative Sum, Scope, Class Constants</a:t>
            </a:r>
            <a:endParaRPr sz="28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hobby?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A626A968-9171-4FDC-A16B-1BA0C6E810E3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🌻 CSE 121 26sp Lecture Tunes 🌻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D57BFE5E-51CE-4E48-BDCC-B3EF5461AF1F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3A213368-3656-43F7-B5B4-8015FA2E8E3F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DB0D3C26-E804-47FC-894E-A833CE59F975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B47A6A-F11C-45C3-BD18-F8F3E3525E99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Ruslana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Montserrat" pitchFamily="2" charset="77"/>
            </a:endParaRPr>
          </a:p>
        </p:txBody>
      </p:sp>
      <p:pic>
        <p:nvPicPr>
          <p:cNvPr id="2" name="Picture 1" descr="Ask questions on https://sli.do with code #cse121">
            <a:extLst>
              <a:ext uri="{FF2B5EF4-FFF2-40B4-BE49-F238E27FC236}">
                <a16:creationId xmlns:a16="http://schemas.microsoft.com/office/drawing/2014/main" id="{61C8B49E-E4EE-13DB-6E81-EC9094CF7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446" y="5483475"/>
            <a:ext cx="1246495" cy="12464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975352-A1E8-451C-C332-72E666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C7DE-C884-29DF-E712-BD61A5DE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Math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D46BA1-E541-423A-5103-0AEA7FD73924}"/>
              </a:ext>
            </a:extLst>
          </p:cNvPr>
          <p:cNvSpPr txBox="1"/>
          <p:nvPr/>
        </p:nvSpPr>
        <p:spPr>
          <a:xfrm>
            <a:off x="3702732" y="1378231"/>
            <a:ext cx="478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onsolas" panose="020B0609020204030204" pitchFamily="49" charset="0"/>
                <a:ea typeface="Calibri" panose="020F0502020204030204" pitchFamily="34" charset="0"/>
                <a:cs typeface="Calibri" panose="020F0502020204030204" pitchFamily="34" charset="0"/>
              </a:rPr>
              <a:t>Math.&lt;method&gt;(…)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F15992-299F-D031-7974-545D8E2DFCBC}"/>
              </a:ext>
            </a:extLst>
          </p:cNvPr>
          <p:cNvGraphicFramePr>
            <a:graphicFrameLocks noGrp="1"/>
          </p:cNvGraphicFramePr>
          <p:nvPr/>
        </p:nvGraphicFramePr>
        <p:xfrm>
          <a:off x="1107326" y="2063714"/>
          <a:ext cx="9977348" cy="404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142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6733206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4599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Math.abs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absolute value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450027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Math.ceil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i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rounded up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Math.floor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down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9447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Math.max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larger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4728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Math.min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value1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value2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smaller of the two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0432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Math.round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rounded to the nearest whole number*</a:t>
                      </a:r>
                    </a:p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note: need to cast result to int (it’s complicated!)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906384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Math.sqrt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value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square root of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46846"/>
                  </a:ext>
                </a:extLst>
              </a:tr>
              <a:tr h="367115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Math.pow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raised to the </a:t>
                      </a:r>
                      <a:r>
                        <a:rPr lang="en-US" sz="20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</a:t>
                      </a:r>
                      <a:r>
                        <a:rPr lang="en-US" sz="20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power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89812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EC946-C89B-8343-921E-5F0789F666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1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(3/5)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Random warmup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7028C8"/>
                </a:solidFill>
              </a:rPr>
              <a:t>Math Facts continued</a:t>
            </a:r>
          </a:p>
          <a:p>
            <a:r>
              <a:rPr lang="en-US" dirty="0"/>
              <a:t>Scope, class constants review</a:t>
            </a:r>
          </a:p>
          <a:p>
            <a:r>
              <a:rPr lang="en-US" dirty="0"/>
              <a:t>Code examples</a:t>
            </a:r>
          </a:p>
          <a:p>
            <a:pPr lvl="1"/>
            <a:r>
              <a:rPr lang="en-US" dirty="0"/>
              <a:t>Cumulative sums!</a:t>
            </a:r>
          </a:p>
        </p:txBody>
      </p:sp>
      <p:sp>
        <p:nvSpPr>
          <p:cNvPr id="5" name="Arrow: Right 4" descr="Next:  &quot;Math facts continued”">
            <a:extLst>
              <a:ext uri="{FF2B5EF4-FFF2-40B4-BE49-F238E27FC236}">
                <a16:creationId xmlns:a16="http://schemas.microsoft.com/office/drawing/2014/main" id="{1B936838-38AF-444F-B4B1-AB7499E18E3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4671743" y="2620866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5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(4/5)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Random warmup</a:t>
            </a:r>
          </a:p>
          <a:p>
            <a:r>
              <a:rPr lang="en-US" dirty="0"/>
              <a:t>Math Facts continued</a:t>
            </a:r>
          </a:p>
          <a:p>
            <a:r>
              <a:rPr lang="en-US" b="1" dirty="0">
                <a:solidFill>
                  <a:srgbClr val="7028C8"/>
                </a:solidFill>
              </a:rPr>
              <a:t>Scope, class constants review</a:t>
            </a:r>
          </a:p>
          <a:p>
            <a:r>
              <a:rPr lang="en-US" dirty="0"/>
              <a:t>Code examples</a:t>
            </a:r>
          </a:p>
          <a:p>
            <a:pPr lvl="1"/>
            <a:r>
              <a:rPr lang="en-US" dirty="0"/>
              <a:t>Cumulative sums!</a:t>
            </a:r>
          </a:p>
        </p:txBody>
      </p:sp>
      <p:sp>
        <p:nvSpPr>
          <p:cNvPr id="5" name="Arrow: Right 4" descr="Next:  &quot;Scope, class constants review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879196" y="312696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90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18701-1C16-E51B-E591-7609F661F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CD36A-E179-1BC4-AC08-1385E38E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Scope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2B77BA2-49C0-F841-1A1C-EF5978C08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68987"/>
          </a:xfrm>
        </p:spPr>
        <p:txBody>
          <a:bodyPr>
            <a:normAutofit/>
          </a:bodyPr>
          <a:lstStyle/>
          <a:p>
            <a:pPr marL="122237" indent="0">
              <a:lnSpc>
                <a:spcPct val="100000"/>
              </a:lnSpc>
              <a:spcBef>
                <a:spcPts val="380"/>
              </a:spcBef>
              <a:buNone/>
            </a:pPr>
            <a:r>
              <a:rPr lang="en-US" b="1" spc="-5" dirty="0"/>
              <a:t>Scope: </a:t>
            </a:r>
            <a:r>
              <a:rPr lang="en-US" spc="-5" dirty="0"/>
              <a:t>the part of a program where a variable</a:t>
            </a:r>
            <a:r>
              <a:rPr lang="en-US" spc="60" dirty="0"/>
              <a:t> </a:t>
            </a:r>
            <a:r>
              <a:rPr lang="en-US" spc="-5" dirty="0"/>
              <a:t>exists </a:t>
            </a:r>
            <a:br>
              <a:rPr lang="en-US" spc="-5" dirty="0"/>
            </a:br>
            <a:r>
              <a:rPr lang="en-US" spc="-5" dirty="0"/>
              <a:t>(and can thus be referenced, modified, or used).</a:t>
            </a:r>
          </a:p>
          <a:p>
            <a:pPr marL="579437" indent="-457200">
              <a:spcBef>
                <a:spcPts val="380"/>
              </a:spcBef>
            </a:pPr>
            <a:r>
              <a:rPr lang="en-US" spc="-5" dirty="0"/>
              <a:t>General Rule: a variable ‘exists’ f</a:t>
            </a:r>
            <a:r>
              <a:rPr lang="en-US" sz="2800" spc="-5" dirty="0"/>
              <a:t>rom </a:t>
            </a:r>
            <a:r>
              <a:rPr lang="en-US" sz="2800" dirty="0"/>
              <a:t>its </a:t>
            </a:r>
            <a:r>
              <a:rPr lang="en-US" sz="2800" b="1" dirty="0"/>
              <a:t>declaration </a:t>
            </a:r>
            <a:r>
              <a:rPr lang="en-US" sz="2800" dirty="0"/>
              <a:t>to the </a:t>
            </a:r>
            <a:r>
              <a:rPr lang="en-US" sz="2800" b="1" dirty="0"/>
              <a:t>closing brace of that indentation level }</a:t>
            </a:r>
          </a:p>
          <a:p>
            <a:pPr marL="579437" indent="-457200">
              <a:spcBef>
                <a:spcPts val="380"/>
              </a:spcBef>
            </a:pPr>
            <a:r>
              <a:rPr lang="en-US" dirty="0"/>
              <a:t>Exception applies to for loops (header is “part” of the body)</a:t>
            </a:r>
            <a:endParaRPr lang="en-US" sz="2800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AF4F08D8-A7FD-A92E-83D7-B0B8272852E1}"/>
              </a:ext>
            </a:extLst>
          </p:cNvPr>
          <p:cNvSpPr txBox="1"/>
          <p:nvPr/>
        </p:nvSpPr>
        <p:spPr>
          <a:xfrm>
            <a:off x="1449235" y="3684853"/>
            <a:ext cx="9246637" cy="245900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14300" indent="0">
              <a:buNone/>
            </a:pP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"outer loop iteration #"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&lt;=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"    inner loop iteration #"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innerLoop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outerLoop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algn="ctr">
              <a:lnSpc>
                <a:spcPct val="100000"/>
              </a:lnSpc>
              <a:spcBef>
                <a:spcPts val="875"/>
              </a:spcBef>
              <a:tabLst>
                <a:tab pos="533400" algn="l"/>
                <a:tab pos="1199515" algn="l"/>
                <a:tab pos="1466215" algn="l"/>
                <a:tab pos="1732914" algn="l"/>
                <a:tab pos="2133600" algn="l"/>
                <a:tab pos="2400300" algn="l"/>
                <a:tab pos="2799715" algn="l"/>
                <a:tab pos="3333115" algn="l"/>
                <a:tab pos="3998595" algn="l"/>
              </a:tabLst>
            </a:pPr>
            <a:endParaRPr sz="1900" dirty="0">
              <a:latin typeface="Arial"/>
              <a:cs typeface="Arial"/>
            </a:endParaRPr>
          </a:p>
        </p:txBody>
      </p:sp>
      <p:sp>
        <p:nvSpPr>
          <p:cNvPr id="6" name="Left Bracket 5" descr="Outerloop’s scope is the entire body of the outer loop. This includes the inside of the nested for loop, but ends after the end of the for loop body.">
            <a:extLst>
              <a:ext uri="{FF2B5EF4-FFF2-40B4-BE49-F238E27FC236}">
                <a16:creationId xmlns:a16="http://schemas.microsoft.com/office/drawing/2014/main" id="{2CBE412D-05C7-44E5-BDA3-5F61BE3B51AE}"/>
              </a:ext>
            </a:extLst>
          </p:cNvPr>
          <p:cNvSpPr/>
          <p:nvPr/>
        </p:nvSpPr>
        <p:spPr>
          <a:xfrm flipH="1">
            <a:off x="10371281" y="3754443"/>
            <a:ext cx="165699" cy="1854070"/>
          </a:xfrm>
          <a:prstGeom prst="leftBracket">
            <a:avLst/>
          </a:prstGeom>
          <a:ln w="38100">
            <a:solidFill>
              <a:srgbClr val="096B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F58277F3-4A3E-E25C-7F24-7AE4B5AE035D}"/>
              </a:ext>
            </a:extLst>
          </p:cNvPr>
          <p:cNvSpPr txBox="1"/>
          <p:nvPr/>
        </p:nvSpPr>
        <p:spPr>
          <a:xfrm>
            <a:off x="10761444" y="4398388"/>
            <a:ext cx="1358900" cy="566181"/>
          </a:xfrm>
          <a:prstGeom prst="rect">
            <a:avLst/>
          </a:prstGeom>
          <a:ln>
            <a:noFill/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096B0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outerloop</a:t>
            </a:r>
            <a:r>
              <a:rPr lang="en-US" sz="1800" dirty="0" err="1">
                <a:solidFill>
                  <a:srgbClr val="096B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096B0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096B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eft Bracket 9" descr="Inner loop’s scope is only for the inner for loop’s body - importantly, it’s not in scope after the loop finishes">
            <a:extLst>
              <a:ext uri="{FF2B5EF4-FFF2-40B4-BE49-F238E27FC236}">
                <a16:creationId xmlns:a16="http://schemas.microsoft.com/office/drawing/2014/main" id="{D914310C-6828-E7A4-6B64-9A933B725448}"/>
              </a:ext>
            </a:extLst>
          </p:cNvPr>
          <p:cNvSpPr/>
          <p:nvPr/>
        </p:nvSpPr>
        <p:spPr>
          <a:xfrm>
            <a:off x="1746905" y="4351094"/>
            <a:ext cx="165699" cy="832264"/>
          </a:xfrm>
          <a:prstGeom prst="lef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D99FE41E-172C-0C53-7DA5-08CB1C22A5C3}"/>
              </a:ext>
            </a:extLst>
          </p:cNvPr>
          <p:cNvSpPr txBox="1"/>
          <p:nvPr/>
        </p:nvSpPr>
        <p:spPr>
          <a:xfrm>
            <a:off x="263759" y="4471286"/>
            <a:ext cx="13589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800" dirty="0" err="1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innerloop</a:t>
            </a:r>
            <a:r>
              <a:rPr lang="en-US" sz="1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’s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</a:t>
            </a:r>
            <a:endParaRPr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21AAF-9FD8-DE69-9223-9F5A67E51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0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3" grpId="0"/>
      <p:bldP spid="6" grpId="0" animBg="1"/>
      <p:bldP spid="9" grpId="0"/>
      <p:bldP spid="10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01-2233-17AC-B2DC-B743CBAB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PCM: Class Constants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CAF8-468F-E04A-F5A4-18639FD3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150038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fixed value visible (in-scope) to the whole program (the entire </a:t>
            </a:r>
            <a:r>
              <a:rPr lang="en-US" b="1" i="1" dirty="0"/>
              <a:t>class</a:t>
            </a:r>
            <a:r>
              <a:rPr lang="en-US" dirty="0"/>
              <a:t>).</a:t>
            </a:r>
          </a:p>
          <a:p>
            <a:pPr marL="114300" indent="0">
              <a:buNone/>
            </a:pPr>
            <a:r>
              <a:rPr lang="en-US" dirty="0"/>
              <a:t>Value is set at declaration, </a:t>
            </a:r>
            <a:r>
              <a:rPr lang="en-US" b="1" dirty="0"/>
              <a:t>cannot</a:t>
            </a:r>
            <a:r>
              <a:rPr lang="en-US" dirty="0"/>
              <a:t> be reassigned – value is </a:t>
            </a:r>
            <a:r>
              <a:rPr lang="en-US" b="1" i="1" dirty="0"/>
              <a:t>constant</a:t>
            </a:r>
            <a:r>
              <a:rPr lang="en-US" dirty="0"/>
              <a:t>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FC3D56-ACCF-C796-A385-E6E12FF1C12A}"/>
              </a:ext>
            </a:extLst>
          </p:cNvPr>
          <p:cNvSpPr txBox="1"/>
          <p:nvPr/>
        </p:nvSpPr>
        <p:spPr>
          <a:xfrm>
            <a:off x="533400" y="3986012"/>
            <a:ext cx="1112519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static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final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type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NAME_OF_CONSTANT </a:t>
            </a:r>
            <a:r>
              <a:rPr lang="en-US" sz="2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0" i="1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expression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3FF1-5B88-0728-C7D7-CAF0F25CE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8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(5/5)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/>
              <a:t>Random warmup</a:t>
            </a:r>
          </a:p>
          <a:p>
            <a:r>
              <a:rPr lang="en-US" dirty="0"/>
              <a:t>Math Facts continued</a:t>
            </a:r>
          </a:p>
          <a:p>
            <a:r>
              <a:rPr lang="en-US" dirty="0">
                <a:solidFill>
                  <a:schemeClr val="tx1"/>
                </a:solidFill>
              </a:rPr>
              <a:t>Scope, class constants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Code examples</a:t>
            </a:r>
          </a:p>
          <a:p>
            <a:pPr lvl="1"/>
            <a:r>
              <a:rPr lang="en-US" b="1" dirty="0">
                <a:solidFill>
                  <a:srgbClr val="7028C8"/>
                </a:solidFill>
              </a:rPr>
              <a:t>Cumulative sums!</a:t>
            </a:r>
          </a:p>
        </p:txBody>
      </p:sp>
      <p:sp>
        <p:nvSpPr>
          <p:cNvPr id="5" name="Arrow: Right 4" descr="Next:  &quot;Code examples; cumulative sums!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624436" y="370100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3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9701-2233-17AC-B2DC-B743CBAB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New: Cumulative Sum pattern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ECAF8-468F-E04A-F5A4-18639FD32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1249680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Where we </a:t>
            </a:r>
            <a:r>
              <a:rPr lang="en-US" i="1" dirty="0"/>
              <a:t>accumulate </a:t>
            </a:r>
            <a:r>
              <a:rPr lang="en-US" dirty="0"/>
              <a:t>information into a variable while a loop is running!</a:t>
            </a:r>
          </a:p>
          <a:p>
            <a:r>
              <a:rPr lang="en-US" dirty="0"/>
              <a:t>In order to do this, we need to declare the variable </a:t>
            </a:r>
            <a:r>
              <a:rPr lang="en-US" i="1" dirty="0"/>
              <a:t>outside </a:t>
            </a:r>
            <a:r>
              <a:rPr lang="en-US" dirty="0"/>
              <a:t>of the loop 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FC3D56-ACCF-C796-A385-E6E12FF1C12A}"/>
              </a:ext>
            </a:extLst>
          </p:cNvPr>
          <p:cNvSpPr txBox="1"/>
          <p:nvPr/>
        </p:nvSpPr>
        <p:spPr>
          <a:xfrm>
            <a:off x="2349500" y="2909052"/>
            <a:ext cx="7493000" cy="284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nn-NO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n-NO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nn-NO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nn-NO" sz="32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nn-NO" sz="32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nn-NO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nn-NO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i &lt;= </a:t>
            </a:r>
            <a:r>
              <a:rPr lang="nn-NO" sz="32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i++) {</a:t>
            </a:r>
          </a:p>
          <a:p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sum += i;</a:t>
            </a:r>
          </a:p>
          <a:p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nn-NO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nn-NO" sz="32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nn-NO" sz="32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nn-NO" sz="3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(sum);</a:t>
            </a:r>
          </a:p>
          <a:p>
            <a:endParaRPr lang="en-US" sz="24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F8BC8E2-FD09-4351-B740-0333FA834F2C}"/>
              </a:ext>
            </a:extLst>
          </p:cNvPr>
          <p:cNvSpPr txBox="1">
            <a:spLocks/>
          </p:cNvSpPr>
          <p:nvPr/>
        </p:nvSpPr>
        <p:spPr>
          <a:xfrm>
            <a:off x="3545840" y="5596157"/>
            <a:ext cx="5100320" cy="81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dirty="0"/>
              <a:t>What is the scope of </a:t>
            </a:r>
            <a:r>
              <a:rPr lang="nn-NO" sz="2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US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05D79E-1FB1-4110-B2D9-274615E2D26A}"/>
              </a:ext>
            </a:extLst>
          </p:cNvPr>
          <p:cNvSpPr txBox="1"/>
          <p:nvPr/>
        </p:nvSpPr>
        <p:spPr>
          <a:xfrm>
            <a:off x="10154920" y="4003040"/>
            <a:ext cx="163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sum</a:t>
            </a:r>
            <a:r>
              <a:rPr lang="en-US" sz="1800" dirty="0"/>
              <a:t>'s scope!</a:t>
            </a:r>
          </a:p>
        </p:txBody>
      </p:sp>
      <p:sp>
        <p:nvSpPr>
          <p:cNvPr id="8" name="Right Brace 7" descr="bracket encompassing all lines of code &#10;int sum = 0;&#10;for (int i = 1; i &lt;= 10; i++) {&#10;    sum += i;&#10;}&#10;System.out.println(sum);">
            <a:extLst>
              <a:ext uri="{FF2B5EF4-FFF2-40B4-BE49-F238E27FC236}">
                <a16:creationId xmlns:a16="http://schemas.microsoft.com/office/drawing/2014/main" id="{EDA8881A-BA53-4C5C-831E-BB0279C01A44}"/>
              </a:ext>
            </a:extLst>
          </p:cNvPr>
          <p:cNvSpPr/>
          <p:nvPr/>
        </p:nvSpPr>
        <p:spPr>
          <a:xfrm>
            <a:off x="9448800" y="3032760"/>
            <a:ext cx="589280" cy="2296160"/>
          </a:xfrm>
          <a:prstGeom prst="rightBrac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A3FF1-5B88-0728-C7D7-CAF0F25CE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1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AA8F-76D2-40D6-AEA4-5661CD4E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Addition Problem Development Strategy / Pseudocode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B3FC1-4C38-4270-AFEF-77264C7BA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617E3-6697-4FF4-9A70-D8ED4056E1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4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(1/5)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Random warmup</a:t>
            </a:r>
          </a:p>
          <a:p>
            <a:r>
              <a:rPr lang="en-US" dirty="0"/>
              <a:t>Math Facts continued</a:t>
            </a:r>
          </a:p>
          <a:p>
            <a:r>
              <a:rPr lang="en-US" dirty="0"/>
              <a:t>Scope, class constants review</a:t>
            </a:r>
          </a:p>
          <a:p>
            <a:r>
              <a:rPr lang="en-US" dirty="0"/>
              <a:t>Code examples</a:t>
            </a:r>
          </a:p>
          <a:p>
            <a:pPr lvl="1"/>
            <a:r>
              <a:rPr lang="en-US" dirty="0"/>
              <a:t>Cumulative sums!</a:t>
            </a:r>
          </a:p>
        </p:txBody>
      </p:sp>
      <p:sp>
        <p:nvSpPr>
          <p:cNvPr id="5" name="Arrow: Right 4" descr="First: &quot;Announcements, Reminders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Resubmission Cycle 0 (R0) due tomorrow, Thursday, April 23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r>
              <a:rPr lang="en-US" dirty="0"/>
              <a:t>P1: Election Simulator out today, due Tuesday, April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Quiz 0 is </a:t>
            </a:r>
            <a:r>
              <a:rPr lang="en-US" b="1" i="1" dirty="0">
                <a:solidFill>
                  <a:srgbClr val="FF0000"/>
                </a:solidFill>
              </a:rPr>
              <a:t>tomorrow</a:t>
            </a:r>
            <a:r>
              <a:rPr lang="en-US" dirty="0"/>
              <a:t>,</a:t>
            </a:r>
            <a:r>
              <a:rPr lang="en-US" b="1" i="1" dirty="0"/>
              <a:t> </a:t>
            </a:r>
            <a:r>
              <a:rPr lang="en-US" dirty="0"/>
              <a:t>Thursday, April 23</a:t>
            </a:r>
            <a:r>
              <a:rPr lang="en-US" baseline="30000" dirty="0"/>
              <a:t>rd</a:t>
            </a:r>
            <a:r>
              <a:rPr lang="en-US" dirty="0"/>
              <a:t> (in your registered quiz section)</a:t>
            </a:r>
          </a:p>
          <a:p>
            <a:pPr lvl="1"/>
            <a:r>
              <a:rPr lang="en-US" dirty="0"/>
              <a:t>can’t make it? email Matt </a:t>
            </a:r>
            <a:r>
              <a:rPr lang="en-US" u="sng" dirty="0"/>
              <a:t>ASAP!!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C0ED-86E1-13EA-24C6-E8445D3E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Quiz 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D2E4C-0809-7EF1-27BE-425E4A164C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Taken </a:t>
            </a:r>
            <a:r>
              <a:rPr lang="en-US" u="sng" dirty="0"/>
              <a:t>on paper</a:t>
            </a:r>
            <a:r>
              <a:rPr lang="en-US" dirty="0"/>
              <a:t>, </a:t>
            </a:r>
            <a:r>
              <a:rPr lang="en-US" u="sng" dirty="0"/>
              <a:t>in your registered quiz section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Ed post on quiz logistics (in detail)</a:t>
            </a:r>
            <a:endParaRPr lang="en-US" dirty="0"/>
          </a:p>
          <a:p>
            <a:r>
              <a:rPr lang="en-US" dirty="0"/>
              <a:t>Broadly: focused on concepts, reading, writing, and debugging code</a:t>
            </a:r>
          </a:p>
          <a:p>
            <a:r>
              <a:rPr lang="en-US" dirty="0"/>
              <a:t>Main topics: printing, datatypes, expressions, variables, Strings, for loops</a:t>
            </a:r>
          </a:p>
          <a:p>
            <a:r>
              <a:rPr lang="en-US" dirty="0"/>
              <a:t>You get to bring one sheet of notes (8.5x11in, or standard A4)</a:t>
            </a:r>
          </a:p>
          <a:p>
            <a:r>
              <a:rPr lang="en-US" dirty="0">
                <a:hlinkClick r:id="rId3"/>
              </a:rPr>
              <a:t>Ed resources tab </a:t>
            </a:r>
            <a:r>
              <a:rPr lang="en-US" dirty="0"/>
              <a:t>has reference sheet, practice quizzes, and practice quiz key</a:t>
            </a:r>
          </a:p>
          <a:p>
            <a:pPr lvl="1"/>
            <a:r>
              <a:rPr lang="en-US" dirty="0"/>
              <a:t>Matt fixed a mistake in Practice Quiz 0 Version 1 Q2 last night!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C542A4-8BB5-3050-2B47-F2453991FF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D296-31D0-2E2D-237E-9493E45DB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 on P1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4A6B4-9949-DA32-3D0F-B04A07F48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this is a big jump from C1. </a:t>
            </a:r>
            <a:r>
              <a:rPr lang="en-US" b="1" u="sng" dirty="0"/>
              <a:t>Start early!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read the spec carefully (maybe take notes!)</a:t>
            </a:r>
          </a:p>
          <a:p>
            <a:pPr lvl="1"/>
            <a:r>
              <a:rPr lang="en-US" dirty="0"/>
              <a:t>make sure you understand what you’re doing </a:t>
            </a:r>
            <a:r>
              <a:rPr lang="en-US" i="1" dirty="0"/>
              <a:t>before</a:t>
            </a:r>
            <a:r>
              <a:rPr lang="en-US" dirty="0"/>
              <a:t> you code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there will be another development slide to help you do </a:t>
            </a:r>
            <a:r>
              <a:rPr lang="en-US" i="1" dirty="0"/>
              <a:t>iterative development</a:t>
            </a:r>
            <a:r>
              <a:rPr lang="en-US" dirty="0"/>
              <a:t>, along with a recommended development strategy! </a:t>
            </a:r>
          </a:p>
          <a:p>
            <a:pPr lvl="1"/>
            <a:r>
              <a:rPr lang="en-US" dirty="0"/>
              <a:t>you don't have to follow it, but we recommend making </a:t>
            </a:r>
            <a:r>
              <a:rPr lang="en-US" i="1" dirty="0"/>
              <a:t>some </a:t>
            </a:r>
            <a:r>
              <a:rPr lang="en-US" dirty="0"/>
              <a:t>plan for how to approach the project (since it's more substantial than previous projects!)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4BF46-4F60-28AA-0B29-A968915C70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7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(2/5)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Random warmup</a:t>
            </a:r>
          </a:p>
          <a:p>
            <a:r>
              <a:rPr lang="en-US" dirty="0"/>
              <a:t>Math Facts continued</a:t>
            </a:r>
          </a:p>
          <a:p>
            <a:r>
              <a:rPr lang="en-US" dirty="0"/>
              <a:t>Scope, class constants review</a:t>
            </a:r>
          </a:p>
          <a:p>
            <a:r>
              <a:rPr lang="en-US" dirty="0"/>
              <a:t>Code examples</a:t>
            </a:r>
          </a:p>
          <a:p>
            <a:pPr lvl="1"/>
            <a:r>
              <a:rPr lang="en-US" dirty="0"/>
              <a:t>Cumulative sums!</a:t>
            </a:r>
          </a:p>
        </p:txBody>
      </p:sp>
      <p:sp>
        <p:nvSpPr>
          <p:cNvPr id="5" name="Arrow: Right 4" descr="Next: “Random warmup&quot;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019916" y="213128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7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E864-1D1D-E699-8E3E-102773D4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PCM: </a:t>
            </a:r>
            <a:r>
              <a:rPr lang="en-US" dirty="0"/>
              <a:t>Random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9B806-C218-BBC5-5B0B-66F548A40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2577791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/>
              <a:t>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class helps us generate pseudo-random numbers.</a:t>
            </a:r>
          </a:p>
          <a:p>
            <a:r>
              <a:rPr lang="en-US" dirty="0"/>
              <a:t>We create a new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number generator by calling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Random()</a:t>
            </a:r>
          </a:p>
          <a:p>
            <a:r>
              <a:rPr lang="en-US" dirty="0"/>
              <a:t>First, we need to </a:t>
            </a:r>
            <a:r>
              <a:rPr lang="en-US" b="1" dirty="0"/>
              <a:t>import</a:t>
            </a:r>
            <a:r>
              <a:rPr lang="en-US" dirty="0"/>
              <a:t> the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 class with 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dirty="0"/>
              <a:t>We can “seed” the generator to make it behave </a:t>
            </a:r>
            <a:r>
              <a:rPr lang="en-US" i="1" dirty="0"/>
              <a:t>deterministically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21A9F2-EC22-29D7-0B49-A97C8313BD13}"/>
              </a:ext>
            </a:extLst>
          </p:cNvPr>
          <p:cNvGraphicFramePr>
            <a:graphicFrameLocks noGrp="1"/>
          </p:cNvGraphicFramePr>
          <p:nvPr/>
        </p:nvGraphicFramePr>
        <p:xfrm>
          <a:off x="1107326" y="3686642"/>
          <a:ext cx="9977348" cy="2634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9625">
                  <a:extLst>
                    <a:ext uri="{9D8B030D-6E8A-4147-A177-3AD203B41FA5}">
                      <a16:colId xmlns:a16="http://schemas.microsoft.com/office/drawing/2014/main" val="1114121371"/>
                    </a:ext>
                  </a:extLst>
                </a:gridCol>
                <a:gridCol w="5417723">
                  <a:extLst>
                    <a:ext uri="{9D8B030D-6E8A-4147-A177-3AD203B41FA5}">
                      <a16:colId xmlns:a16="http://schemas.microsoft.com/office/drawing/2014/main" val="382854233"/>
                    </a:ext>
                  </a:extLst>
                </a:gridCol>
              </a:tblGrid>
              <a:tr h="6443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03890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775112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16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integer in the range [0,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or in other words, 0 to </a:t>
                      </a:r>
                      <a:r>
                        <a:rPr lang="en-US" sz="20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US" sz="20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 inclusive</a:t>
                      </a:r>
                      <a:endParaRPr lang="en-US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106784"/>
                  </a:ext>
                </a:extLst>
              </a:tr>
              <a:tr h="644362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random double in the range [0.0, 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33571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891D0-829B-1E4E-8AD7-52FDDCB7D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D715F-02DA-2D51-F85A-2255C7B9A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42AB-0339-057A-238B-BACAAA9E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</a:t>
            </a:r>
            <a:r>
              <a:rPr lang="en-US" dirty="0" err="1"/>
              <a:t>ards</a:t>
            </a:r>
            <a:r>
              <a:rPr lang="en-US" dirty="0"/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(Think)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A4191C-4ADD-3E9D-295A-07E9C1A1DB4C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11254588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(number between 1 and 13 inclusive)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018B2B-5FD8-F448-ABF3-D7F20B2DC942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 + 1)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B4DDAE-A892-22FB-6AF3-DD0E16FD34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sk questions on https://sli.do with code #cse121">
            <a:extLst>
              <a:ext uri="{FF2B5EF4-FFF2-40B4-BE49-F238E27FC236}">
                <a16:creationId xmlns:a16="http://schemas.microsoft.com/office/drawing/2014/main" id="{995CB9C5-0C7E-B2E9-1E9D-78BAB7BF0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65" y="225820"/>
            <a:ext cx="729856" cy="7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7E58B50-00C7-9E04-CFA3-86908BCB61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Cards (Pair)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883171-738A-8AD8-8A43-4710E4B736EE}"/>
              </a:ext>
            </a:extLst>
          </p:cNvPr>
          <p:cNvSpPr txBox="1">
            <a:spLocks/>
          </p:cNvSpPr>
          <p:nvPr/>
        </p:nvSpPr>
        <p:spPr>
          <a:xfrm>
            <a:off x="539262" y="1359620"/>
            <a:ext cx="11254588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Assuming you’ve declared:     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 randy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=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D73A49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new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 </a:t>
            </a:r>
            <a:r>
              <a:rPr lang="en-US" sz="2400" b="0" dirty="0">
                <a:solidFill>
                  <a:srgbClr val="6F42C1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Random</a:t>
            </a:r>
            <a:r>
              <a:rPr lang="en-US" sz="2400" b="0" dirty="0">
                <a:solidFill>
                  <a:srgbClr val="24292E"/>
                </a:solidFill>
                <a:latin typeface="Consolas" panose="020B0609020204030204" pitchFamily="49" charset="0"/>
                <a:ea typeface="Arial"/>
                <a:cs typeface="Consolas" panose="020B0609020204030204" pitchFamily="49" charset="0"/>
                <a:sym typeface="Arial"/>
              </a:rPr>
              <a:t>();</a:t>
            </a:r>
          </a:p>
          <a:p>
            <a:pPr>
              <a:lnSpc>
                <a:spcPct val="100000"/>
              </a:lnSpc>
              <a:buSzTx/>
              <a:defRPr/>
            </a:pPr>
            <a:b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4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best models picking a random card? (number between 1 and 13 inclusive)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E7D27-ECF1-3ECD-AE68-04EDF88C1805}"/>
              </a:ext>
            </a:extLst>
          </p:cNvPr>
          <p:cNvSpPr txBox="1"/>
          <p:nvPr/>
        </p:nvSpPr>
        <p:spPr>
          <a:xfrm>
            <a:off x="539262" y="3064152"/>
            <a:ext cx="66587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(13) + 1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7030A0"/>
              </a:buClr>
              <a:buFont typeface="+mj-lt"/>
              <a:buAutoNum type="alphaUcPeriod"/>
            </a:pP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randy.nextInt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(13 + 1)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47A1D9-135F-DDDE-4A40-0BE8D8BA59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 descr="Ask questions on https://sli.do with code #cse121">
            <a:extLst>
              <a:ext uri="{FF2B5EF4-FFF2-40B4-BE49-F238E27FC236}">
                <a16:creationId xmlns:a16="http://schemas.microsoft.com/office/drawing/2014/main" id="{95DE24A9-005C-0856-0F10-FDDCB1409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65" y="225820"/>
            <a:ext cx="729856" cy="72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74864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4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57FF"/>
      </a:hlink>
      <a:folHlink>
        <a:srgbClr val="005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7855</TotalTime>
  <Words>1033</Words>
  <Application>Microsoft Macintosh PowerPoint</Application>
  <PresentationFormat>Widescreen</PresentationFormat>
  <Paragraphs>181</Paragraphs>
  <Slides>17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Montserrat SemiBold</vt:lpstr>
      <vt:lpstr>Montserrat ExtraBold</vt:lpstr>
      <vt:lpstr>Montserrat</vt:lpstr>
      <vt:lpstr>Consolas</vt:lpstr>
      <vt:lpstr>Arial</vt:lpstr>
      <vt:lpstr>Calibri</vt:lpstr>
      <vt:lpstr>2_CSE 12X (adopted from CSE 373)</vt:lpstr>
      <vt:lpstr>Cumulative Sum, Scope, Class Constants</vt:lpstr>
      <vt:lpstr>Agenda (1/5)</vt:lpstr>
      <vt:lpstr>Announcements, Reminders</vt:lpstr>
      <vt:lpstr>A bit more on Quiz 0</vt:lpstr>
      <vt:lpstr>A bit more on P1</vt:lpstr>
      <vt:lpstr>Agenda (2/5)</vt:lpstr>
      <vt:lpstr>PCM: Random</vt:lpstr>
      <vt:lpstr>Think Pair Share: Cards (Think)</vt:lpstr>
      <vt:lpstr>Think Pair Share: Cards (Pair)</vt:lpstr>
      <vt:lpstr>PCM: Math</vt:lpstr>
      <vt:lpstr>Agenda (3/5)</vt:lpstr>
      <vt:lpstr>Agenda (4/5)</vt:lpstr>
      <vt:lpstr>PCM: Scope</vt:lpstr>
      <vt:lpstr>PCM: Class Constants</vt:lpstr>
      <vt:lpstr>Agenda (5/5)</vt:lpstr>
      <vt:lpstr>New: Cumulative Sum pattern</vt:lpstr>
      <vt:lpstr>Addition Problem Development Strategy / Pseudocode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372</cp:revision>
  <dcterms:modified xsi:type="dcterms:W3CDTF">2026-04-22T18:06:48Z</dcterms:modified>
</cp:coreProperties>
</file>