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428" r:id="rId2"/>
    <p:sldId id="386" r:id="rId3"/>
    <p:sldId id="356" r:id="rId4"/>
    <p:sldId id="425" r:id="rId5"/>
    <p:sldId id="405" r:id="rId6"/>
    <p:sldId id="410" r:id="rId7"/>
    <p:sldId id="411" r:id="rId8"/>
    <p:sldId id="426" r:id="rId9"/>
    <p:sldId id="406" r:id="rId10"/>
    <p:sldId id="412" r:id="rId11"/>
    <p:sldId id="414" r:id="rId12"/>
    <p:sldId id="397" r:id="rId13"/>
    <p:sldId id="431" r:id="rId14"/>
    <p:sldId id="417" r:id="rId15"/>
    <p:sldId id="430" r:id="rId16"/>
    <p:sldId id="427" r:id="rId17"/>
    <p:sldId id="419" r:id="rId18"/>
    <p:sldId id="432" r:id="rId19"/>
    <p:sldId id="420" r:id="rId20"/>
    <p:sldId id="421" r:id="rId21"/>
    <p:sldId id="422" r:id="rId22"/>
    <p:sldId id="433" r:id="rId23"/>
  </p:sldIdLst>
  <p:sldSz cx="12192000" cy="6858000"/>
  <p:notesSz cx="6858000" cy="91440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anose="00000900000000000000" pitchFamily="2" charset="77"/>
      <p:bold r:id="rId34"/>
      <p:italic r:id="rId35"/>
      <p:boldItalic r:id="rId36"/>
    </p:embeddedFont>
    <p:embeddedFont>
      <p:font typeface="Montserrat SemiBold" panose="00000700000000000000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5"/>
    <p:restoredTop sz="95088"/>
  </p:normalViewPr>
  <p:slideViewPr>
    <p:cSldViewPr snapToGrid="0">
      <p:cViewPr varScale="1">
        <p:scale>
          <a:sx n="104" d="100"/>
          <a:sy n="104" d="100"/>
        </p:scale>
        <p:origin x="216" y="800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4/17/26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547264C-2F90-1445-F54E-34A2553F3CA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B5786E1-AFB6-59D6-416A-2D08DE93B00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D8503F6-65AC-9BE7-24B7-42950F72113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6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148B4E2-818D-A44B-37DE-11529AB01F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FF7020D-46D4-18A1-B6C9-D35AA907892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CC81441-6901-4A3A-7BC1-830D19F8DC6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for Loops, Random, Math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1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7142/discussion/79496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xw@cs.washington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05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6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Random, Math</a:t>
            </a:r>
            <a:endParaRPr lang="en-US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F008D740-BD5B-4B24-8666-301D61DE1F13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3E1D7052-4BED-4331-909D-01A4DF82DB3D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DCA9286-6354-41D1-8B46-B395CF0FE459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88CB831C-E1CF-442C-AA77-1A48BDEBF51D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192F1-1280-4199-A2D0-18C671DA4FE3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9DEF5480-390C-BA66-55FE-2A75E7B7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179" y="5494161"/>
            <a:ext cx="1246495" cy="124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31736"/>
            <a:ext cx="10515599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Nested for Loops, “Inner Loop”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44093"/>
            <a:ext cx="10607027" cy="309828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latin typeface="Consolas" panose="020B0609020204030204" pitchFamily="49" charset="0"/>
              </a:rPr>
              <a:t> + 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for (int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= 1;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&lt;= 3;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("    inner loop iteration #" + </a:t>
            </a:r>
            <a:r>
              <a:rPr lang="en-US" sz="2000" dirty="0" err="1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outerLoop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Font typeface="Arial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7" name="Group 6" descr="We often call the nested for loop the “inner loop” (in this case, with that loop variable name!). When we look at this inner loop, it’s just a normal for loop - nothing special! This can help us focus on just one part of our program.">
            <a:extLst>
              <a:ext uri="{FF2B5EF4-FFF2-40B4-BE49-F238E27FC236}">
                <a16:creationId xmlns:a16="http://schemas.microsoft.com/office/drawing/2014/main" id="{BC9B3C01-51B6-1D26-D5A7-FAB229DA8972}"/>
              </a:ext>
            </a:extLst>
          </p:cNvPr>
          <p:cNvGrpSpPr/>
          <p:nvPr/>
        </p:nvGrpSpPr>
        <p:grpSpPr>
          <a:xfrm>
            <a:off x="158750" y="3164746"/>
            <a:ext cx="1358900" cy="832264"/>
            <a:chOff x="158750" y="3164746"/>
            <a:chExt cx="1358900" cy="832264"/>
          </a:xfrm>
        </p:grpSpPr>
        <p:sp>
          <p:nvSpPr>
            <p:cNvPr id="3" name="Left Bracket 2" descr="Opening brackets showing the extent of the inner loop’s scope">
              <a:extLst>
                <a:ext uri="{FF2B5EF4-FFF2-40B4-BE49-F238E27FC236}">
                  <a16:creationId xmlns:a16="http://schemas.microsoft.com/office/drawing/2014/main" id="{EA2B4E26-F4CE-E4B6-5EB0-3EBA45CA27E9}"/>
                </a:ext>
              </a:extLst>
            </p:cNvPr>
            <p:cNvSpPr/>
            <p:nvPr/>
          </p:nvSpPr>
          <p:spPr>
            <a:xfrm>
              <a:off x="929627" y="3164746"/>
              <a:ext cx="165699" cy="832264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bject 13">
              <a:extLst>
                <a:ext uri="{FF2B5EF4-FFF2-40B4-BE49-F238E27FC236}">
                  <a16:creationId xmlns:a16="http://schemas.microsoft.com/office/drawing/2014/main" id="{A80E50EC-B666-B52A-6C40-9E35A57B3530}"/>
                </a:ext>
              </a:extLst>
            </p:cNvPr>
            <p:cNvSpPr txBox="1"/>
            <p:nvPr/>
          </p:nvSpPr>
          <p:spPr>
            <a:xfrm>
              <a:off x="158750" y="3199042"/>
              <a:ext cx="1358900" cy="7636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inner</a:t>
              </a: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</a:t>
              </a:r>
              <a:endParaRPr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 descr="In this case, we’d call the other for loop the “outer” loop. We can do the same trick - and focus just on what that loop does!">
            <a:extLst>
              <a:ext uri="{FF2B5EF4-FFF2-40B4-BE49-F238E27FC236}">
                <a16:creationId xmlns:a16="http://schemas.microsoft.com/office/drawing/2014/main" id="{92783416-0C21-E4F8-E9C5-0571CE7D9878}"/>
              </a:ext>
            </a:extLst>
          </p:cNvPr>
          <p:cNvGrpSpPr/>
          <p:nvPr/>
        </p:nvGrpSpPr>
        <p:grpSpPr>
          <a:xfrm>
            <a:off x="10690429" y="2364339"/>
            <a:ext cx="1691311" cy="2534919"/>
            <a:chOff x="10690429" y="2364339"/>
            <a:chExt cx="1691311" cy="2534919"/>
          </a:xfrm>
        </p:grpSpPr>
        <p:sp>
          <p:nvSpPr>
            <p:cNvPr id="8" name="Left Bracket 7" descr="Closing brackets showing the extent of the outer loop’s scope">
              <a:extLst>
                <a:ext uri="{FF2B5EF4-FFF2-40B4-BE49-F238E27FC236}">
                  <a16:creationId xmlns:a16="http://schemas.microsoft.com/office/drawing/2014/main" id="{350B19E2-47FA-84ED-5FE6-9A37567CD0F1}"/>
                </a:ext>
              </a:extLst>
            </p:cNvPr>
            <p:cNvSpPr/>
            <p:nvPr/>
          </p:nvSpPr>
          <p:spPr>
            <a:xfrm flipH="1">
              <a:off x="10690429" y="2364339"/>
              <a:ext cx="165698" cy="2534919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9B3A742D-F465-5C95-B7A8-5CBA23270486}"/>
                </a:ext>
              </a:extLst>
            </p:cNvPr>
            <p:cNvSpPr txBox="1"/>
            <p:nvPr/>
          </p:nvSpPr>
          <p:spPr>
            <a:xfrm>
              <a:off x="11022840" y="3164746"/>
              <a:ext cx="1358900" cy="763671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outer </a:t>
              </a:r>
            </a:p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loop</a:t>
              </a:r>
              <a:endParaRPr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8DD4071-F97F-E12F-ECBF-178588380F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5A1C0DE4-521C-EB38-5674-C5990CE4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85" y="220800"/>
            <a:ext cx="734993" cy="7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69E2D0-2BB3-9ADC-AFA5-1C9451D41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</a:t>
            </a:r>
            <a:r>
              <a:rPr lang="en-US" dirty="0" err="1"/>
              <a:t>ested</a:t>
            </a:r>
            <a:r>
              <a:rPr lang="en-US" dirty="0"/>
              <a:t>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A9C7D-39D5-EC91-541A-552DECBB3492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E901B-44CD-8D14-DDB0-4D3A32D97EE7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F939A-48F8-01B7-62E6-ABEA9F206F5F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971C-F9D5-F4AD-4D54-FAF0FA41C8F7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12432-5E00-27C4-57F7-8AFBAF811D36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04E94-8804-A491-5BAD-13EC80CB0D2D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E458-F9D7-3024-9DF0-EC8BD2EE5C14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CCFB2-E373-8453-1C80-1A03DC04D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FB46179E-9341-BA97-A398-46C57A2C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785" y="220800"/>
            <a:ext cx="734993" cy="7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(Think)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sk questions at https://sli.do with code #cse121">
            <a:extLst>
              <a:ext uri="{FF2B5EF4-FFF2-40B4-BE49-F238E27FC236}">
                <a16:creationId xmlns:a16="http://schemas.microsoft.com/office/drawing/2014/main" id="{4C191F46-DEA3-659A-A9FE-7A323835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85" y="220800"/>
            <a:ext cx="734993" cy="7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6E17C8-5C2E-AF55-F6CE-ECD6A9216A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riangle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 (Pair)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9E032-998E-9FE1-1C8F-9F06258E5471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3AC11-D05B-5BD1-1C0E-CD04CE24AF44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5911-169C-1683-E0CC-B862E16623D8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10355-0F47-0221-F5F4-E62B3AE562F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08423-63B2-3681-87EF-47FA4A0EDDC8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F7AA3-3005-E855-4CE5-8B362937CCE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C9219-33D9-93BF-3B75-96234263C79D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341A3-2E90-3778-0F95-9742501B8A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Ask questions at https://sli.do with code #cse121">
            <a:extLst>
              <a:ext uri="{FF2B5EF4-FFF2-40B4-BE49-F238E27FC236}">
                <a16:creationId xmlns:a16="http://schemas.microsoft.com/office/drawing/2014/main" id="{A18E2B86-2BED-C086-079F-1A4958BE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85" y="220800"/>
            <a:ext cx="734993" cy="7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b="1" dirty="0">
                <a:solidFill>
                  <a:srgbClr val="7030A0"/>
                </a:solidFill>
              </a:rPr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C8913-A62B-FDC4-A9A6-EAAFE9854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43F4-3A70-DF41-FA15-15EE9EA9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Pseudo-</a:t>
            </a:r>
            <a:r>
              <a:rPr lang="en-US" dirty="0"/>
              <a:t>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ACE4D-D498-6EAF-C0B2-12E4958E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behavior </a:t>
            </a:r>
          </a:p>
          <a:p>
            <a:pPr lvl="1"/>
            <a:r>
              <a:rPr lang="en-US" dirty="0"/>
              <a:t>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F77E-1DAF-934E-1273-CC21109D7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(LLMs!)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71564"/>
              </p:ext>
            </p:extLst>
          </p:nvPr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89476"/>
              </p:ext>
            </p:extLst>
          </p:nvPr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ACDB-5BDE-16F6-4D1F-6DB8B830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CFC63-683B-2D7D-8769-3B2B64F5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437472" cy="4805363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Quite literally: “fake” code</a:t>
            </a:r>
          </a:p>
          <a:p>
            <a:r>
              <a:rPr lang="en-US" dirty="0">
                <a:sym typeface="Wingdings" pitchFamily="2" charset="2"/>
              </a:rPr>
              <a:t>Goal: writing that is</a:t>
            </a:r>
          </a:p>
          <a:p>
            <a:pPr lvl="1"/>
            <a:r>
              <a:rPr lang="en-US" b="1" dirty="0">
                <a:sym typeface="Wingdings" pitchFamily="2" charset="2"/>
              </a:rPr>
              <a:t>for humans</a:t>
            </a:r>
          </a:p>
          <a:p>
            <a:pPr lvl="1"/>
            <a:r>
              <a:rPr lang="en-US" dirty="0">
                <a:sym typeface="Wingdings" pitchFamily="2" charset="2"/>
              </a:rPr>
              <a:t>structured </a:t>
            </a:r>
            <a:r>
              <a:rPr lang="en-US" i="1" dirty="0">
                <a:sym typeface="Wingdings" pitchFamily="2" charset="2"/>
              </a:rPr>
              <a:t>like</a:t>
            </a:r>
            <a:r>
              <a:rPr lang="en-US" dirty="0">
                <a:sym typeface="Wingdings" pitchFamily="2" charset="2"/>
              </a:rPr>
              <a:t> code</a:t>
            </a:r>
          </a:p>
          <a:p>
            <a:pPr lvl="1"/>
            <a:r>
              <a:rPr lang="en-US" dirty="0">
                <a:sym typeface="Wingdings" pitchFamily="2" charset="2"/>
              </a:rPr>
              <a:t>“easy” to convert </a:t>
            </a:r>
            <a:r>
              <a:rPr lang="en-US" i="1" dirty="0">
                <a:sym typeface="Wingdings" pitchFamily="2" charset="2"/>
              </a:rPr>
              <a:t>to</a:t>
            </a:r>
            <a:r>
              <a:rPr lang="en-US" dirty="0">
                <a:sym typeface="Wingdings" pitchFamily="2" charset="2"/>
              </a:rPr>
              <a:t> code</a:t>
            </a:r>
          </a:p>
          <a:p>
            <a:pPr lvl="1"/>
            <a:r>
              <a:rPr lang="en-US" i="1" dirty="0">
                <a:sym typeface="Wingdings" pitchFamily="2" charset="2"/>
              </a:rPr>
              <a:t>not</a:t>
            </a:r>
            <a:r>
              <a:rPr lang="en-US" dirty="0">
                <a:sym typeface="Wingdings" pitchFamily="2" charset="2"/>
              </a:rPr>
              <a:t> beholden to the same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preciseness as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4C0EA-AF7B-8135-E001-AA9BD770A2EC}"/>
              </a:ext>
            </a:extLst>
          </p:cNvPr>
          <p:cNvSpPr txBox="1"/>
          <p:nvPr/>
        </p:nvSpPr>
        <p:spPr>
          <a:xfrm>
            <a:off x="5918887" y="2767280"/>
            <a:ext cx="612071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Example for “name” demo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find the space in the name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use substring to get first, last name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get first char of first name w/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charAt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 concatenate all to get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79E07-E456-3942-D4C2-4EEB811FCE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C1</a:t>
            </a:r>
            <a:r>
              <a:rPr lang="en-US" dirty="0"/>
              <a:t> is out, due Tuesday April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b="1" dirty="0"/>
              <a:t>Resubmission Cycle 0 (R0) </a:t>
            </a:r>
            <a:r>
              <a:rPr lang="en-US" dirty="0"/>
              <a:t>released, due Thursday April 23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b="1" dirty="0"/>
              <a:t>Quiz 0 </a:t>
            </a:r>
            <a:r>
              <a:rPr lang="en-US" dirty="0"/>
              <a:t>is on Thursday April 23</a:t>
            </a:r>
            <a:r>
              <a:rPr lang="en-US" baseline="30000" dirty="0"/>
              <a:t>rd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Read the </a:t>
            </a:r>
            <a:r>
              <a:rPr lang="en-US" dirty="0">
                <a:hlinkClick r:id="rId3"/>
              </a:rPr>
              <a:t>quiz logistics post</a:t>
            </a:r>
            <a:r>
              <a:rPr lang="en-US" dirty="0"/>
              <a:t> on Ed! (includes practice quizzes)</a:t>
            </a:r>
          </a:p>
          <a:p>
            <a:pPr lvl="1"/>
            <a:r>
              <a:rPr lang="en-US" dirty="0"/>
              <a:t>can’t make it? email </a:t>
            </a:r>
            <a:r>
              <a:rPr lang="en-US" dirty="0">
                <a:hlinkClick r:id="rId4"/>
              </a:rPr>
              <a:t>mxw@cs.washington.edu</a:t>
            </a:r>
            <a:r>
              <a:rPr lang="en-US" dirty="0"/>
              <a:t>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Matt’s OH: Mon 11:30 – 12:20, 3:30 – 4:20; Wed 12:30 – 1:20</a:t>
            </a:r>
          </a:p>
          <a:p>
            <a:pPr lvl="1"/>
            <a:r>
              <a:rPr lang="en-US" dirty="0"/>
              <a:t>IPL: Tue-Thu 12:30 – 9:30, Mon/Fri 12:30 – 6:30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String Traversal Review</a:t>
            </a:r>
          </a:p>
          <a:p>
            <a:r>
              <a:rPr lang="en-US" dirty="0"/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</a:t>
            </a:r>
            <a:r>
              <a:rPr lang="en-US" dirty="0"/>
              <a:t> String Traversals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String Traversal Review</a:t>
            </a:r>
          </a:p>
          <a:p>
            <a:r>
              <a:rPr lang="en-US" b="1" dirty="0">
                <a:solidFill>
                  <a:srgbClr val="7030A0"/>
                </a:solidFill>
              </a:rPr>
              <a:t>Nested for Loops</a:t>
            </a:r>
          </a:p>
          <a:p>
            <a:r>
              <a:rPr lang="en-US" dirty="0"/>
              <a:t>Random,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3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9796</TotalTime>
  <Words>1609</Words>
  <Application>Microsoft Macintosh PowerPoint</Application>
  <PresentationFormat>Widescreen</PresentationFormat>
  <Paragraphs>313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Montserrat</vt:lpstr>
      <vt:lpstr>Montserrat SemiBold</vt:lpstr>
      <vt:lpstr>Montserrat ExtraBold</vt:lpstr>
      <vt:lpstr>Arial</vt:lpstr>
      <vt:lpstr>Consolas</vt:lpstr>
      <vt:lpstr>Calibri</vt:lpstr>
      <vt:lpstr>Wingdings</vt:lpstr>
      <vt:lpstr>2_CSE 12X (adopted from CSE 373)</vt:lpstr>
      <vt:lpstr>Nested Loops, Random, Math</vt:lpstr>
      <vt:lpstr>Agenda (1/4)</vt:lpstr>
      <vt:lpstr>Announcements, Reminders</vt:lpstr>
      <vt:lpstr>Agenda (2/4)</vt:lpstr>
      <vt:lpstr>Wed PCM: String Traversals</vt:lpstr>
      <vt:lpstr>Go Huskies?</vt:lpstr>
      <vt:lpstr>The Fencepost Pattern</vt:lpstr>
      <vt:lpstr>Agenda (3/4)</vt:lpstr>
      <vt:lpstr>Wed PCM: for Loops!</vt:lpstr>
      <vt:lpstr>PCM: Nested for Loops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Agenda (4/4)</vt:lpstr>
      <vt:lpstr>Randomness</vt:lpstr>
      <vt:lpstr>Pseudo-Randomness</vt:lpstr>
      <vt:lpstr>Aside: Why Randomness?</vt:lpstr>
      <vt:lpstr>PCM: Random</vt:lpstr>
      <vt:lpstr>PCM: Math</vt:lpstr>
      <vt:lpstr>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345</cp:revision>
  <dcterms:modified xsi:type="dcterms:W3CDTF">2026-04-17T18:19:33Z</dcterms:modified>
</cp:coreProperties>
</file>