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15" r:id="rId2"/>
    <p:sldId id="356" r:id="rId3"/>
    <p:sldId id="392" r:id="rId4"/>
    <p:sldId id="393" r:id="rId5"/>
    <p:sldId id="378" r:id="rId6"/>
    <p:sldId id="403" r:id="rId7"/>
    <p:sldId id="416" r:id="rId8"/>
    <p:sldId id="406" r:id="rId9"/>
    <p:sldId id="407" r:id="rId10"/>
    <p:sldId id="408" r:id="rId11"/>
    <p:sldId id="409" r:id="rId12"/>
    <p:sldId id="399" r:id="rId13"/>
    <p:sldId id="400" r:id="rId14"/>
    <p:sldId id="405" r:id="rId15"/>
    <p:sldId id="410" r:id="rId16"/>
    <p:sldId id="411" r:id="rId17"/>
  </p:sldIdLst>
  <p:sldSz cx="12192000" cy="6858000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ExtraBold" panose="00000900000000000000" pitchFamily="2" charset="77"/>
      <p:bold r:id="rId28"/>
      <p:italic r:id="rId29"/>
      <p:boldItalic r:id="rId30"/>
    </p:embeddedFont>
    <p:embeddedFont>
      <p:font typeface="Montserrat SemiBold" panose="00000700000000000000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A0D71-42BA-4008-B092-3453B59E6545}" v="511" dt="2025-04-16T20:00:21.612"/>
    <p1510:client id="{BBAFB2FB-30C8-4C37-90FB-6471F75DC4C7}" v="6" dt="2025-04-16T22:00:2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91"/>
  </p:normalViewPr>
  <p:slideViewPr>
    <p:cSldViewPr snapToGrid="0">
      <p:cViewPr varScale="1">
        <p:scale>
          <a:sx n="86" d="100"/>
          <a:sy n="86" d="100"/>
        </p:scale>
        <p:origin x="22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4/14/26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460A18B-C255-A911-4C48-4E614C03C15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B731E90-7EC4-5384-9AC3-A1474F0E94D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6E35248-F583-9568-D431-6A3E782A1BB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9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F2A5684-F5D9-1313-5B60-3F8E0994238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F8C7A55-409C-5957-30D5-187BFEBC2FF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F82A061-2C83-CE72-E202-675E0DB7881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3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0Jy50Q4EYxR3JfpxA5G3Mo1ge3Yn8V2K5qBHctNGubs/co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 Loops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TV show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9D460809-82C8-448F-938A-0BFA19852C2C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BDA52E82-807D-459A-9236-3E58BF7B44DC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6F3BFAC5-CDC6-45F0-BA7F-EAA8BF7E5459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32899612-77BB-4988-8195-DCD402822F68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B5AC1-A489-588B-F53D-A0D9CF9CF396}"/>
              </a:ext>
            </a:extLst>
          </p:cNvPr>
          <p:cNvSpPr txBox="1"/>
          <p:nvPr/>
        </p:nvSpPr>
        <p:spPr>
          <a:xfrm>
            <a:off x="8100278" y="4357971"/>
            <a:ext cx="3671627" cy="1232389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3" name="Picture 2" descr="QR code for slido, join at sli.do #cse121">
            <a:extLst>
              <a:ext uri="{FF2B5EF4-FFF2-40B4-BE49-F238E27FC236}">
                <a16:creationId xmlns:a16="http://schemas.microsoft.com/office/drawing/2014/main" id="{E2526BC2-04CC-336E-6161-4C1C79FD3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119" y="5590360"/>
            <a:ext cx="1074335" cy="1074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E480-4C4E-1C2B-2C71-47DE15C1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FF13-278E-6965-EDA2-BD704AC0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(a helpful flowchart)</a:t>
            </a:r>
          </a:p>
        </p:txBody>
      </p:sp>
      <p:pic>
        <p:nvPicPr>
          <p:cNvPr id="5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2FD606D-B0C3-974C-1621-7E11DDA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25" y="1392427"/>
            <a:ext cx="6968549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CF21-86F7-F825-5CB7-EC02B9A183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306C-402C-5208-7F5D-34F5D91D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a for loop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19F2F-836B-3610-BEB4-BC0D4892E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153" y="1645372"/>
            <a:ext cx="8686800" cy="146963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4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83C5-9F15-5ADD-6056-CEC3BEED2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211480-648F-793F-2661-2869F9A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49" y="739336"/>
            <a:ext cx="1752599" cy="50680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</a:rPr>
              <a:t>counter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5A9C4-FC4F-9C43-6231-32E3032D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35" y="3284538"/>
            <a:ext cx="6113929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11A381-54E8-1CEF-CA90-4AF3BD51C081}"/>
              </a:ext>
            </a:extLst>
          </p:cNvPr>
          <p:cNvSpPr/>
          <p:nvPr/>
        </p:nvSpPr>
        <p:spPr>
          <a:xfrm>
            <a:off x="2299448" y="1268649"/>
            <a:ext cx="502023" cy="506805"/>
          </a:xfrm>
          <a:prstGeom prst="ellipse">
            <a:avLst/>
          </a:prstGeom>
          <a:solidFill>
            <a:srgbClr val="365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F2ACF5-0129-A8CD-74E6-03CC215E1BE5}"/>
              </a:ext>
            </a:extLst>
          </p:cNvPr>
          <p:cNvSpPr/>
          <p:nvPr/>
        </p:nvSpPr>
        <p:spPr>
          <a:xfrm>
            <a:off x="5096437" y="1287102"/>
            <a:ext cx="502023" cy="506806"/>
          </a:xfrm>
          <a:prstGeom prst="ellipse">
            <a:avLst/>
          </a:prstGeom>
          <a:solidFill>
            <a:srgbClr val="C6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  <a:endParaRPr lang="en-US" sz="11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4702D2-CCB8-B18F-9A7C-118372251BD5}"/>
              </a:ext>
            </a:extLst>
          </p:cNvPr>
          <p:cNvSpPr/>
          <p:nvPr/>
        </p:nvSpPr>
        <p:spPr>
          <a:xfrm>
            <a:off x="479612" y="2149444"/>
            <a:ext cx="502023" cy="506805"/>
          </a:xfrm>
          <a:prstGeom prst="ellipse">
            <a:avLst/>
          </a:prstGeom>
          <a:solidFill>
            <a:srgbClr val="146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52FF-A812-78DB-63B3-D7D1BB5EE9BC}"/>
              </a:ext>
            </a:extLst>
          </p:cNvPr>
          <p:cNvSpPr txBox="1"/>
          <p:nvPr/>
        </p:nvSpPr>
        <p:spPr>
          <a:xfrm>
            <a:off x="1044389" y="3307804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0F1E4-69D3-99C2-4FB7-6BCDEA6D84BB}"/>
              </a:ext>
            </a:extLst>
          </p:cNvPr>
          <p:cNvSpPr txBox="1"/>
          <p:nvPr/>
        </p:nvSpPr>
        <p:spPr>
          <a:xfrm>
            <a:off x="1044389" y="3612673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58F5-4799-8263-BD10-BB59B9C09FB2}"/>
              </a:ext>
            </a:extLst>
          </p:cNvPr>
          <p:cNvSpPr txBox="1"/>
          <p:nvPr/>
        </p:nvSpPr>
        <p:spPr>
          <a:xfrm>
            <a:off x="1044389" y="3917542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A6A3-C1AE-ABCA-E672-A4CA189E8E1B}"/>
              </a:ext>
            </a:extLst>
          </p:cNvPr>
          <p:cNvSpPr txBox="1"/>
          <p:nvPr/>
        </p:nvSpPr>
        <p:spPr>
          <a:xfrm>
            <a:off x="1044389" y="4213726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6E934-479C-6703-5037-4947567953B9}"/>
              </a:ext>
            </a:extLst>
          </p:cNvPr>
          <p:cNvSpPr txBox="1"/>
          <p:nvPr/>
        </p:nvSpPr>
        <p:spPr>
          <a:xfrm>
            <a:off x="1044389" y="4507699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C744E-67DE-E6CE-745C-49A992C185AF}"/>
              </a:ext>
            </a:extLst>
          </p:cNvPr>
          <p:cNvSpPr/>
          <p:nvPr/>
        </p:nvSpPr>
        <p:spPr>
          <a:xfrm>
            <a:off x="7039152" y="1268649"/>
            <a:ext cx="502023" cy="506805"/>
          </a:xfrm>
          <a:prstGeom prst="ellipse">
            <a:avLst/>
          </a:prstGeom>
          <a:solidFill>
            <a:srgbClr val="BD5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613943-DCE8-566D-C226-51A5BF7FC8BD}"/>
              </a:ext>
            </a:extLst>
          </p:cNvPr>
          <p:cNvSpPr/>
          <p:nvPr/>
        </p:nvSpPr>
        <p:spPr>
          <a:xfrm>
            <a:off x="81803" y="3112272"/>
            <a:ext cx="502023" cy="506805"/>
          </a:xfrm>
          <a:prstGeom prst="ellipse">
            <a:avLst/>
          </a:prstGeom>
          <a:solidFill>
            <a:srgbClr val="02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B7D10-ACE6-A455-AB73-69646C57F5BA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42B47-3C44-36F9-0502-EE3C32183B3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82AE4-330F-94C1-C68B-0F6965A251A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B3AF8-0770-843D-35F0-B16AA254F51E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A00D7-2FC2-C8CF-A143-FDAB45D823F9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2F41D-0CED-7900-22F4-E9119DA41273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605DA97-8DB3-E7B7-6504-E9121CA9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07" y="2753011"/>
            <a:ext cx="4707699" cy="33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11E70-ACE9-A6DD-86FD-963954E2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724-CD81-2F93-9279-640EE24C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squared loops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8469-CA7E-9251-E469-EA8F59FAE5C9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524B-44AD-0FEE-965F-F8BC2FAD514F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C7F48-8F9C-DC72-CC79-89C5FF3D0E51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889C-E0C1-DE54-2473-B8E348217B61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DC19C-66C0-60B7-3855-6387CA72C791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E5FA2-700D-C88B-030B-42D768FB6204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pic>
        <p:nvPicPr>
          <p:cNvPr id="5" name="Picture 4" descr="QR code for slido, join at sli.do #cse121">
            <a:extLst>
              <a:ext uri="{FF2B5EF4-FFF2-40B4-BE49-F238E27FC236}">
                <a16:creationId xmlns:a16="http://schemas.microsoft.com/office/drawing/2014/main" id="{DB1CD75D-F5AF-DDCC-F185-B23EB6598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34" y="206568"/>
            <a:ext cx="762636" cy="7626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9574D-436F-EF97-1A2B-1E22AE64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9348DA0-DE7D-33BF-0C55-A13AC495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EDD-5C3D-30C8-FEB1-429008A1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109629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squared loops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46217-0CE7-F245-9DFB-582076C0344D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CED6-4598-57C4-6F8B-C0B534CE70F5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CB81-DDCE-150E-F8E7-B3F9D0613B47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2C2F-EB5C-AD7F-F895-D397CE6EF8C0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68405-CB46-4854-1A4F-C5B5AEF721B2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367DB-D73B-51B2-AC78-E9271351618A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F1C9C-0156-C8D6-FC20-9C3A9060C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420C9-2C0D-86BB-4B1D-2D40965A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34" y="206568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449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58555F-0DFF-2FB8-DDCE-24F7A1855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45246"/>
              </p:ext>
            </p:extLst>
          </p:nvPr>
        </p:nvGraphicFramePr>
        <p:xfrm>
          <a:off x="3466879" y="4636304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Huskies?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onsolas" panose="020B0609020204030204" pitchFamily="49" charset="0"/>
              </a:rPr>
              <a:t>h-u-s-k-</a:t>
            </a:r>
            <a:r>
              <a:rPr lang="en-US" sz="6000" b="1" err="1">
                <a:latin typeface="Consolas" panose="020B0609020204030204" pitchFamily="49" charset="0"/>
              </a:rPr>
              <a:t>i</a:t>
            </a:r>
            <a:r>
              <a:rPr lang="en-US" sz="6000" b="1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31557" cy="4805363"/>
          </a:xfrm>
        </p:spPr>
        <p:txBody>
          <a:bodyPr>
            <a:normAutofit/>
          </a:bodyPr>
          <a:lstStyle/>
          <a:p>
            <a:r>
              <a:rPr lang="en-US" dirty="0"/>
              <a:t>Feedback for C0 released this morning!</a:t>
            </a:r>
          </a:p>
          <a:p>
            <a:pPr lvl="1"/>
            <a:r>
              <a:rPr lang="en-US" dirty="0"/>
              <a:t>Please view your feedback – </a:t>
            </a:r>
            <a:r>
              <a:rPr lang="en-US" u="sng" dirty="0"/>
              <a:t>crucial</a:t>
            </a:r>
            <a:r>
              <a:rPr lang="en-US" dirty="0"/>
              <a:t> part of learning process</a:t>
            </a:r>
          </a:p>
          <a:p>
            <a:pPr lvl="1"/>
            <a:r>
              <a:rPr lang="en-US" dirty="0"/>
              <a:t>For regrades (</a:t>
            </a:r>
            <a:r>
              <a:rPr lang="en-US" u="sng" dirty="0"/>
              <a:t>not</a:t>
            </a:r>
            <a:r>
              <a:rPr lang="en-US" dirty="0"/>
              <a:t> resubs), please make a private Ed post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hlinkClick r:id="rId2"/>
              </a:rPr>
              <a:t>minimum grade calculator</a:t>
            </a:r>
            <a:r>
              <a:rPr lang="en-US" dirty="0"/>
              <a:t> to track your grades! </a:t>
            </a:r>
          </a:p>
          <a:p>
            <a:r>
              <a:rPr lang="en-US" dirty="0"/>
              <a:t>C1 releasing later today, due Tuesday, April 14</a:t>
            </a:r>
            <a:r>
              <a:rPr lang="en-US" baseline="30000" dirty="0"/>
              <a:t>th</a:t>
            </a:r>
            <a:endParaRPr lang="en-US" strike="sngStrike" dirty="0"/>
          </a:p>
          <a:p>
            <a:r>
              <a:rPr lang="en-US" dirty="0"/>
              <a:t>Quiz 0 is </a:t>
            </a:r>
            <a:r>
              <a:rPr lang="en-US" i="1" dirty="0"/>
              <a:t>next </a:t>
            </a:r>
            <a:r>
              <a:rPr lang="en-US" dirty="0"/>
              <a:t>Thursday, April 23</a:t>
            </a:r>
            <a:r>
              <a:rPr lang="en-US" baseline="30000" dirty="0"/>
              <a:t>rd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  <a:r>
              <a:rPr lang="en-US" dirty="0"/>
              <a:t> (</a:t>
            </a:r>
            <a:r>
              <a:rPr lang="en-US" dirty="0" err="1"/>
              <a:t>mxw@cs.washington.edu</a:t>
            </a:r>
            <a:r>
              <a:rPr lang="en-US" dirty="0"/>
              <a:t>)</a:t>
            </a:r>
          </a:p>
          <a:p>
            <a:r>
              <a:rPr lang="en-US" dirty="0"/>
              <a:t>Resubmission Cycle 0 (R0) opening tomorrow, due Thursday, April 23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strike="sngStrik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4D66-220A-3B3E-67AC-98BDF8E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Resubmissions (or “resubs”)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08B0-DBF1-EA00-24E8-BCE40537F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week, you may resubmit one Programming Assignment or Creative Project with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80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huge opportunity: you get to resubmit your work </a:t>
            </a:r>
            <a:r>
              <a:rPr lang="en-US" altLang="en-US" sz="28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grade it and give you feedback! Please take advantage of this :)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miss an assignment and/or only finish it late – use a resub!</a:t>
            </a: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0D14-7F8B-531E-424D-87D4FA725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4C6-C059-8D6B-EA21-61CB388E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EBC-37F2-904C-A67D-89CDA1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Resub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E580-2962-7113-7FD1-87A2A3A2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logistics: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8* total resub cycles this quarter (and 8 assignments)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eligible to resubmit for 3 cycles </a:t>
            </a:r>
            <a:r>
              <a:rPr lang="en-US" alt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 is out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resubmit: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 and </a:t>
            </a: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changes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graded as “Final”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Google Form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a reflection, to confirm your resub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alt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the form before the deadline for resub to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AE82-E23D-55DC-A674-63C8C3D9C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494-5579-FC89-533B-ED93BA7D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A5E3-1471-D4AF-D21D-AB7DA04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bubblegum to Gumball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ADA86-8081-038D-C0A3-7BB789F85737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4CD7B3-0430-D760-CCA1-906088E3D999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E924DC-D08D-D5A7-0379-6C92C5526C69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pic>
        <p:nvPicPr>
          <p:cNvPr id="4" name="Picture 3" descr="QR code for slido, join at sli.do #cse121">
            <a:extLst>
              <a:ext uri="{FF2B5EF4-FFF2-40B4-BE49-F238E27FC236}">
                <a16:creationId xmlns:a16="http://schemas.microsoft.com/office/drawing/2014/main" id="{1444E605-B461-7FE1-EE61-194733F4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34" y="204751"/>
            <a:ext cx="762636" cy="7626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ABAF1-DC9F-301C-EB84-9F3F3AF10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FDA9E0-10EE-BF96-58A0-A09CB243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61240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bubblegum to Gumball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28380-3EBE-58D5-8630-BB732F53B1BC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40DDBE-2AA1-C8C1-9A1D-F822C9AFFBFE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F56AD9-FB32-F915-25FB-8499339D5B42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pic>
        <p:nvPicPr>
          <p:cNvPr id="2" name="Picture 1" descr="QR code for slido, join at sli.do #cse121">
            <a:extLst>
              <a:ext uri="{FF2B5EF4-FFF2-40B4-BE49-F238E27FC236}">
                <a16:creationId xmlns:a16="http://schemas.microsoft.com/office/drawing/2014/main" id="{F7DE8342-E3EE-FD86-B1D9-196F7998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34" y="204751"/>
            <a:ext cx="762636" cy="7626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BCCF5-EDAC-32B9-3002-03CC58AA4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85D3-32BD-60CA-C34B-D459052D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585D-539A-1D96-21D8-997A7E3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methods in expressions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15D57E-59DE-930E-D0FC-D31572626A60}"/>
              </a:ext>
            </a:extLst>
          </p:cNvPr>
          <p:cNvGraphicFramePr>
            <a:graphicFrameLocks noGrp="1"/>
          </p:cNvGraphicFramePr>
          <p:nvPr/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EAC39-9A6B-5AA9-FF78-0658C95FFB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4382-B51B-A689-8066-87AE6F21F72C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1653-26F1-82DC-432D-4E4E79EAA787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9408-C0B1-AB7A-C654-E99D9651A22B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6C0F-7503-8560-C8C8-4408A4273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For loops are our first </a:t>
            </a:r>
            <a:r>
              <a:rPr lang="en-US" b="1"/>
              <a:t>control structure</a:t>
            </a:r>
            <a:r>
              <a:rPr lang="en-US"/>
              <a:t>: a syntax </a:t>
            </a:r>
            <a:r>
              <a:rPr lang="en-US" i="1"/>
              <a:t>structure</a:t>
            </a:r>
            <a:r>
              <a:rPr lang="en-US"/>
              <a:t> that </a:t>
            </a:r>
            <a:r>
              <a:rPr lang="en-US" i="1"/>
              <a:t>controls</a:t>
            </a:r>
            <a:r>
              <a:rPr lang="en-US"/>
              <a:t> the execution of other statements.</a:t>
            </a:r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36EC-CE14-188D-8652-3F58962F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507-A100-51EF-2656-7EFFDFF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(example)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CED2D9-B92F-2FC5-5CC7-5214E9FA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474893"/>
            <a:ext cx="11582399" cy="190821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E774-08A0-F813-DCE8-7CA9BD2A9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0722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1247</Words>
  <Application>Microsoft Macintosh PowerPoint</Application>
  <PresentationFormat>Widescreen</PresentationFormat>
  <Paragraphs>277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Consolas</vt:lpstr>
      <vt:lpstr>Arial</vt:lpstr>
      <vt:lpstr>Calibri</vt:lpstr>
      <vt:lpstr>Montserrat SemiBold</vt:lpstr>
      <vt:lpstr>Montserrat ExtraBold</vt:lpstr>
      <vt:lpstr>Montserrat</vt:lpstr>
      <vt:lpstr>2_CSE 12X (adopted from CSE 373)</vt:lpstr>
      <vt:lpstr>for Loops</vt:lpstr>
      <vt:lpstr>Announcements, Reminders</vt:lpstr>
      <vt:lpstr>Reminder: Resubmissions (or “resubs”)</vt:lpstr>
      <vt:lpstr>Resub Logistics</vt:lpstr>
      <vt:lpstr>Think Pair Share: bubblegum to Gumball (Think)</vt:lpstr>
      <vt:lpstr>Think Pair Share: bubblegum to Gumball (Pair)</vt:lpstr>
      <vt:lpstr>Chaining methods in expressions</vt:lpstr>
      <vt:lpstr>PCM Review: for loops!</vt:lpstr>
      <vt:lpstr>PCM Review: for loops (example)</vt:lpstr>
      <vt:lpstr>PCM Review: for loops (a helpful flowchart)</vt:lpstr>
      <vt:lpstr>Tracing through a for loop</vt:lpstr>
      <vt:lpstr>Think Pair Share: squared loops (Think)</vt:lpstr>
      <vt:lpstr>Think Pair Share: squared loops (Pair)</vt:lpstr>
      <vt:lpstr>PCM Review: String Traversals</vt:lpstr>
      <vt:lpstr>Go Huskies?</vt:lpstr>
      <vt:lpstr>The 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Hayden Feeney</cp:lastModifiedBy>
  <cp:revision>19</cp:revision>
  <dcterms:modified xsi:type="dcterms:W3CDTF">2026-04-15T14:58:51Z</dcterms:modified>
</cp:coreProperties>
</file>