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0"/>
  </p:notesMasterIdLst>
  <p:handoutMasterIdLst>
    <p:handoutMasterId r:id="rId31"/>
  </p:handoutMasterIdLst>
  <p:sldIdLst>
    <p:sldId id="398" r:id="rId2"/>
    <p:sldId id="386" r:id="rId3"/>
    <p:sldId id="356" r:id="rId4"/>
    <p:sldId id="392" r:id="rId5"/>
    <p:sldId id="404" r:id="rId6"/>
    <p:sldId id="406" r:id="rId7"/>
    <p:sldId id="408" r:id="rId8"/>
    <p:sldId id="405" r:id="rId9"/>
    <p:sldId id="374" r:id="rId10"/>
    <p:sldId id="409" r:id="rId11"/>
    <p:sldId id="410" r:id="rId12"/>
    <p:sldId id="387" r:id="rId13"/>
    <p:sldId id="375" r:id="rId14"/>
    <p:sldId id="393" r:id="rId15"/>
    <p:sldId id="396" r:id="rId16"/>
    <p:sldId id="397" r:id="rId17"/>
    <p:sldId id="376" r:id="rId18"/>
    <p:sldId id="377" r:id="rId19"/>
    <p:sldId id="390" r:id="rId20"/>
    <p:sldId id="391" r:id="rId21"/>
    <p:sldId id="355" r:id="rId22"/>
    <p:sldId id="402" r:id="rId23"/>
    <p:sldId id="394" r:id="rId24"/>
    <p:sldId id="395" r:id="rId25"/>
    <p:sldId id="381" r:id="rId26"/>
    <p:sldId id="378" r:id="rId27"/>
    <p:sldId id="403" r:id="rId28"/>
    <p:sldId id="380" r:id="rId29"/>
  </p:sldIdLst>
  <p:sldSz cx="12192000" cy="6858000"/>
  <p:notesSz cx="6858000" cy="9144000"/>
  <p:embeddedFontLst>
    <p:embeddedFont>
      <p:font typeface="Consolas" panose="020B0609020204030204" pitchFamily="49" charset="0"/>
      <p:regular r:id="rId32"/>
      <p:bold r:id="rId33"/>
      <p:italic r:id="rId34"/>
      <p:boldItalic r:id="rId35"/>
    </p:embeddedFont>
    <p:embeddedFont>
      <p:font typeface="Montserrat" pitchFamily="2" charset="77"/>
      <p:regular r:id="rId36"/>
      <p:bold r:id="rId37"/>
      <p:italic r:id="rId38"/>
      <p:boldItalic r:id="rId39"/>
    </p:embeddedFont>
    <p:embeddedFont>
      <p:font typeface="Montserrat ExtraBold" panose="00000900000000000000" pitchFamily="2" charset="77"/>
      <p:regular r:id="rId40"/>
      <p:bold r:id="rId41"/>
      <p:italic r:id="rId42"/>
      <p:boldItalic r:id="rId43"/>
    </p:embeddedFont>
    <p:embeddedFont>
      <p:font typeface="Montserrat SemiBold" panose="00000700000000000000" pitchFamily="2" charset="77"/>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57E"/>
    <a:srgbClr val="7028C8"/>
    <a:srgbClr val="CF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69"/>
    <p:restoredTop sz="94919"/>
  </p:normalViewPr>
  <p:slideViewPr>
    <p:cSldViewPr snapToGrid="0">
      <p:cViewPr>
        <p:scale>
          <a:sx n="104" d="100"/>
          <a:sy n="104" d="100"/>
        </p:scale>
        <p:origin x="160" y="848"/>
      </p:cViewPr>
      <p:guideLst/>
    </p:cSldViewPr>
  </p:slideViewPr>
  <p:outlineViewPr>
    <p:cViewPr>
      <p:scale>
        <a:sx n="33" d="100"/>
        <a:sy n="33" d="100"/>
      </p:scale>
      <p:origin x="0" y="-7176"/>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4/9/26</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711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642C-CD21-AD7B-60AF-A9FB6DFE07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35EF9-2D67-E43A-157D-C8FB6509E7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8A952E1-B048-ED64-27DF-1CAB33C52E3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558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8C2F6-3350-5144-B4AF-FBCAF9C17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66C03-8EBA-F57B-56FC-92E70F118A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39659F1-6B7D-29D8-F81F-3BF880D75F1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8340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1894816"/>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1370208"/>
            <a:ext cx="878586"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634951" y="951503"/>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025920" y="4053518"/>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86443" y="5439308"/>
            <a:ext cx="3730182"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306805" y="557737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
        <p:nvSpPr>
          <p:cNvPr id="2" name="Google Shape;9;p28">
            <a:extLst>
              <a:ext uri="{FF2B5EF4-FFF2-40B4-BE49-F238E27FC236}">
                <a16:creationId xmlns:a16="http://schemas.microsoft.com/office/drawing/2014/main" id="{9FFA0CF3-43D0-FD61-8EE2-351FCF2682D4}"/>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03: </a:t>
            </a:r>
            <a:r>
              <a:rPr lang="en-US" sz="900" b="0" dirty="0">
                <a:solidFill>
                  <a:srgbClr val="F0F0F0"/>
                </a:solidFill>
                <a:latin typeface="Montserrat SemiBold"/>
                <a:ea typeface="Montserrat SemiBold"/>
                <a:cs typeface="Montserrat SemiBold"/>
                <a:sym typeface="Montserrat SemiBold"/>
              </a:rPr>
              <a:t>Strings, char, and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255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1D74E88A-8125-5444-C765-196045FBA06B}"/>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03: </a:t>
            </a:r>
            <a:r>
              <a:rPr lang="en-US" sz="900" b="0" dirty="0">
                <a:solidFill>
                  <a:srgbClr val="F0F0F0"/>
                </a:solidFill>
                <a:latin typeface="Montserrat SemiBold"/>
                <a:ea typeface="Montserrat SemiBold"/>
                <a:cs typeface="Montserrat SemiBold"/>
                <a:sym typeface="Montserrat SemiBold"/>
              </a:rPr>
              <a:t>Strings, char, and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8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9;p28">
            <a:extLst>
              <a:ext uri="{FF2B5EF4-FFF2-40B4-BE49-F238E27FC236}">
                <a16:creationId xmlns:a16="http://schemas.microsoft.com/office/drawing/2014/main" id="{9FA5FA7A-410F-C463-0694-51E7628BD828}"/>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03: </a:t>
            </a:r>
            <a:r>
              <a:rPr lang="en-US" sz="900" b="0" dirty="0">
                <a:solidFill>
                  <a:srgbClr val="F0F0F0"/>
                </a:solidFill>
                <a:latin typeface="Montserrat SemiBold"/>
                <a:ea typeface="Montserrat SemiBold"/>
                <a:cs typeface="Montserrat SemiBold"/>
                <a:sym typeface="Montserrat SemiBold"/>
              </a:rPr>
              <a:t>Strings, char, and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720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1_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66049B2D-7A39-6D87-BF12-798867A186CA}"/>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03: </a:t>
            </a:r>
            <a:r>
              <a:rPr lang="en-US" sz="900" b="0" dirty="0">
                <a:solidFill>
                  <a:srgbClr val="F0F0F0"/>
                </a:solidFill>
                <a:latin typeface="Montserrat SemiBold"/>
                <a:ea typeface="Montserrat SemiBold"/>
                <a:cs typeface="Montserrat SemiBold"/>
                <a:sym typeface="Montserrat SemiBold"/>
              </a:rPr>
              <a:t>Strings, char, and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79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reserve="1">
  <p:cSld name="Title Only">
    <p:spTree>
      <p:nvGrpSpPr>
        <p:cNvPr id="1" name="Shape 74"/>
        <p:cNvGrpSpPr/>
        <p:nvPr/>
      </p:nvGrpSpPr>
      <p:grpSpPr>
        <a:xfrm>
          <a:off x="0" y="0"/>
          <a:ext cx="0" cy="0"/>
          <a:chOff x="0" y="0"/>
          <a:chExt cx="0" cy="0"/>
        </a:xfrm>
      </p:grpSpPr>
      <p:sp>
        <p:nvSpPr>
          <p:cNvPr id="75" name="Google Shape;75;p34"/>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34"/>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0" name="Google Shape;80;p34"/>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19B8A0CF-1C66-FBB7-F209-B458097B217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C3A4268A-A3F9-0647-FFA6-0CD0547EA640}"/>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357827C2-636B-84C4-3537-9524368382D9}"/>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03: </a:t>
            </a:r>
            <a:r>
              <a:rPr lang="en-US" sz="900" b="0" dirty="0">
                <a:solidFill>
                  <a:srgbClr val="F0F0F0"/>
                </a:solidFill>
                <a:latin typeface="Montserrat SemiBold"/>
                <a:ea typeface="Montserrat SemiBold"/>
                <a:cs typeface="Montserrat SemiBold"/>
                <a:sym typeface="Montserrat SemiBold"/>
              </a:rPr>
              <a:t>Strings, char, and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54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81"/>
        <p:cNvGrpSpPr/>
        <p:nvPr/>
      </p:nvGrpSpPr>
      <p:grpSpPr>
        <a:xfrm>
          <a:off x="0" y="0"/>
          <a:ext cx="0" cy="0"/>
          <a:chOff x="0" y="0"/>
          <a:chExt cx="0" cy="0"/>
        </a:xfrm>
      </p:grpSpPr>
      <p:sp>
        <p:nvSpPr>
          <p:cNvPr id="82" name="Google Shape;82;p35"/>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6" name="Google Shape;86;p35"/>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0E854BAB-9BC0-0566-D459-A9E2B29A12D0}"/>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3E5BA8AB-DA7F-8D72-2336-81B0A628B7E3}"/>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lang="en-US" sz="900" b="0" i="0" dirty="0">
              <a:latin typeface="Calibri" panose="020F0502020204030204" pitchFamily="34" charset="0"/>
              <a:cs typeface="Calibri" panose="020F0502020204030204" pitchFamily="34" charset="0"/>
            </a:endParaRPr>
          </a:p>
        </p:txBody>
      </p:sp>
      <p:sp>
        <p:nvSpPr>
          <p:cNvPr id="5" name="Google Shape;9;p28">
            <a:extLst>
              <a:ext uri="{FF2B5EF4-FFF2-40B4-BE49-F238E27FC236}">
                <a16:creationId xmlns:a16="http://schemas.microsoft.com/office/drawing/2014/main" id="{D9B41448-00BB-2935-E610-B1FF6E0D2F77}"/>
              </a:ext>
            </a:extLst>
          </p:cNvPr>
          <p:cNvSpPr txBox="1"/>
          <p:nvPr userDrawn="1"/>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03: </a:t>
            </a:r>
            <a:r>
              <a:rPr lang="en-US" sz="900" b="0" dirty="0">
                <a:solidFill>
                  <a:srgbClr val="F0F0F0"/>
                </a:solidFill>
                <a:latin typeface="Montserrat SemiBold"/>
                <a:ea typeface="Montserrat SemiBold"/>
                <a:cs typeface="Montserrat SemiBold"/>
                <a:sym typeface="Montserrat SemiBold"/>
              </a:rPr>
              <a:t>Strings, char, and Variables</a:t>
            </a:r>
            <a:endParaRPr lang="en-US" sz="900"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22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8">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2026</a:t>
            </a:r>
            <a:endParaRPr b="0" i="0" dirty="0">
              <a:latin typeface="Calibri" panose="020F0502020204030204" pitchFamily="34" charset="0"/>
              <a:cs typeface="Calibri" panose="020F0502020204030204" pitchFamily="34" charset="0"/>
            </a:endParaRPr>
          </a:p>
        </p:txBody>
      </p:sp>
      <p:sp>
        <p:nvSpPr>
          <p:cNvPr id="9" name="Google Shape;9;p28"/>
          <p:cNvSpPr txBox="1"/>
          <p:nvPr/>
        </p:nvSpPr>
        <p:spPr>
          <a:xfrm>
            <a:off x="3046095" y="-8015"/>
            <a:ext cx="6099810" cy="23079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dirty="0">
                <a:solidFill>
                  <a:srgbClr val="F0F0F0"/>
                </a:solidFill>
                <a:latin typeface="Montserrat SemiBold"/>
                <a:ea typeface="Montserrat SemiBold"/>
                <a:cs typeface="Montserrat SemiBold"/>
                <a:sym typeface="Montserrat SemiBold"/>
              </a:rPr>
              <a:t>LEC 03: </a:t>
            </a:r>
            <a:r>
              <a:rPr lang="en-US" sz="900" b="0" dirty="0">
                <a:solidFill>
                  <a:srgbClr val="F0F0F0"/>
                </a:solidFill>
                <a:latin typeface="Montserrat SemiBold"/>
                <a:ea typeface="Montserrat SemiBold"/>
                <a:cs typeface="Montserrat SemiBold"/>
                <a:sym typeface="Montserrat SemiBold"/>
              </a:rPr>
              <a:t>Strings, char, and Variables</a:t>
            </a:r>
            <a:endParaRPr lang="en-US" sz="900"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2852734539"/>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WVCKaTiw3n2I65Nbw1wH6?si=8fe2680f5a694bd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yplan.uw.edu/course/#/courses/EDSPE304" TargetMode="External"/><Relationship Id="rId2" Type="http://schemas.openxmlformats.org/officeDocument/2006/relationships/hyperlink" Target="https://courses.cs.washington.edu/courses/cse443/" TargetMode="External"/><Relationship Id="rId1" Type="http://schemas.openxmlformats.org/officeDocument/2006/relationships/slideLayout" Target="../slideLayouts/slideLayout2.xml"/><Relationship Id="rId5" Type="http://schemas.openxmlformats.org/officeDocument/2006/relationships/hyperlink" Target="https://www.huskyadapt.me.uw.edu/" TargetMode="External"/><Relationship Id="rId4" Type="http://schemas.openxmlformats.org/officeDocument/2006/relationships/hyperlink" Target="https://create.uw.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instagram.com/fluffy.gumball"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121/26sp/resources/ed_shortcuts/" TargetMode="External"/><Relationship Id="rId2" Type="http://schemas.openxmlformats.org/officeDocument/2006/relationships/hyperlink" Target="https://courses.cs.washington.edu/courses/cse121/26sp/resub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5" name="Google Shape;23;p29">
            <a:extLst>
              <a:ext uri="{FF2B5EF4-FFF2-40B4-BE49-F238E27FC236}">
                <a16:creationId xmlns:a16="http://schemas.microsoft.com/office/drawing/2014/main" id="{C5E7BACA-EC1A-F75A-8907-C34CAD2EE0F4}"/>
              </a:ext>
            </a:extLst>
          </p:cNvPr>
          <p:cNvSpPr txBox="1"/>
          <p:nvPr/>
        </p:nvSpPr>
        <p:spPr>
          <a:xfrm>
            <a:off x="420095" y="1419273"/>
            <a:ext cx="87861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1" u="none" strike="noStrike" cap="none" dirty="0">
                <a:solidFill>
                  <a:srgbClr val="FFFFFF"/>
                </a:solidFill>
                <a:latin typeface="Montserrat ExtraBold" pitchFamily="2" charset="77"/>
                <a:ea typeface="Montserrat"/>
                <a:cs typeface="Montserrat"/>
                <a:sym typeface="Montserrat"/>
              </a:rPr>
              <a:t>LEC 03</a:t>
            </a:r>
            <a:endParaRPr b="1" dirty="0">
              <a:latin typeface="Montserrat ExtraBold" pitchFamily="2" charset="77"/>
              <a:cs typeface="Calibri" panose="020F0502020204030204" pitchFamily="34" charset="0"/>
            </a:endParaRPr>
          </a:p>
        </p:txBody>
      </p:sp>
      <p:sp>
        <p:nvSpPr>
          <p:cNvPr id="91" name="Google Shape;91;p1"/>
          <p:cNvSpPr txBox="1">
            <a:spLocks noGrp="1"/>
          </p:cNvSpPr>
          <p:nvPr>
            <p:ph type="title" idx="4294967295"/>
          </p:nvPr>
        </p:nvSpPr>
        <p:spPr>
          <a:xfrm>
            <a:off x="420095" y="3050999"/>
            <a:ext cx="5294905" cy="1038225"/>
          </a:xfrm>
          <a:prstGeom prst="rect">
            <a:avLst/>
          </a:prstGeom>
          <a:noFill/>
          <a:ln>
            <a:noFill/>
          </a:ln>
        </p:spPr>
        <p:txBody>
          <a:bodyPr spcFirstLastPara="1" wrap="square" lIns="45720" tIns="45700" rIns="45700" bIns="45700" anchor="t" anchorCtr="0">
            <a:normAutofit fontScale="90000"/>
          </a:bodyPr>
          <a:lstStyle/>
          <a:p>
            <a:pPr lvl="0">
              <a:buClr>
                <a:srgbClr val="F0F0F0"/>
              </a:buClr>
              <a:buSzPts val="6000"/>
            </a:pPr>
            <a:r>
              <a:rPr lang="en-US" b="0" dirty="0">
                <a:solidFill>
                  <a:srgbClr val="F0F0F0"/>
                </a:solidFill>
                <a:latin typeface="Montserrat SemiBold"/>
                <a:ea typeface="Montserrat SemiBold"/>
                <a:cs typeface="Montserrat SemiBold"/>
                <a:sym typeface="Montserrat SemiBold"/>
              </a:rPr>
              <a:t>Strings, char, and Variables</a:t>
            </a:r>
            <a:endParaRPr lang="en-US" dirty="0"/>
          </a:p>
        </p:txBody>
      </p:sp>
      <p:sp>
        <p:nvSpPr>
          <p:cNvPr id="94" name="Google Shape;94;p1"/>
          <p:cNvSpPr txBox="1"/>
          <p:nvPr/>
        </p:nvSpPr>
        <p:spPr>
          <a:xfrm>
            <a:off x="7009923" y="1112472"/>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92" name="Google Shape;92;p1"/>
          <p:cNvSpPr txBox="1"/>
          <p:nvPr/>
        </p:nvSpPr>
        <p:spPr>
          <a:xfrm>
            <a:off x="7087221" y="1451178"/>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sz="2200" i="1" dirty="0">
              <a:solidFill>
                <a:srgbClr val="404040"/>
              </a:solidFill>
              <a:latin typeface="Calibri"/>
              <a:ea typeface="Calibri"/>
              <a:cs typeface="Calibri"/>
              <a:sym typeface="Calibri"/>
            </a:endParaRPr>
          </a:p>
          <a:p>
            <a:pPr lvl="0" algn="ctr">
              <a:buClr>
                <a:srgbClr val="404040"/>
              </a:buClr>
              <a:buSzPts val="2200"/>
            </a:pPr>
            <a:endParaRPr lang="en-US" sz="2200" i="1" dirty="0">
              <a:solidFill>
                <a:srgbClr val="404040"/>
              </a:solidFill>
              <a:latin typeface="Calibri"/>
              <a:ea typeface="Calibri"/>
              <a:cs typeface="Calibri"/>
              <a:sym typeface="Calibri"/>
            </a:endParaRPr>
          </a:p>
          <a:p>
            <a:pPr lvl="0" algn="ctr">
              <a:buClr>
                <a:srgbClr val="404040"/>
              </a:buClr>
              <a:buSzPts val="2200"/>
            </a:pPr>
            <a:r>
              <a:rPr lang="en-US" sz="2200" i="1" dirty="0">
                <a:solidFill>
                  <a:srgbClr val="404040"/>
                </a:solidFill>
                <a:latin typeface="Calibri"/>
                <a:ea typeface="Calibri"/>
                <a:cs typeface="Calibri"/>
                <a:sym typeface="Calibri"/>
              </a:rPr>
              <a:t>What is your favorite emoji? </a:t>
            </a:r>
            <a:r>
              <a:rPr lang="en-US" sz="2200" dirty="0">
                <a:solidFill>
                  <a:srgbClr val="404040"/>
                </a:solidFill>
                <a:latin typeface="Calibri"/>
                <a:ea typeface="Calibri"/>
                <a:cs typeface="Calibri"/>
                <a:sym typeface="Calibri"/>
              </a:rPr>
              <a:t>😀</a:t>
            </a:r>
          </a:p>
          <a:p>
            <a:pPr lvl="0" algn="ctr">
              <a:buClr>
                <a:srgbClr val="404040"/>
              </a:buClr>
              <a:buSzPts val="2200"/>
            </a:pPr>
            <a:endParaRPr lang="en-US" sz="2200" dirty="0">
              <a:solidFill>
                <a:srgbClr val="404040"/>
              </a:solidFill>
              <a:latin typeface="Calibri"/>
              <a:cs typeface="Calibri"/>
              <a:sym typeface="Calibri"/>
            </a:endParaRPr>
          </a:p>
          <a:p>
            <a:pPr lvl="0" algn="ctr">
              <a:buClr>
                <a:srgbClr val="404040"/>
              </a:buClr>
              <a:buSzPts val="2200"/>
            </a:pPr>
            <a:r>
              <a:rPr lang="en-US" sz="2200" b="1" dirty="0">
                <a:solidFill>
                  <a:schemeClr val="accent6"/>
                </a:solidFill>
                <a:latin typeface="Calibri"/>
                <a:cs typeface="Calibri"/>
                <a:sym typeface="Calibri"/>
              </a:rPr>
              <a:t>Respond on </a:t>
            </a:r>
            <a:r>
              <a:rPr lang="en-US" sz="2200" b="1" dirty="0" err="1">
                <a:solidFill>
                  <a:schemeClr val="accent6"/>
                </a:solidFill>
                <a:latin typeface="Calibri"/>
                <a:cs typeface="Calibri"/>
                <a:sym typeface="Calibri"/>
              </a:rPr>
              <a:t>sli.do</a:t>
            </a:r>
            <a:r>
              <a:rPr lang="en-US" sz="2200" b="1" dirty="0">
                <a:solidFill>
                  <a:schemeClr val="accent6"/>
                </a:solidFill>
                <a:latin typeface="Calibri"/>
                <a:cs typeface="Calibri"/>
                <a:sym typeface="Calibri"/>
              </a:rPr>
              <a:t>!</a:t>
            </a:r>
            <a:endParaRPr lang="en-US" b="1" dirty="0">
              <a:solidFill>
                <a:schemeClr val="accent6"/>
              </a:solidFill>
              <a:latin typeface="Calibri" panose="020F0502020204030204" pitchFamily="34" charset="0"/>
              <a:cs typeface="Calibri" panose="020F0502020204030204" pitchFamily="34" charset="0"/>
            </a:endParaRPr>
          </a:p>
        </p:txBody>
      </p:sp>
      <p:sp>
        <p:nvSpPr>
          <p:cNvPr id="12" name="Google Shape;95;p1">
            <a:extLst>
              <a:ext uri="{FF2B5EF4-FFF2-40B4-BE49-F238E27FC236}">
                <a16:creationId xmlns:a16="http://schemas.microsoft.com/office/drawing/2014/main" id="{A5B244D0-C3EA-4FAC-9143-7995CD848443}"/>
              </a:ext>
            </a:extLst>
          </p:cNvPr>
          <p:cNvSpPr txBox="1"/>
          <p:nvPr/>
        </p:nvSpPr>
        <p:spPr>
          <a:xfrm>
            <a:off x="7157403" y="3493967"/>
            <a:ext cx="4761982" cy="400069"/>
          </a:xfrm>
          <a:prstGeom prst="rect">
            <a:avLst/>
          </a:prstGeom>
          <a:noFill/>
          <a:ln>
            <a:noFill/>
          </a:ln>
        </p:spPr>
        <p:txBody>
          <a:bodyPr spcFirstLastPara="1" wrap="square" lIns="45700" tIns="45700" rIns="45700" bIns="45700" anchor="t" anchorCtr="0">
            <a:spAutoFit/>
          </a:bodyPr>
          <a:lstStyle/>
          <a:p>
            <a:pPr lvl="0">
              <a:buClr>
                <a:srgbClr val="404040"/>
              </a:buClr>
              <a:buSzPts val="2200"/>
            </a:pPr>
            <a:r>
              <a:rPr lang="en-US" sz="2000" dirty="0">
                <a:solidFill>
                  <a:srgbClr val="404040"/>
                </a:solidFill>
                <a:latin typeface="Calibri"/>
                <a:ea typeface="Calibri"/>
                <a:cs typeface="Calibri"/>
                <a:sym typeface="Calibri"/>
              </a:rPr>
              <a:t>Music: </a:t>
            </a:r>
            <a:r>
              <a:rPr lang="fr-FR" sz="2000" dirty="0">
                <a:solidFill>
                  <a:srgbClr val="404040"/>
                </a:solidFill>
                <a:latin typeface="Calibri"/>
                <a:ea typeface="Calibri"/>
                <a:cs typeface="Calibri"/>
                <a:sym typeface="Calibri"/>
                <a:hlinkClick r:id="rId3"/>
              </a:rPr>
              <a:t>🌻 CSE 121 26sp Lecture Tunes 🌻</a:t>
            </a:r>
            <a:r>
              <a:rPr lang="en-US" sz="2000" dirty="0">
                <a:solidFill>
                  <a:srgbClr val="404040"/>
                </a:solidFill>
                <a:latin typeface="Calibri"/>
                <a:ea typeface="Calibri"/>
                <a:cs typeface="Calibri"/>
                <a:sym typeface="Calibri"/>
              </a:rPr>
              <a:t> </a:t>
            </a:r>
            <a:endParaRPr lang="fr-FR" sz="1200" dirty="0">
              <a:solidFill>
                <a:srgbClr val="0563C1"/>
              </a:solidFill>
              <a:latin typeface="Calibri" panose="020F0502020204030204" pitchFamily="34" charset="0"/>
              <a:cs typeface="Calibri" panose="020F0502020204030204" pitchFamily="34" charset="0"/>
            </a:endParaRPr>
          </a:p>
        </p:txBody>
      </p:sp>
      <p:sp>
        <p:nvSpPr>
          <p:cNvPr id="13" name="Google Shape;96;p1">
            <a:extLst>
              <a:ext uri="{FF2B5EF4-FFF2-40B4-BE49-F238E27FC236}">
                <a16:creationId xmlns:a16="http://schemas.microsoft.com/office/drawing/2014/main" id="{23E1B924-3692-42BE-886A-421F823A5974}"/>
              </a:ext>
            </a:extLst>
          </p:cNvPr>
          <p:cNvSpPr txBox="1"/>
          <p:nvPr/>
        </p:nvSpPr>
        <p:spPr>
          <a:xfrm>
            <a:off x="6935347" y="4072895"/>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Instructor:</a:t>
            </a:r>
            <a:endParaRPr sz="1200" dirty="0">
              <a:solidFill>
                <a:schemeClr val="lt2"/>
              </a:solidFill>
              <a:latin typeface="Montserrat ExtraBold"/>
              <a:ea typeface="Montserrat ExtraBold"/>
              <a:cs typeface="Montserrat ExtraBold"/>
              <a:sym typeface="Montserrat ExtraBold"/>
            </a:endParaRPr>
          </a:p>
        </p:txBody>
      </p:sp>
      <p:sp>
        <p:nvSpPr>
          <p:cNvPr id="14" name="Google Shape;98;p1">
            <a:extLst>
              <a:ext uri="{FF2B5EF4-FFF2-40B4-BE49-F238E27FC236}">
                <a16:creationId xmlns:a16="http://schemas.microsoft.com/office/drawing/2014/main" id="{B54DA6C2-4880-4FB1-90AB-67A3078292FA}"/>
              </a:ext>
            </a:extLst>
          </p:cNvPr>
          <p:cNvSpPr txBox="1"/>
          <p:nvPr/>
        </p:nvSpPr>
        <p:spPr>
          <a:xfrm>
            <a:off x="8088246" y="4072895"/>
            <a:ext cx="3556009" cy="369302"/>
          </a:xfrm>
          <a:prstGeom prst="rect">
            <a:avLst/>
          </a:prstGeom>
          <a:noFill/>
          <a:ln>
            <a:noFill/>
          </a:ln>
        </p:spPr>
        <p:txBody>
          <a:bodyPr spcFirstLastPara="1" wrap="square" lIns="91425" tIns="91425" rIns="91425" bIns="91425" anchor="t" anchorCtr="0">
            <a:spAutoFit/>
          </a:bodyPr>
          <a:lstStyle/>
          <a:p>
            <a:pPr lvl="0"/>
            <a:r>
              <a:rPr lang="en-US" sz="1200" dirty="0">
                <a:solidFill>
                  <a:schemeClr val="lt2"/>
                </a:solidFill>
                <a:latin typeface="Montserrat SemiBold"/>
                <a:ea typeface="Montserrat SemiBold"/>
                <a:cs typeface="Montserrat SemiBold"/>
                <a:sym typeface="Montserrat SemiBold"/>
              </a:rPr>
              <a:t>Matt Wang</a:t>
            </a:r>
          </a:p>
        </p:txBody>
      </p:sp>
      <p:sp>
        <p:nvSpPr>
          <p:cNvPr id="15" name="Google Shape;97;p1">
            <a:extLst>
              <a:ext uri="{FF2B5EF4-FFF2-40B4-BE49-F238E27FC236}">
                <a16:creationId xmlns:a16="http://schemas.microsoft.com/office/drawing/2014/main" id="{1E1A05B4-3540-427D-9EE6-B1B78737C1D6}"/>
              </a:ext>
            </a:extLst>
          </p:cNvPr>
          <p:cNvSpPr txBox="1"/>
          <p:nvPr/>
        </p:nvSpPr>
        <p:spPr>
          <a:xfrm>
            <a:off x="6935347" y="433350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TAs:</a:t>
            </a:r>
            <a:endParaRPr sz="1200" dirty="0">
              <a:solidFill>
                <a:schemeClr val="lt2"/>
              </a:solidFill>
              <a:latin typeface="Montserrat ExtraBold"/>
              <a:ea typeface="Montserrat ExtraBold"/>
              <a:cs typeface="Montserrat ExtraBold"/>
              <a:sym typeface="Montserrat ExtraBold"/>
            </a:endParaRPr>
          </a:p>
        </p:txBody>
      </p:sp>
      <p:sp>
        <p:nvSpPr>
          <p:cNvPr id="16" name="TextBox 15">
            <a:extLst>
              <a:ext uri="{FF2B5EF4-FFF2-40B4-BE49-F238E27FC236}">
                <a16:creationId xmlns:a16="http://schemas.microsoft.com/office/drawing/2014/main" id="{F09FDA57-DA11-4F00-943C-2D68482F8AF2}"/>
              </a:ext>
            </a:extLst>
          </p:cNvPr>
          <p:cNvSpPr txBox="1"/>
          <p:nvPr/>
        </p:nvSpPr>
        <p:spPr>
          <a:xfrm>
            <a:off x="8100278" y="4357971"/>
            <a:ext cx="3671627" cy="1232389"/>
          </a:xfrm>
          <a:prstGeom prst="rect">
            <a:avLst/>
          </a:prstGeom>
          <a:noFill/>
        </p:spPr>
        <p:txBody>
          <a:bodyPr wrap="square" numCol="5" rtlCol="0">
            <a:spAutoFit/>
          </a:bodyPr>
          <a:lstStyle/>
          <a:p>
            <a:pPr>
              <a:lnSpc>
                <a:spcPct val="150000"/>
              </a:lnSpc>
            </a:pPr>
            <a:r>
              <a:rPr lang="en-US" sz="1000" dirty="0">
                <a:latin typeface="Montserrat" pitchFamily="2" charset="77"/>
              </a:rPr>
              <a:t>Abdul</a:t>
            </a:r>
          </a:p>
          <a:p>
            <a:pPr>
              <a:lnSpc>
                <a:spcPct val="150000"/>
              </a:lnSpc>
            </a:pPr>
            <a:r>
              <a:rPr lang="en-US" sz="1000" dirty="0">
                <a:latin typeface="Montserrat" pitchFamily="2" charset="77"/>
              </a:rPr>
              <a:t>Dalton</a:t>
            </a:r>
          </a:p>
          <a:p>
            <a:pPr>
              <a:lnSpc>
                <a:spcPct val="150000"/>
              </a:lnSpc>
            </a:pPr>
            <a:r>
              <a:rPr lang="en-US" sz="1000" dirty="0">
                <a:latin typeface="Montserrat" pitchFamily="2" charset="77"/>
              </a:rPr>
              <a:t>Johnathan</a:t>
            </a:r>
          </a:p>
          <a:p>
            <a:pPr>
              <a:lnSpc>
                <a:spcPct val="150000"/>
              </a:lnSpc>
            </a:pPr>
            <a:r>
              <a:rPr lang="en-US" sz="1000" dirty="0">
                <a:latin typeface="Montserrat" pitchFamily="2" charset="77"/>
              </a:rPr>
              <a:t>Ruslana</a:t>
            </a:r>
          </a:p>
          <a:p>
            <a:pPr>
              <a:lnSpc>
                <a:spcPct val="150000"/>
              </a:lnSpc>
            </a:pPr>
            <a:r>
              <a:rPr lang="en-US" sz="1000" dirty="0">
                <a:latin typeface="Montserrat" pitchFamily="2" charset="77"/>
              </a:rPr>
              <a:t>Tamsyn</a:t>
            </a:r>
          </a:p>
          <a:p>
            <a:pPr>
              <a:lnSpc>
                <a:spcPct val="150000"/>
              </a:lnSpc>
            </a:pPr>
            <a:r>
              <a:rPr lang="en-US" sz="1000" dirty="0">
                <a:latin typeface="Montserrat" pitchFamily="2" charset="77"/>
              </a:rPr>
              <a:t>Amogh</a:t>
            </a:r>
          </a:p>
          <a:p>
            <a:pPr>
              <a:lnSpc>
                <a:spcPct val="150000"/>
              </a:lnSpc>
            </a:pPr>
            <a:r>
              <a:rPr lang="en-US" sz="1000" dirty="0">
                <a:latin typeface="Montserrat" pitchFamily="2" charset="77"/>
              </a:rPr>
              <a:t>Ethan</a:t>
            </a:r>
          </a:p>
          <a:p>
            <a:pPr>
              <a:lnSpc>
                <a:spcPct val="150000"/>
              </a:lnSpc>
            </a:pPr>
            <a:r>
              <a:rPr lang="en-US" sz="1000" dirty="0">
                <a:latin typeface="Montserrat" pitchFamily="2" charset="77"/>
              </a:rPr>
              <a:t>Minh</a:t>
            </a:r>
          </a:p>
          <a:p>
            <a:pPr>
              <a:lnSpc>
                <a:spcPct val="150000"/>
              </a:lnSpc>
            </a:pPr>
            <a:r>
              <a:rPr lang="en-US" sz="1000" dirty="0">
                <a:latin typeface="Montserrat" pitchFamily="2" charset="77"/>
              </a:rPr>
              <a:t>Sam</a:t>
            </a:r>
          </a:p>
          <a:p>
            <a:pPr>
              <a:lnSpc>
                <a:spcPct val="150000"/>
              </a:lnSpc>
            </a:pPr>
            <a:r>
              <a:rPr lang="en-US" sz="1000" dirty="0">
                <a:latin typeface="Montserrat" pitchFamily="2" charset="77"/>
              </a:rPr>
              <a:t>TJ</a:t>
            </a:r>
          </a:p>
          <a:p>
            <a:pPr>
              <a:lnSpc>
                <a:spcPct val="150000"/>
              </a:lnSpc>
            </a:pPr>
            <a:r>
              <a:rPr lang="en-US" sz="1000" dirty="0">
                <a:latin typeface="Montserrat" pitchFamily="2" charset="77"/>
              </a:rPr>
              <a:t>Anant</a:t>
            </a:r>
          </a:p>
          <a:p>
            <a:pPr>
              <a:lnSpc>
                <a:spcPct val="150000"/>
              </a:lnSpc>
            </a:pPr>
            <a:r>
              <a:rPr lang="en-US" sz="1000" dirty="0">
                <a:latin typeface="Montserrat" pitchFamily="2" charset="77"/>
              </a:rPr>
              <a:t>Hayden</a:t>
            </a:r>
          </a:p>
          <a:p>
            <a:pPr>
              <a:lnSpc>
                <a:spcPct val="150000"/>
              </a:lnSpc>
            </a:pPr>
            <a:r>
              <a:rPr lang="en-US" sz="1000" dirty="0">
                <a:latin typeface="Montserrat" pitchFamily="2" charset="77"/>
              </a:rPr>
              <a:t>Navya</a:t>
            </a:r>
          </a:p>
          <a:p>
            <a:pPr>
              <a:lnSpc>
                <a:spcPct val="150000"/>
              </a:lnSpc>
            </a:pPr>
            <a:r>
              <a:rPr lang="en-US" sz="1000" dirty="0">
                <a:latin typeface="Montserrat" pitchFamily="2" charset="77"/>
              </a:rPr>
              <a:t>Savannah</a:t>
            </a:r>
          </a:p>
          <a:p>
            <a:pPr>
              <a:lnSpc>
                <a:spcPct val="150000"/>
              </a:lnSpc>
            </a:pPr>
            <a:r>
              <a:rPr lang="en-US" sz="1000" dirty="0">
                <a:latin typeface="Montserrat" pitchFamily="2" charset="77"/>
              </a:rPr>
              <a:t>Trey</a:t>
            </a:r>
          </a:p>
          <a:p>
            <a:pPr>
              <a:lnSpc>
                <a:spcPct val="150000"/>
              </a:lnSpc>
            </a:pPr>
            <a:r>
              <a:rPr lang="en-US" sz="1000" dirty="0">
                <a:latin typeface="Montserrat" pitchFamily="2" charset="77"/>
              </a:rPr>
              <a:t>Anum</a:t>
            </a:r>
          </a:p>
          <a:p>
            <a:pPr>
              <a:lnSpc>
                <a:spcPct val="150000"/>
              </a:lnSpc>
            </a:pPr>
            <a:r>
              <a:rPr lang="en-US" sz="1000" dirty="0">
                <a:latin typeface="Montserrat" pitchFamily="2" charset="77"/>
              </a:rPr>
              <a:t>Jesse</a:t>
            </a:r>
          </a:p>
          <a:p>
            <a:pPr>
              <a:lnSpc>
                <a:spcPct val="150000"/>
              </a:lnSpc>
            </a:pPr>
            <a:r>
              <a:rPr lang="en-US" sz="1000" dirty="0">
                <a:latin typeface="Montserrat" pitchFamily="2" charset="77"/>
              </a:rPr>
              <a:t>Paul</a:t>
            </a:r>
          </a:p>
          <a:p>
            <a:pPr>
              <a:lnSpc>
                <a:spcPct val="150000"/>
              </a:lnSpc>
            </a:pPr>
            <a:r>
              <a:rPr lang="en-US" sz="1000" dirty="0">
                <a:latin typeface="Montserrat" pitchFamily="2" charset="77"/>
              </a:rPr>
              <a:t>Spencer</a:t>
            </a:r>
          </a:p>
          <a:p>
            <a:pPr>
              <a:lnSpc>
                <a:spcPct val="150000"/>
              </a:lnSpc>
            </a:pPr>
            <a:endParaRPr lang="en-US" sz="1000" dirty="0">
              <a:latin typeface="Montserrat" pitchFamily="2" charset="77"/>
            </a:endParaRPr>
          </a:p>
          <a:p>
            <a:pPr>
              <a:lnSpc>
                <a:spcPct val="150000"/>
              </a:lnSpc>
            </a:pPr>
            <a:r>
              <a:rPr lang="en-US" sz="1000" dirty="0">
                <a:latin typeface="Montserrat" pitchFamily="2" charset="77"/>
              </a:rPr>
              <a:t>Cayden</a:t>
            </a:r>
          </a:p>
          <a:p>
            <a:pPr>
              <a:lnSpc>
                <a:spcPct val="150000"/>
              </a:lnSpc>
            </a:pPr>
            <a:r>
              <a:rPr lang="en-US" sz="1000" dirty="0">
                <a:latin typeface="Montserrat" pitchFamily="2" charset="77"/>
              </a:rPr>
              <a:t>Jessica</a:t>
            </a:r>
          </a:p>
          <a:p>
            <a:pPr>
              <a:lnSpc>
                <a:spcPct val="150000"/>
              </a:lnSpc>
            </a:pPr>
            <a:r>
              <a:rPr lang="en-US" sz="1000" dirty="0">
                <a:latin typeface="Montserrat" pitchFamily="2" charset="77"/>
              </a:rPr>
              <a:t>Reese</a:t>
            </a:r>
          </a:p>
          <a:p>
            <a:pPr>
              <a:lnSpc>
                <a:spcPct val="150000"/>
              </a:lnSpc>
            </a:pPr>
            <a:r>
              <a:rPr lang="en-US" sz="1000" dirty="0">
                <a:latin typeface="Montserrat" pitchFamily="2" charset="77"/>
              </a:rPr>
              <a:t>Shayna</a:t>
            </a:r>
          </a:p>
          <a:p>
            <a:pPr>
              <a:lnSpc>
                <a:spcPct val="150000"/>
              </a:lnSpc>
            </a:pPr>
            <a:endParaRPr lang="en-US" sz="1000" dirty="0">
              <a:latin typeface="Montserrat" pitchFamily="2" charset="77"/>
            </a:endParaRPr>
          </a:p>
        </p:txBody>
      </p:sp>
      <p:pic>
        <p:nvPicPr>
          <p:cNvPr id="2" name="Picture 1" descr="Ask questions on sli.do at #cse121">
            <a:extLst>
              <a:ext uri="{FF2B5EF4-FFF2-40B4-BE49-F238E27FC236}">
                <a16:creationId xmlns:a16="http://schemas.microsoft.com/office/drawing/2014/main" id="{4F2766B4-3FD5-C455-10A7-67B26657AF6E}"/>
              </a:ext>
            </a:extLst>
          </p:cNvPr>
          <p:cNvPicPr>
            <a:picLocks noChangeAspect="1"/>
          </p:cNvPicPr>
          <p:nvPr/>
        </p:nvPicPr>
        <p:blipFill>
          <a:blip r:embed="rId4"/>
          <a:stretch>
            <a:fillRect/>
          </a:stretch>
        </p:blipFill>
        <p:spPr>
          <a:xfrm>
            <a:off x="2507974" y="5497596"/>
            <a:ext cx="1229140" cy="1229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90BA0-4025-24C2-7567-91EDD5018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D4601-7F27-A4F2-2971-8F45DA0189D9}"/>
              </a:ext>
            </a:extLst>
          </p:cNvPr>
          <p:cNvSpPr>
            <a:spLocks noGrp="1"/>
          </p:cNvSpPr>
          <p:nvPr>
            <p:ph type="title"/>
          </p:nvPr>
        </p:nvSpPr>
        <p:spPr/>
        <p:txBody>
          <a:bodyPr/>
          <a:lstStyle/>
          <a:p>
            <a:r>
              <a:rPr lang="en-US" dirty="0"/>
              <a:t>On Accessibility… (2/3)</a:t>
            </a:r>
          </a:p>
        </p:txBody>
      </p:sp>
      <p:sp>
        <p:nvSpPr>
          <p:cNvPr id="3" name="Text Placeholder 2">
            <a:extLst>
              <a:ext uri="{FF2B5EF4-FFF2-40B4-BE49-F238E27FC236}">
                <a16:creationId xmlns:a16="http://schemas.microsoft.com/office/drawing/2014/main" id="{A844875E-51EC-9830-33E2-A57E57351E25}"/>
              </a:ext>
            </a:extLst>
          </p:cNvPr>
          <p:cNvSpPr>
            <a:spLocks noGrp="1"/>
          </p:cNvSpPr>
          <p:nvPr>
            <p:ph type="body" idx="1"/>
          </p:nvPr>
        </p:nvSpPr>
        <p:spPr>
          <a:xfrm>
            <a:off x="838200" y="1371600"/>
            <a:ext cx="10515600" cy="5268596"/>
          </a:xfrm>
        </p:spPr>
        <p:txBody>
          <a:bodyPr>
            <a:normAutofit/>
          </a:bodyPr>
          <a:lstStyle/>
          <a:p>
            <a:r>
              <a:rPr lang="en-US" dirty="0"/>
              <a:t>Accessibility matters because…</a:t>
            </a:r>
          </a:p>
          <a:p>
            <a:pPr lvl="1"/>
            <a:r>
              <a:rPr lang="en-US" dirty="0"/>
              <a:t>“As our world is becoming ‘digital-first,’ ensuring software accessibility is no longer optional.”</a:t>
            </a:r>
          </a:p>
          <a:p>
            <a:pPr lvl="1"/>
            <a:r>
              <a:rPr lang="en-US" dirty="0"/>
              <a:t>“[…] technology should be usable by everyone, regardless of ability. If tools and software aren’t designed with accessibility in mind, they exclude talented people and limit innovation..”</a:t>
            </a:r>
          </a:p>
          <a:p>
            <a:pPr lvl="1"/>
            <a:r>
              <a:rPr lang="en-US" dirty="0"/>
              <a:t>“Accessibility is not only important for the users, to make sure everybody has access to the technology despite what their physical ability may be, but also for those developing the software, to make sure we don't have "one kind of person" working to create the resources that will be used by all. “</a:t>
            </a:r>
          </a:p>
        </p:txBody>
      </p:sp>
      <p:sp>
        <p:nvSpPr>
          <p:cNvPr id="4" name="Slide Number Placeholder 3">
            <a:extLst>
              <a:ext uri="{FF2B5EF4-FFF2-40B4-BE49-F238E27FC236}">
                <a16:creationId xmlns:a16="http://schemas.microsoft.com/office/drawing/2014/main" id="{D5F56550-6A44-5B44-53CD-DB65416A50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6873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6A139-1B15-6A05-E711-03B91C4D0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10860-D596-BFB2-C60E-11654E34A74C}"/>
              </a:ext>
            </a:extLst>
          </p:cNvPr>
          <p:cNvSpPr>
            <a:spLocks noGrp="1"/>
          </p:cNvSpPr>
          <p:nvPr>
            <p:ph type="title"/>
          </p:nvPr>
        </p:nvSpPr>
        <p:spPr/>
        <p:txBody>
          <a:bodyPr/>
          <a:lstStyle/>
          <a:p>
            <a:r>
              <a:rPr lang="en-US" dirty="0"/>
              <a:t>On Accessibility… (3/3)</a:t>
            </a:r>
          </a:p>
        </p:txBody>
      </p:sp>
      <p:sp>
        <p:nvSpPr>
          <p:cNvPr id="3" name="Text Placeholder 2">
            <a:extLst>
              <a:ext uri="{FF2B5EF4-FFF2-40B4-BE49-F238E27FC236}">
                <a16:creationId xmlns:a16="http://schemas.microsoft.com/office/drawing/2014/main" id="{94E0A3E2-72D7-9D5D-EBA6-7E19F84A588E}"/>
              </a:ext>
            </a:extLst>
          </p:cNvPr>
          <p:cNvSpPr>
            <a:spLocks noGrp="1"/>
          </p:cNvSpPr>
          <p:nvPr>
            <p:ph type="body" idx="1"/>
          </p:nvPr>
        </p:nvSpPr>
        <p:spPr>
          <a:xfrm>
            <a:off x="838200" y="1371600"/>
            <a:ext cx="10515600" cy="5268596"/>
          </a:xfrm>
        </p:spPr>
        <p:txBody>
          <a:bodyPr>
            <a:normAutofit/>
          </a:bodyPr>
          <a:lstStyle/>
          <a:p>
            <a:pPr marL="114300" indent="0">
              <a:buNone/>
            </a:pPr>
            <a:r>
              <a:rPr lang="en-US" dirty="0"/>
              <a:t>Some also pointed out broader interpretations of accessibility:</a:t>
            </a:r>
          </a:p>
          <a:p>
            <a:pPr marL="114300" indent="0">
              <a:buNone/>
            </a:pPr>
            <a:endParaRPr lang="en-US" dirty="0"/>
          </a:p>
          <a:p>
            <a:pPr marL="114300" indent="0">
              <a:buNone/>
            </a:pPr>
            <a:r>
              <a:rPr lang="en-US" dirty="0"/>
              <a:t>“[…] accessibility in computer science can be viewed through a gender scope. Growing up, I never got into coding or computer science because as a girl, I had been socially conditioned to subconsciously believe it just wasn't for me. Now that I'm older, I know that women are directly addressing this accessibility gap through programs like "Girls Who Code" to provide an educational platform for groups that have been traditionally excluded from computer science.”</a:t>
            </a:r>
          </a:p>
        </p:txBody>
      </p:sp>
      <p:sp>
        <p:nvSpPr>
          <p:cNvPr id="4" name="Slide Number Placeholder 3">
            <a:extLst>
              <a:ext uri="{FF2B5EF4-FFF2-40B4-BE49-F238E27FC236}">
                <a16:creationId xmlns:a16="http://schemas.microsoft.com/office/drawing/2014/main" id="{F1480696-7F50-C41B-8378-7B3E3FEA36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415129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49C06-7D3C-90BD-D62F-3487FABB0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68BC4-2048-1506-7CC0-EAE9E390D932}"/>
              </a:ext>
            </a:extLst>
          </p:cNvPr>
          <p:cNvSpPr>
            <a:spLocks noGrp="1"/>
          </p:cNvSpPr>
          <p:nvPr>
            <p:ph type="title"/>
          </p:nvPr>
        </p:nvSpPr>
        <p:spPr/>
        <p:txBody>
          <a:bodyPr/>
          <a:lstStyle/>
          <a:p>
            <a:r>
              <a:rPr lang="en-US" dirty="0"/>
              <a:t>Is C0 Accessible?</a:t>
            </a:r>
          </a:p>
        </p:txBody>
      </p:sp>
      <p:sp>
        <p:nvSpPr>
          <p:cNvPr id="3" name="Text Placeholder 2">
            <a:extLst>
              <a:ext uri="{FF2B5EF4-FFF2-40B4-BE49-F238E27FC236}">
                <a16:creationId xmlns:a16="http://schemas.microsoft.com/office/drawing/2014/main" id="{2092667A-010E-F00C-5894-2CDA88C7B880}"/>
              </a:ext>
            </a:extLst>
          </p:cNvPr>
          <p:cNvSpPr>
            <a:spLocks noGrp="1"/>
          </p:cNvSpPr>
          <p:nvPr>
            <p:ph type="body" idx="1"/>
          </p:nvPr>
        </p:nvSpPr>
        <p:spPr>
          <a:xfrm>
            <a:off x="838200" y="1371600"/>
            <a:ext cx="10515600" cy="5268596"/>
          </a:xfrm>
        </p:spPr>
        <p:txBody>
          <a:bodyPr>
            <a:normAutofit fontScale="77500" lnSpcReduction="20000"/>
          </a:bodyPr>
          <a:lstStyle/>
          <a:p>
            <a:pPr marL="114300" indent="0">
              <a:buNone/>
            </a:pPr>
            <a:r>
              <a:rPr lang="en-US" b="1" dirty="0"/>
              <a:t>Probably not…</a:t>
            </a:r>
            <a:r>
              <a:rPr lang="en-US" dirty="0"/>
              <a:t>or at least </a:t>
            </a:r>
            <a:r>
              <a:rPr lang="en-US" b="1" dirty="0"/>
              <a:t>not </a:t>
            </a:r>
            <a:r>
              <a:rPr lang="en-US" b="1" i="1" dirty="0"/>
              <a:t>yet</a:t>
            </a:r>
            <a:r>
              <a:rPr lang="en-US" dirty="0"/>
              <a:t>.</a:t>
            </a:r>
          </a:p>
          <a:p>
            <a:pPr marL="114300" indent="0">
              <a:buNone/>
            </a:pPr>
            <a:endParaRPr lang="en-US" dirty="0"/>
          </a:p>
          <a:p>
            <a:pPr marL="114300" indent="0">
              <a:buNone/>
            </a:pPr>
            <a:r>
              <a:rPr lang="en-US" dirty="0"/>
              <a:t>When </a:t>
            </a:r>
            <a:r>
              <a:rPr lang="en-US" i="1" dirty="0"/>
              <a:t>looking</a:t>
            </a:r>
            <a:r>
              <a:rPr lang="en-US" dirty="0"/>
              <a:t> at ASCII art:</a:t>
            </a:r>
          </a:p>
          <a:p>
            <a:r>
              <a:rPr lang="en-US" dirty="0"/>
              <a:t>“hearing an array of backslashes, underscores, and parenthesis won't make a clear design”</a:t>
            </a:r>
          </a:p>
          <a:p>
            <a:r>
              <a:rPr lang="en-US" dirty="0"/>
              <a:t>"You can't really gather much about the art from 'drawing of bumblebee, and mosquito’."</a:t>
            </a:r>
          </a:p>
          <a:p>
            <a:r>
              <a:rPr lang="en-US" dirty="0"/>
              <a:t>"Even with a caption, the creative part of the assignment is still built around a sighted interpretation. A blind developer could technically write the characters but they would not have equal access to understanding or appreciating the output."</a:t>
            </a:r>
          </a:p>
          <a:p>
            <a:pPr marL="114300" indent="0">
              <a:buNone/>
            </a:pPr>
            <a:endParaRPr lang="en-US" dirty="0"/>
          </a:p>
          <a:p>
            <a:pPr marL="114300" indent="0">
              <a:buNone/>
            </a:pPr>
            <a:r>
              <a:rPr lang="en-US" dirty="0"/>
              <a:t>Some ideas for improvement:</a:t>
            </a:r>
          </a:p>
          <a:p>
            <a:r>
              <a:rPr lang="en-US" dirty="0"/>
              <a:t>Additional audio “signals” for certain parts of the project</a:t>
            </a:r>
          </a:p>
          <a:p>
            <a:r>
              <a:rPr lang="en-US" dirty="0"/>
              <a:t>Making a tactile version of the ASCII art (e.g., braille)</a:t>
            </a:r>
          </a:p>
          <a:p>
            <a:r>
              <a:rPr lang="en-US" dirty="0"/>
              <a:t>AI?</a:t>
            </a:r>
          </a:p>
        </p:txBody>
      </p:sp>
      <p:sp>
        <p:nvSpPr>
          <p:cNvPr id="4" name="Slide Number Placeholder 3">
            <a:extLst>
              <a:ext uri="{FF2B5EF4-FFF2-40B4-BE49-F238E27FC236}">
                <a16:creationId xmlns:a16="http://schemas.microsoft.com/office/drawing/2014/main" id="{75CE3538-06B2-E64F-ACE9-DD6C7AAC87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271937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9A58-2C8F-9265-EED1-5ECEF74D5190}"/>
              </a:ext>
            </a:extLst>
          </p:cNvPr>
          <p:cNvSpPr>
            <a:spLocks noGrp="1"/>
          </p:cNvSpPr>
          <p:nvPr>
            <p:ph type="title"/>
          </p:nvPr>
        </p:nvSpPr>
        <p:spPr/>
        <p:txBody>
          <a:bodyPr/>
          <a:lstStyle/>
          <a:p>
            <a:r>
              <a:rPr lang="en-US" dirty="0"/>
              <a:t>So, What?</a:t>
            </a:r>
          </a:p>
        </p:txBody>
      </p:sp>
      <p:sp>
        <p:nvSpPr>
          <p:cNvPr id="3" name="Text Placeholder 2">
            <a:extLst>
              <a:ext uri="{FF2B5EF4-FFF2-40B4-BE49-F238E27FC236}">
                <a16:creationId xmlns:a16="http://schemas.microsoft.com/office/drawing/2014/main" id="{268C7AE2-2DD9-040F-A9EF-0C02F4BC81DC}"/>
              </a:ext>
            </a:extLst>
          </p:cNvPr>
          <p:cNvSpPr>
            <a:spLocks noGrp="1"/>
          </p:cNvSpPr>
          <p:nvPr>
            <p:ph type="body" idx="1"/>
          </p:nvPr>
        </p:nvSpPr>
        <p:spPr>
          <a:xfrm>
            <a:off x="838200" y="1371600"/>
            <a:ext cx="10515600" cy="5012055"/>
          </a:xfrm>
        </p:spPr>
        <p:txBody>
          <a:bodyPr>
            <a:normAutofit fontScale="92500" lnSpcReduction="10000"/>
          </a:bodyPr>
          <a:lstStyle/>
          <a:p>
            <a:pPr marL="114300" indent="0">
              <a:buNone/>
            </a:pPr>
            <a:r>
              <a:rPr lang="en-US" i="0" dirty="0"/>
              <a:t>Broadly speaking: the </a:t>
            </a:r>
            <a:r>
              <a:rPr lang="en-US" b="1" i="0" dirty="0"/>
              <a:t>digital world is inaccessible</a:t>
            </a:r>
            <a:endParaRPr lang="en-US" i="0" dirty="0"/>
          </a:p>
          <a:p>
            <a:r>
              <a:rPr lang="en-US" dirty="0"/>
              <a:t>b</a:t>
            </a:r>
            <a:r>
              <a:rPr lang="en-US" i="0" dirty="0"/>
              <a:t>ut, that’s changing! </a:t>
            </a:r>
          </a:p>
          <a:p>
            <a:r>
              <a:rPr lang="en-US" dirty="0"/>
              <a:t>and </a:t>
            </a:r>
            <a:r>
              <a:rPr lang="en-US" b="1" dirty="0"/>
              <a:t>we</a:t>
            </a:r>
            <a:r>
              <a:rPr lang="en-US" dirty="0"/>
              <a:t> have the power to change it!</a:t>
            </a:r>
          </a:p>
          <a:p>
            <a:pPr marL="114300" indent="0">
              <a:buNone/>
            </a:pPr>
            <a:endParaRPr lang="en-US" i="0" dirty="0"/>
          </a:p>
          <a:p>
            <a:pPr marL="114300" indent="0">
              <a:buNone/>
            </a:pPr>
            <a:r>
              <a:rPr lang="en-US" i="0" dirty="0"/>
              <a:t>In CSE 121, we don’t have the full knowledge yet to make accessible ASCII art (or Java programs, applications, video games, websites, …)</a:t>
            </a:r>
          </a:p>
          <a:p>
            <a:pPr marL="114300" indent="0">
              <a:buNone/>
            </a:pPr>
            <a:endParaRPr lang="en-US" dirty="0"/>
          </a:p>
          <a:p>
            <a:pPr marL="114300" indent="0">
              <a:buNone/>
            </a:pPr>
            <a:r>
              <a:rPr lang="en-US" i="0" dirty="0"/>
              <a:t>However, we encourage you to:</a:t>
            </a:r>
          </a:p>
          <a:p>
            <a:pPr marL="685800" indent="-457200"/>
            <a:r>
              <a:rPr lang="en-US" i="0" dirty="0"/>
              <a:t>think about accessibility when you make things with computers</a:t>
            </a:r>
          </a:p>
          <a:p>
            <a:pPr marL="685800" indent="-457200"/>
            <a:r>
              <a:rPr lang="en-US" i="0" dirty="0"/>
              <a:t>keep on learning more! UW is a </a:t>
            </a:r>
            <a:r>
              <a:rPr lang="en-US" b="1" i="0" u="sng" dirty="0"/>
              <a:t>global leader</a:t>
            </a:r>
            <a:r>
              <a:rPr lang="en-US" i="0" dirty="0"/>
              <a:t> in digital accessibility</a:t>
            </a:r>
          </a:p>
          <a:p>
            <a:pPr marL="685800" indent="-457200"/>
            <a:r>
              <a:rPr lang="en-US" dirty="0"/>
              <a:t>e.g. at UW: </a:t>
            </a:r>
            <a:r>
              <a:rPr lang="en-US" dirty="0">
                <a:hlinkClick r:id="rId2"/>
              </a:rPr>
              <a:t>CSE 443E: Accessibility</a:t>
            </a:r>
            <a:r>
              <a:rPr lang="en-US" dirty="0"/>
              <a:t>, </a:t>
            </a:r>
            <a:r>
              <a:rPr lang="en-US" dirty="0">
                <a:hlinkClick r:id="rId3"/>
              </a:rPr>
              <a:t>EDSPE 304</a:t>
            </a:r>
            <a:r>
              <a:rPr lang="en-US" dirty="0"/>
              <a:t>, </a:t>
            </a:r>
            <a:r>
              <a:rPr lang="en-US" dirty="0">
                <a:hlinkClick r:id="rId4"/>
              </a:rPr>
              <a:t>CREATE</a:t>
            </a:r>
            <a:r>
              <a:rPr lang="en-US" dirty="0"/>
              <a:t>, </a:t>
            </a:r>
            <a:r>
              <a:rPr lang="en-US" dirty="0" err="1">
                <a:hlinkClick r:id="rId5"/>
              </a:rPr>
              <a:t>HuskyADAPT</a:t>
            </a:r>
            <a:endParaRPr lang="en-US" i="0" dirty="0"/>
          </a:p>
        </p:txBody>
      </p:sp>
      <p:sp>
        <p:nvSpPr>
          <p:cNvPr id="4" name="Slide Number Placeholder 3">
            <a:extLst>
              <a:ext uri="{FF2B5EF4-FFF2-40B4-BE49-F238E27FC236}">
                <a16:creationId xmlns:a16="http://schemas.microsoft.com/office/drawing/2014/main" id="{7620C7B5-D08E-58AB-696A-882996F234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9633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(3/4)</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C0 Reflection Recap</a:t>
            </a:r>
          </a:p>
          <a:p>
            <a:r>
              <a:rPr lang="en-US" b="1" dirty="0">
                <a:solidFill>
                  <a:srgbClr val="7030A0"/>
                </a:solidFill>
              </a:rPr>
              <a:t>Casting, More Variables and Operators! (now)</a:t>
            </a:r>
          </a:p>
          <a:p>
            <a:r>
              <a:rPr lang="en-US" dirty="0">
                <a:solidFill>
                  <a:schemeClr val="tx1"/>
                </a:solidFill>
              </a:rPr>
              <a:t>Strings and Characters Review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34090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40F6-8D70-4458-B7B7-EFDCAA52200E}"/>
              </a:ext>
            </a:extLst>
          </p:cNvPr>
          <p:cNvSpPr>
            <a:spLocks noGrp="1"/>
          </p:cNvSpPr>
          <p:nvPr>
            <p:ph type="title"/>
          </p:nvPr>
        </p:nvSpPr>
        <p:spPr/>
        <p:txBody>
          <a:bodyPr/>
          <a:lstStyle/>
          <a:p>
            <a:r>
              <a:rPr lang="en-US" dirty="0">
                <a:solidFill>
                  <a:schemeClr val="accent3">
                    <a:lumMod val="75000"/>
                  </a:schemeClr>
                </a:solidFill>
              </a:rPr>
              <a:t>PCM: </a:t>
            </a:r>
            <a:r>
              <a:rPr lang="en-US" dirty="0"/>
              <a:t>Variables</a:t>
            </a:r>
          </a:p>
        </p:txBody>
      </p:sp>
      <p:sp>
        <p:nvSpPr>
          <p:cNvPr id="3" name="Text Placeholder 2">
            <a:extLst>
              <a:ext uri="{FF2B5EF4-FFF2-40B4-BE49-F238E27FC236}">
                <a16:creationId xmlns:a16="http://schemas.microsoft.com/office/drawing/2014/main" id="{1152D450-ED3A-41E8-9835-49E16C216CE7}"/>
              </a:ext>
            </a:extLst>
          </p:cNvPr>
          <p:cNvSpPr>
            <a:spLocks noGrp="1"/>
          </p:cNvSpPr>
          <p:nvPr>
            <p:ph type="body" idx="1"/>
          </p:nvPr>
        </p:nvSpPr>
        <p:spPr/>
        <p:txBody>
          <a:bodyPr/>
          <a:lstStyle/>
          <a:p>
            <a:r>
              <a:rPr lang="en-US" dirty="0"/>
              <a:t>Recall: Variables allow us to give a name to a specific value</a:t>
            </a:r>
          </a:p>
          <a:p>
            <a:pPr lvl="1"/>
            <a:r>
              <a:rPr lang="en-US" dirty="0"/>
              <a:t>3 parts: declaration, initialization, usage</a:t>
            </a:r>
          </a:p>
          <a:p>
            <a:pPr lvl="1"/>
            <a:r>
              <a:rPr lang="en-US" dirty="0"/>
              <a:t>Example:</a:t>
            </a:r>
          </a:p>
          <a:p>
            <a:endParaRPr lang="en-US" dirty="0"/>
          </a:p>
          <a:p>
            <a:r>
              <a:rPr lang="en-US" dirty="0"/>
              <a:t>Declaration: 		</a:t>
            </a:r>
            <a:r>
              <a:rPr lang="en-US" dirty="0">
                <a:solidFill>
                  <a:schemeClr val="accent5">
                    <a:lumMod val="50000"/>
                  </a:schemeClr>
                </a:solidFill>
                <a:latin typeface="Consolas" panose="020B0609020204030204" pitchFamily="49" charset="0"/>
              </a:rPr>
              <a:t>int x;</a:t>
            </a:r>
          </a:p>
          <a:p>
            <a:r>
              <a:rPr lang="en-US" dirty="0"/>
              <a:t>Initialization: 		</a:t>
            </a:r>
            <a:r>
              <a:rPr lang="en-US" dirty="0">
                <a:solidFill>
                  <a:schemeClr val="accent5">
                    <a:lumMod val="50000"/>
                  </a:schemeClr>
                </a:solidFill>
                <a:latin typeface="Consolas" panose="020B0609020204030204" pitchFamily="49" charset="0"/>
              </a:rPr>
              <a:t>x = 30;</a:t>
            </a:r>
          </a:p>
          <a:p>
            <a:r>
              <a:rPr lang="en-US" dirty="0"/>
              <a:t>Or all in one line:	</a:t>
            </a:r>
            <a:r>
              <a:rPr lang="en-US" dirty="0">
                <a:solidFill>
                  <a:schemeClr val="accent5">
                    <a:lumMod val="50000"/>
                  </a:schemeClr>
                </a:solidFill>
                <a:latin typeface="Consolas" panose="020B0609020204030204" pitchFamily="49" charset="0"/>
              </a:rPr>
              <a:t>int x = 30;</a:t>
            </a:r>
          </a:p>
        </p:txBody>
      </p:sp>
      <p:sp>
        <p:nvSpPr>
          <p:cNvPr id="5" name="TextBox 4">
            <a:extLst>
              <a:ext uri="{FF2B5EF4-FFF2-40B4-BE49-F238E27FC236}">
                <a16:creationId xmlns:a16="http://schemas.microsoft.com/office/drawing/2014/main" id="{B868E159-A99B-432D-B0DB-BF94645A0CBD}"/>
              </a:ext>
            </a:extLst>
          </p:cNvPr>
          <p:cNvSpPr txBox="1"/>
          <p:nvPr/>
        </p:nvSpPr>
        <p:spPr>
          <a:xfrm>
            <a:off x="3903518" y="2614055"/>
            <a:ext cx="460317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Consolas" panose="020B0609020204030204" pitchFamily="49" charset="0"/>
              </a:rPr>
              <a:t>String </a:t>
            </a:r>
            <a:r>
              <a:rPr lang="en-US" sz="2000" dirty="0" err="1">
                <a:latin typeface="Consolas" panose="020B0609020204030204" pitchFamily="49" charset="0"/>
              </a:rPr>
              <a:t>bestBoy</a:t>
            </a:r>
            <a:r>
              <a:rPr lang="en-US" sz="2000" dirty="0">
                <a:latin typeface="Consolas" panose="020B0609020204030204" pitchFamily="49" charset="0"/>
              </a:rPr>
              <a:t> = </a:t>
            </a:r>
            <a:r>
              <a:rPr lang="en-US" sz="2000" dirty="0">
                <a:solidFill>
                  <a:srgbClr val="C00000"/>
                </a:solidFill>
                <a:latin typeface="Consolas" panose="020B0609020204030204" pitchFamily="49" charset="0"/>
              </a:rPr>
              <a:t>"gumball"</a:t>
            </a:r>
            <a:r>
              <a:rPr lang="en-US" sz="2000" dirty="0">
                <a:latin typeface="Consolas" panose="020B0609020204030204" pitchFamily="49" charset="0"/>
              </a:rPr>
              <a:t>;</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bestBoy</a:t>
            </a:r>
            <a:r>
              <a:rPr lang="en-US" sz="200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B1E2AEF6-A624-43F4-8795-7DF1C53737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93323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1545-A46F-417F-9F86-855DCDA4FFE9}"/>
              </a:ext>
            </a:extLst>
          </p:cNvPr>
          <p:cNvSpPr>
            <a:spLocks noGrp="1"/>
          </p:cNvSpPr>
          <p:nvPr>
            <p:ph type="title"/>
          </p:nvPr>
        </p:nvSpPr>
        <p:spPr/>
        <p:txBody>
          <a:bodyPr/>
          <a:lstStyle/>
          <a:p>
            <a:r>
              <a:rPr lang="en-US" dirty="0">
                <a:solidFill>
                  <a:schemeClr val="accent3">
                    <a:lumMod val="75000"/>
                  </a:schemeClr>
                </a:solidFill>
              </a:rPr>
              <a:t>PCM: </a:t>
            </a:r>
            <a:r>
              <a:rPr lang="en-US" dirty="0"/>
              <a:t>Casting</a:t>
            </a:r>
          </a:p>
        </p:txBody>
      </p:sp>
      <p:sp>
        <p:nvSpPr>
          <p:cNvPr id="3" name="Text Placeholder 2">
            <a:extLst>
              <a:ext uri="{FF2B5EF4-FFF2-40B4-BE49-F238E27FC236}">
                <a16:creationId xmlns:a16="http://schemas.microsoft.com/office/drawing/2014/main" id="{46BBFA88-27A3-49BB-93D6-16F0CD548835}"/>
              </a:ext>
            </a:extLst>
          </p:cNvPr>
          <p:cNvSpPr>
            <a:spLocks noGrp="1"/>
          </p:cNvSpPr>
          <p:nvPr>
            <p:ph type="body" idx="1"/>
          </p:nvPr>
        </p:nvSpPr>
        <p:spPr/>
        <p:txBody>
          <a:bodyPr/>
          <a:lstStyle/>
          <a:p>
            <a:r>
              <a:rPr lang="en-US" dirty="0"/>
              <a:t>Java will do some type conversions for us </a:t>
            </a:r>
          </a:p>
          <a:p>
            <a:pPr lvl="1"/>
            <a:r>
              <a:rPr lang="en-US" dirty="0"/>
              <a:t>E.g., </a:t>
            </a:r>
            <a:r>
              <a:rPr lang="en-US" dirty="0">
                <a:solidFill>
                  <a:srgbClr val="7030A0"/>
                </a:solidFill>
                <a:latin typeface="Consolas" panose="020B0609020204030204" pitchFamily="49" charset="0"/>
              </a:rPr>
              <a:t>int</a:t>
            </a:r>
            <a:r>
              <a:rPr lang="en-US" dirty="0"/>
              <a:t> to </a:t>
            </a:r>
            <a:r>
              <a:rPr lang="en-US" dirty="0">
                <a:solidFill>
                  <a:srgbClr val="7030A0"/>
                </a:solidFill>
                <a:latin typeface="Consolas" panose="020B0609020204030204" pitchFamily="49" charset="0"/>
              </a:rPr>
              <a:t>double</a:t>
            </a:r>
            <a:r>
              <a:rPr lang="en-US" dirty="0"/>
              <a:t>, </a:t>
            </a:r>
            <a:r>
              <a:rPr lang="en-US" dirty="0">
                <a:solidFill>
                  <a:srgbClr val="7030A0"/>
                </a:solidFill>
                <a:latin typeface="Consolas" panose="020B0609020204030204" pitchFamily="49" charset="0"/>
              </a:rPr>
              <a:t>double</a:t>
            </a:r>
            <a:r>
              <a:rPr lang="en-US" dirty="0"/>
              <a:t> to </a:t>
            </a:r>
            <a:r>
              <a:rPr lang="en-US" dirty="0">
                <a:solidFill>
                  <a:srgbClr val="C00000"/>
                </a:solidFill>
                <a:latin typeface="Consolas" panose="020B0609020204030204" pitchFamily="49" charset="0"/>
              </a:rPr>
              <a:t>String</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rgbClr val="7030A0"/>
                </a:solidFill>
                <a:latin typeface="Consolas" panose="020B0609020204030204" pitchFamily="49" charset="0"/>
              </a:rPr>
              <a:t>int</a:t>
            </a:r>
            <a:r>
              <a:rPr lang="en-US" dirty="0">
                <a:latin typeface="Calibri" panose="020F0502020204030204" pitchFamily="34" charset="0"/>
                <a:ea typeface="Calibri" panose="020F0502020204030204" pitchFamily="34" charset="0"/>
                <a:cs typeface="Calibri" panose="020F0502020204030204" pitchFamily="34" charset="0"/>
              </a:rPr>
              <a:t> to </a:t>
            </a:r>
            <a:r>
              <a:rPr lang="en-US" dirty="0">
                <a:solidFill>
                  <a:srgbClr val="C00000"/>
                </a:solidFill>
                <a:latin typeface="Consolas" panose="020B0609020204030204" pitchFamily="49" charset="0"/>
              </a:rPr>
              <a:t>String</a:t>
            </a:r>
          </a:p>
          <a:p>
            <a:pPr lvl="1"/>
            <a:endParaRPr lang="en-US" dirty="0">
              <a:latin typeface="Consolas" panose="020B0609020204030204" pitchFamily="49" charset="0"/>
            </a:endParaRPr>
          </a:p>
          <a:p>
            <a:r>
              <a:rPr lang="en-US" b="1" i="1" dirty="0">
                <a:latin typeface="Calibri" panose="020F0502020204030204" pitchFamily="34" charset="0"/>
                <a:ea typeface="Calibri" panose="020F0502020204030204" pitchFamily="34" charset="0"/>
                <a:cs typeface="Calibri" panose="020F0502020204030204" pitchFamily="34" charset="0"/>
              </a:rPr>
              <a:t>BUT</a:t>
            </a:r>
            <a:r>
              <a:rPr lang="en-US" dirty="0">
                <a:latin typeface="Calibri" panose="020F0502020204030204" pitchFamily="34" charset="0"/>
                <a:ea typeface="Calibri" panose="020F0502020204030204" pitchFamily="34" charset="0"/>
                <a:cs typeface="Calibri" panose="020F0502020204030204" pitchFamily="34" charset="0"/>
              </a:rPr>
              <a:t> some conversions Java won't do for us…</a:t>
            </a:r>
          </a:p>
          <a:p>
            <a:pPr lvl="1"/>
            <a:r>
              <a:rPr lang="en-US" dirty="0">
                <a:latin typeface="Calibri" panose="020F0502020204030204" pitchFamily="34" charset="0"/>
                <a:ea typeface="Calibri" panose="020F0502020204030204" pitchFamily="34" charset="0"/>
                <a:cs typeface="Calibri" panose="020F0502020204030204" pitchFamily="34" charset="0"/>
              </a:rPr>
              <a:t>Nonsensical conversions (e.g., </a:t>
            </a:r>
            <a:r>
              <a:rPr lang="en-US" dirty="0">
                <a:solidFill>
                  <a:srgbClr val="C00000"/>
                </a:solidFill>
                <a:latin typeface="Consolas" panose="020B0609020204030204" pitchFamily="49" charset="0"/>
                <a:ea typeface="Calibri" panose="020F0502020204030204" pitchFamily="34" charset="0"/>
                <a:cs typeface="Calibri" panose="020F0502020204030204" pitchFamily="34" charset="0"/>
              </a:rPr>
              <a:t>"Gumball"</a:t>
            </a:r>
            <a:r>
              <a:rPr lang="en-US"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to </a:t>
            </a:r>
            <a:r>
              <a:rPr lang="en-US" dirty="0">
                <a:solidFill>
                  <a:srgbClr val="7030A0"/>
                </a:solidFill>
                <a:latin typeface="Consolas" panose="020B0609020204030204" pitchFamily="49" charset="0"/>
                <a:ea typeface="Calibri" panose="020F0502020204030204" pitchFamily="34" charset="0"/>
                <a:cs typeface="Calibri" panose="020F0502020204030204" pitchFamily="34" charset="0"/>
              </a:rPr>
              <a:t>int</a:t>
            </a:r>
            <a:r>
              <a:rPr lang="en-US" dirty="0">
                <a:latin typeface="Calibri" panose="020F0502020204030204" pitchFamily="34" charset="0"/>
                <a:ea typeface="Calibri" panose="020F0502020204030204" pitchFamily="34" charset="0"/>
                <a:cs typeface="Calibri" panose="020F0502020204030204" pitchFamily="34" charset="0"/>
              </a:rPr>
              <a:t>)</a:t>
            </a:r>
          </a:p>
          <a:p>
            <a:pPr lvl="1"/>
            <a:r>
              <a:rPr lang="en-US" dirty="0">
                <a:latin typeface="Calibri" panose="020F0502020204030204" pitchFamily="34" charset="0"/>
                <a:ea typeface="Calibri" panose="020F0502020204030204" pitchFamily="34" charset="0"/>
                <a:cs typeface="Calibri" panose="020F0502020204030204" pitchFamily="34" charset="0"/>
              </a:rPr>
              <a:t>Conversions that are </a:t>
            </a:r>
            <a:r>
              <a:rPr lang="en-US" b="1" dirty="0">
                <a:solidFill>
                  <a:schemeClr val="accent6"/>
                </a:solidFill>
                <a:latin typeface="Calibri" panose="020F0502020204030204" pitchFamily="34" charset="0"/>
                <a:ea typeface="Calibri" panose="020F0502020204030204" pitchFamily="34" charset="0"/>
                <a:cs typeface="Calibri" panose="020F0502020204030204" pitchFamily="34" charset="0"/>
              </a:rPr>
              <a:t>"lossy" </a:t>
            </a:r>
            <a:r>
              <a:rPr lang="en-US" dirty="0">
                <a:latin typeface="Calibri" panose="020F0502020204030204" pitchFamily="34" charset="0"/>
                <a:ea typeface="Calibri" panose="020F0502020204030204" pitchFamily="34" charset="0"/>
                <a:cs typeface="Calibri" panose="020F0502020204030204" pitchFamily="34" charset="0"/>
              </a:rPr>
              <a:t>(e.g., </a:t>
            </a:r>
            <a:r>
              <a:rPr lang="en-US" dirty="0">
                <a:solidFill>
                  <a:srgbClr val="7030A0"/>
                </a:solidFill>
                <a:latin typeface="Consolas" panose="020B0609020204030204" pitchFamily="49" charset="0"/>
                <a:ea typeface="Calibri" panose="020F0502020204030204" pitchFamily="34" charset="0"/>
                <a:cs typeface="Calibri" panose="020F0502020204030204" pitchFamily="34" charset="0"/>
              </a:rPr>
              <a:t>double</a:t>
            </a:r>
            <a:r>
              <a:rPr lang="en-US" dirty="0">
                <a:latin typeface="Calibri" panose="020F0502020204030204" pitchFamily="34" charset="0"/>
                <a:ea typeface="Calibri" panose="020F0502020204030204" pitchFamily="34" charset="0"/>
                <a:cs typeface="Calibri" panose="020F0502020204030204" pitchFamily="34" charset="0"/>
              </a:rPr>
              <a:t> to </a:t>
            </a:r>
            <a:r>
              <a:rPr lang="en-US" dirty="0">
                <a:solidFill>
                  <a:srgbClr val="7030A0"/>
                </a:solidFill>
                <a:latin typeface="Consolas" panose="020B0609020204030204" pitchFamily="49" charset="0"/>
                <a:ea typeface="Calibri" panose="020F0502020204030204" pitchFamily="34" charset="0"/>
                <a:cs typeface="Calibri" panose="020F0502020204030204" pitchFamily="34" charset="0"/>
              </a:rPr>
              <a:t>int</a:t>
            </a:r>
            <a:r>
              <a:rPr lang="en-US" dirty="0">
                <a:latin typeface="Calibri" panose="020F0502020204030204" pitchFamily="34" charset="0"/>
                <a:ea typeface="Calibri" panose="020F0502020204030204" pitchFamily="34" charset="0"/>
                <a:cs typeface="Calibri" panose="020F0502020204030204" pitchFamily="34" charset="0"/>
              </a:rPr>
              <a:t>)</a:t>
            </a:r>
          </a:p>
          <a:p>
            <a:pPr lvl="2"/>
            <a:r>
              <a:rPr lang="en-US" dirty="0">
                <a:latin typeface="Calibri" panose="020F0502020204030204" pitchFamily="34" charset="0"/>
                <a:ea typeface="Calibri" panose="020F0502020204030204" pitchFamily="34" charset="0"/>
                <a:cs typeface="Calibri" panose="020F0502020204030204" pitchFamily="34" charset="0"/>
              </a:rPr>
              <a:t>We can ask Java to </a:t>
            </a:r>
            <a:r>
              <a:rPr lang="en-US" b="1" dirty="0">
                <a:latin typeface="Calibri" panose="020F0502020204030204" pitchFamily="34" charset="0"/>
                <a:ea typeface="Calibri" panose="020F0502020204030204" pitchFamily="34" charset="0"/>
                <a:cs typeface="Calibri" panose="020F0502020204030204" pitchFamily="34" charset="0"/>
              </a:rPr>
              <a:t>typecast</a:t>
            </a:r>
            <a:r>
              <a:rPr lang="en-US" dirty="0">
                <a:latin typeface="Calibri" panose="020F0502020204030204" pitchFamily="34" charset="0"/>
                <a:ea typeface="Calibri" panose="020F0502020204030204" pitchFamily="34" charset="0"/>
                <a:cs typeface="Calibri" panose="020F0502020204030204" pitchFamily="34" charset="0"/>
              </a:rPr>
              <a:t> for us</a:t>
            </a:r>
          </a:p>
        </p:txBody>
      </p:sp>
      <p:sp>
        <p:nvSpPr>
          <p:cNvPr id="5" name="TextBox 4">
            <a:extLst>
              <a:ext uri="{FF2B5EF4-FFF2-40B4-BE49-F238E27FC236}">
                <a16:creationId xmlns:a16="http://schemas.microsoft.com/office/drawing/2014/main" id="{325D322E-822E-4769-B73D-493D46C2D652}"/>
              </a:ext>
            </a:extLst>
          </p:cNvPr>
          <p:cNvSpPr txBox="1"/>
          <p:nvPr/>
        </p:nvSpPr>
        <p:spPr>
          <a:xfrm>
            <a:off x="3788723" y="5345966"/>
            <a:ext cx="461455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onsolas" panose="020B0609020204030204" pitchFamily="49" charset="0"/>
              </a:rPr>
              <a:t>double x = 8.83;</a:t>
            </a:r>
          </a:p>
          <a:p>
            <a:r>
              <a:rPr lang="en-US" sz="2400" dirty="0">
                <a:latin typeface="Consolas" panose="020B0609020204030204" pitchFamily="49" charset="0"/>
              </a:rPr>
              <a:t>int </a:t>
            </a:r>
            <a:r>
              <a:rPr lang="en-US" sz="2400" dirty="0" err="1">
                <a:latin typeface="Consolas" panose="020B0609020204030204" pitchFamily="49" charset="0"/>
              </a:rPr>
              <a:t>xInt</a:t>
            </a:r>
            <a:r>
              <a:rPr lang="en-US" sz="2400" dirty="0">
                <a:latin typeface="Consolas" panose="020B0609020204030204" pitchFamily="49" charset="0"/>
              </a:rPr>
              <a:t> = (int) x;</a:t>
            </a:r>
          </a:p>
        </p:txBody>
      </p:sp>
      <p:sp>
        <p:nvSpPr>
          <p:cNvPr id="4" name="Slide Number Placeholder 3">
            <a:extLst>
              <a:ext uri="{FF2B5EF4-FFF2-40B4-BE49-F238E27FC236}">
                <a16:creationId xmlns:a16="http://schemas.microsoft.com/office/drawing/2014/main" id="{634B7706-D0E7-4400-A6A8-453B3E1983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93214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09C9-E759-17B4-B274-316B210BD560}"/>
              </a:ext>
            </a:extLst>
          </p:cNvPr>
          <p:cNvSpPr>
            <a:spLocks noGrp="1"/>
          </p:cNvSpPr>
          <p:nvPr>
            <p:ph type="title"/>
          </p:nvPr>
        </p:nvSpPr>
        <p:spPr/>
        <p:txBody>
          <a:bodyPr/>
          <a:lstStyle/>
          <a:p>
            <a:r>
              <a:rPr lang="en-US" dirty="0"/>
              <a:t>New: Manipulating Variables</a:t>
            </a:r>
          </a:p>
        </p:txBody>
      </p:sp>
      <p:sp>
        <p:nvSpPr>
          <p:cNvPr id="7" name="Google Shape;101;p22">
            <a:extLst>
              <a:ext uri="{FF2B5EF4-FFF2-40B4-BE49-F238E27FC236}">
                <a16:creationId xmlns:a16="http://schemas.microsoft.com/office/drawing/2014/main" id="{886B4FA2-5D40-8AAC-BC31-CECE71A967C1}"/>
              </a:ext>
            </a:extLst>
          </p:cNvPr>
          <p:cNvSpPr txBox="1">
            <a:spLocks noGrp="1"/>
          </p:cNvSpPr>
          <p:nvPr>
            <p:ph type="body" idx="1"/>
          </p:nvPr>
        </p:nvSpPr>
        <p:spPr>
          <a:xfrm>
            <a:off x="838200" y="1219201"/>
            <a:ext cx="9810750" cy="4891514"/>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3200" dirty="0"/>
              <a:t>They’re made to be manipulated, modified, and re-used!</a:t>
            </a:r>
            <a:br>
              <a:rPr lang="en-US" sz="3200" dirty="0"/>
            </a:br>
            <a:br>
              <a:rPr lang="en-US" sz="3200" dirty="0"/>
            </a:br>
            <a:endParaRPr sz="3200" dirty="0"/>
          </a:p>
          <a:p>
            <a:pPr marL="571500" lvl="1" indent="0" algn="l" rtl="0">
              <a:lnSpc>
                <a:spcPct val="90000"/>
              </a:lnSpc>
              <a:spcBef>
                <a:spcPts val="500"/>
              </a:spcBef>
              <a:spcAft>
                <a:spcPts val="0"/>
              </a:spcAft>
              <a:buSzPts val="1800"/>
              <a:buNone/>
            </a:pPr>
            <a:r>
              <a:rPr lang="en-US" sz="2800" dirty="0">
                <a:solidFill>
                  <a:srgbClr val="46008D"/>
                </a:solidFill>
                <a:latin typeface="Consolas"/>
                <a:ea typeface="Consolas"/>
                <a:cs typeface="Consolas"/>
                <a:sym typeface="Consolas"/>
              </a:rPr>
              <a:t>int</a:t>
            </a:r>
            <a:r>
              <a:rPr lang="en-US" sz="2800" dirty="0">
                <a:latin typeface="Consolas"/>
                <a:ea typeface="Consolas"/>
                <a:cs typeface="Consolas"/>
                <a:sym typeface="Consolas"/>
              </a:rPr>
              <a:t> </a:t>
            </a: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a:solidFill>
                  <a:srgbClr val="FF9300"/>
                </a:solidFill>
                <a:latin typeface="Consolas"/>
                <a:ea typeface="Consolas"/>
                <a:cs typeface="Consolas"/>
                <a:sym typeface="Consolas"/>
              </a:rPr>
              <a:t>7</a:t>
            </a:r>
            <a:r>
              <a:rPr lang="en-US" sz="2800" dirty="0">
                <a:latin typeface="Consolas"/>
                <a:ea typeface="Consolas"/>
                <a:cs typeface="Consolas"/>
                <a:sym typeface="Consolas"/>
              </a:rPr>
              <a:t>;</a:t>
            </a:r>
            <a:endParaRPr dirty="0"/>
          </a:p>
          <a:p>
            <a:pPr marL="571500" lvl="1" indent="0" algn="l" rtl="0">
              <a:lnSpc>
                <a:spcPct val="90000"/>
              </a:lnSpc>
              <a:spcBef>
                <a:spcPts val="500"/>
              </a:spcBef>
              <a:spcAft>
                <a:spcPts val="0"/>
              </a:spcAft>
              <a:buSzPts val="1800"/>
              <a:buNone/>
            </a:pPr>
            <a:r>
              <a:rPr lang="en-US" sz="2800" dirty="0">
                <a:solidFill>
                  <a:srgbClr val="46008D"/>
                </a:solidFill>
                <a:latin typeface="Consolas"/>
                <a:ea typeface="Consolas"/>
                <a:cs typeface="Consolas"/>
                <a:sym typeface="Consolas"/>
              </a:rPr>
              <a:t>int</a:t>
            </a:r>
            <a:r>
              <a:rPr lang="en-US" sz="2800" dirty="0">
                <a:latin typeface="Consolas"/>
                <a:ea typeface="Consolas"/>
                <a:cs typeface="Consolas"/>
                <a:sym typeface="Consolas"/>
              </a:rPr>
              <a:t> </a:t>
            </a:r>
            <a:r>
              <a:rPr lang="en-US" dirty="0" err="1">
                <a:latin typeface="Consolas"/>
                <a:ea typeface="Consolas"/>
                <a:cs typeface="Consolas"/>
                <a:sym typeface="Consolas"/>
              </a:rPr>
              <a:t>triple</a:t>
            </a:r>
            <a:r>
              <a:rPr lang="en-US" sz="2800" dirty="0" err="1">
                <a:latin typeface="Consolas"/>
                <a:ea typeface="Consolas"/>
                <a:cs typeface="Consolas"/>
                <a:sym typeface="Consolas"/>
              </a:rPr>
              <a:t>FavNum</a:t>
            </a:r>
            <a:r>
              <a:rPr lang="en-US" sz="2800" dirty="0">
                <a:latin typeface="Consolas"/>
                <a:ea typeface="Consolas"/>
                <a:cs typeface="Consolas"/>
                <a:sym typeface="Consolas"/>
              </a:rPr>
              <a:t> = </a:t>
            </a: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a:solidFill>
                  <a:srgbClr val="FF9300"/>
                </a:solidFill>
                <a:latin typeface="Consolas"/>
                <a:ea typeface="Consolas"/>
                <a:cs typeface="Consolas"/>
                <a:sym typeface="Consolas"/>
              </a:rPr>
              <a:t>3</a:t>
            </a:r>
            <a:r>
              <a:rPr lang="en-US" sz="2800" dirty="0">
                <a:latin typeface="Consolas"/>
                <a:ea typeface="Consolas"/>
                <a:cs typeface="Consolas"/>
                <a:sym typeface="Consolas"/>
              </a:rPr>
              <a:t>; </a:t>
            </a:r>
            <a:endParaRPr dirty="0"/>
          </a:p>
          <a:p>
            <a:pPr marL="571500" lvl="1" indent="0" algn="l" rtl="0">
              <a:lnSpc>
                <a:spcPct val="90000"/>
              </a:lnSpc>
              <a:spcBef>
                <a:spcPts val="500"/>
              </a:spcBef>
              <a:spcAft>
                <a:spcPts val="0"/>
              </a:spcAft>
              <a:buSzPts val="1800"/>
              <a:buNone/>
            </a:pP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err="1">
                <a:latin typeface="Consolas"/>
                <a:ea typeface="Consolas"/>
                <a:cs typeface="Consolas"/>
                <a:sym typeface="Consolas"/>
              </a:rPr>
              <a:t>myFavoriteNumber</a:t>
            </a:r>
            <a:r>
              <a:rPr lang="en-US" sz="2800" dirty="0">
                <a:latin typeface="Consolas"/>
                <a:ea typeface="Consolas"/>
                <a:cs typeface="Consolas"/>
                <a:sym typeface="Consolas"/>
              </a:rPr>
              <a:t> + </a:t>
            </a:r>
            <a:r>
              <a:rPr lang="en-US" sz="2800" dirty="0">
                <a:solidFill>
                  <a:srgbClr val="FF9300"/>
                </a:solidFill>
                <a:latin typeface="Consolas"/>
                <a:ea typeface="Consolas"/>
                <a:cs typeface="Consolas"/>
                <a:sym typeface="Consolas"/>
              </a:rPr>
              <a:t>3</a:t>
            </a:r>
            <a:r>
              <a:rPr lang="en-US" sz="2800" dirty="0">
                <a:latin typeface="Consolas"/>
                <a:ea typeface="Consolas"/>
                <a:cs typeface="Consolas"/>
                <a:sym typeface="Consolas"/>
              </a:rPr>
              <a:t>;</a:t>
            </a:r>
            <a:endParaRPr dirty="0"/>
          </a:p>
          <a:p>
            <a:pPr marL="114300" lvl="0" indent="0" algn="l" rtl="0">
              <a:lnSpc>
                <a:spcPct val="90000"/>
              </a:lnSpc>
              <a:spcBef>
                <a:spcPts val="1000"/>
              </a:spcBef>
              <a:spcAft>
                <a:spcPts val="0"/>
              </a:spcAft>
              <a:buSzPts val="1800"/>
              <a:buNone/>
            </a:pPr>
            <a:endParaRPr sz="3000" dirty="0"/>
          </a:p>
        </p:txBody>
      </p:sp>
      <p:sp>
        <p:nvSpPr>
          <p:cNvPr id="6" name="TextBox 5">
            <a:extLst>
              <a:ext uri="{FF2B5EF4-FFF2-40B4-BE49-F238E27FC236}">
                <a16:creationId xmlns:a16="http://schemas.microsoft.com/office/drawing/2014/main" id="{FE551FBC-3D38-461E-5882-F391C3849F45}"/>
              </a:ext>
            </a:extLst>
          </p:cNvPr>
          <p:cNvSpPr txBox="1"/>
          <p:nvPr/>
        </p:nvSpPr>
        <p:spPr>
          <a:xfrm>
            <a:off x="4585303" y="4643930"/>
            <a:ext cx="5385381" cy="646331"/>
          </a:xfrm>
          <a:prstGeom prst="rect">
            <a:avLst/>
          </a:prstGeom>
          <a:noFill/>
        </p:spPr>
        <p:txBody>
          <a:bodyPr wrap="square" rtlCol="0">
            <a:spAutoFit/>
          </a:bodyPr>
          <a:lstStyle/>
          <a:p>
            <a:r>
              <a:rPr lang="en-US" sz="1800" b="1" dirty="0">
                <a:solidFill>
                  <a:schemeClr val="accent4"/>
                </a:solidFill>
                <a:latin typeface="Calibri" panose="020F0502020204030204" pitchFamily="34" charset="0"/>
                <a:cs typeface="Calibri" panose="020F0502020204030204" pitchFamily="34" charset="0"/>
              </a:rPr>
              <a:t>Note!</a:t>
            </a:r>
            <a:r>
              <a:rPr lang="en-US" sz="1800" dirty="0">
                <a:solidFill>
                  <a:schemeClr val="accent4"/>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This doesn’t really make any mathematical sense. That’s because in Java, = is </a:t>
            </a:r>
            <a:r>
              <a:rPr lang="en-US" sz="1800" i="1" dirty="0">
                <a:latin typeface="Calibri" panose="020F0502020204030204" pitchFamily="34" charset="0"/>
                <a:cs typeface="Calibri" panose="020F0502020204030204" pitchFamily="34" charset="0"/>
              </a:rPr>
              <a:t>assignment</a:t>
            </a:r>
            <a:r>
              <a:rPr lang="en-US" sz="1800" dirty="0">
                <a:latin typeface="Calibri" panose="020F0502020204030204" pitchFamily="34" charset="0"/>
                <a:cs typeface="Calibri" panose="020F0502020204030204" pitchFamily="34" charset="0"/>
              </a:rPr>
              <a:t>, not equality!</a:t>
            </a:r>
          </a:p>
        </p:txBody>
      </p:sp>
      <p:grpSp>
        <p:nvGrpSpPr>
          <p:cNvPr id="5" name="Group 4">
            <a:extLst>
              <a:ext uri="{FF2B5EF4-FFF2-40B4-BE49-F238E27FC236}">
                <a16:creationId xmlns:a16="http://schemas.microsoft.com/office/drawing/2014/main" id="{618ADB2D-ABF0-2EFB-AEC9-59AB0B5968C5}"/>
              </a:ext>
              <a:ext uri="{C183D7F6-B498-43B3-948B-1728B52AA6E4}">
                <adec:decorative xmlns:adec="http://schemas.microsoft.com/office/drawing/2017/decorative" val="1"/>
              </a:ext>
            </a:extLst>
          </p:cNvPr>
          <p:cNvGrpSpPr/>
          <p:nvPr/>
        </p:nvGrpSpPr>
        <p:grpSpPr>
          <a:xfrm>
            <a:off x="4465687" y="4165046"/>
            <a:ext cx="5624614" cy="1210556"/>
            <a:chOff x="4465687" y="4165046"/>
            <a:chExt cx="5624614" cy="1210556"/>
          </a:xfrm>
        </p:grpSpPr>
        <p:sp>
          <p:nvSpPr>
            <p:cNvPr id="3" name="Rounded Rectangle 2">
              <a:extLst>
                <a:ext uri="{FF2B5EF4-FFF2-40B4-BE49-F238E27FC236}">
                  <a16:creationId xmlns:a16="http://schemas.microsoft.com/office/drawing/2014/main" id="{0AB4DC07-31CC-CDE7-F256-022EE161F59F}"/>
                </a:ext>
              </a:extLst>
            </p:cNvPr>
            <p:cNvSpPr/>
            <p:nvPr/>
          </p:nvSpPr>
          <p:spPr>
            <a:xfrm>
              <a:off x="4465687" y="4558590"/>
              <a:ext cx="5624614" cy="817012"/>
            </a:xfrm>
            <a:prstGeom prst="round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a:extLst>
                <a:ext uri="{FF2B5EF4-FFF2-40B4-BE49-F238E27FC236}">
                  <a16:creationId xmlns:a16="http://schemas.microsoft.com/office/drawing/2014/main" id="{5FCAF6D5-8C1B-DFE7-9522-157DB66F8481}"/>
                </a:ext>
              </a:extLst>
            </p:cNvPr>
            <p:cNvSpPr/>
            <p:nvPr/>
          </p:nvSpPr>
          <p:spPr>
            <a:xfrm>
              <a:off x="7182300" y="4165046"/>
              <a:ext cx="191386" cy="233916"/>
            </a:xfrm>
            <a:prstGeom prst="up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B493350E-71E1-A051-A943-E58507DBC0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41270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EAC9-8A3D-A8EC-D125-109E963331DB}"/>
              </a:ext>
            </a:extLst>
          </p:cNvPr>
          <p:cNvSpPr>
            <a:spLocks noGrp="1"/>
          </p:cNvSpPr>
          <p:nvPr>
            <p:ph type="title"/>
          </p:nvPr>
        </p:nvSpPr>
        <p:spPr/>
        <p:txBody>
          <a:bodyPr/>
          <a:lstStyle/>
          <a:p>
            <a:r>
              <a:rPr lang="en-US" dirty="0"/>
              <a:t>New Operator: </a:t>
            </a:r>
            <a:r>
              <a:rPr lang="en-US" dirty="0">
                <a:solidFill>
                  <a:schemeClr val="accent6"/>
                </a:solidFill>
                <a:latin typeface="Consolas" panose="020B0609020204030204" pitchFamily="49" charset="0"/>
                <a:cs typeface="Consolas" panose="020B0609020204030204" pitchFamily="49" charset="0"/>
              </a:rPr>
              <a:t>+=</a:t>
            </a:r>
          </a:p>
        </p:txBody>
      </p:sp>
      <p:sp>
        <p:nvSpPr>
          <p:cNvPr id="3" name="Text Placeholder 2">
            <a:extLst>
              <a:ext uri="{FF2B5EF4-FFF2-40B4-BE49-F238E27FC236}">
                <a16:creationId xmlns:a16="http://schemas.microsoft.com/office/drawing/2014/main" id="{47046329-A262-D6A2-F7BD-CD77029CBE2A}"/>
              </a:ext>
            </a:extLst>
          </p:cNvPr>
          <p:cNvSpPr>
            <a:spLocks noGrp="1"/>
          </p:cNvSpPr>
          <p:nvPr>
            <p:ph type="body" idx="1"/>
          </p:nvPr>
        </p:nvSpPr>
        <p:spPr/>
        <p:txBody>
          <a:bodyPr/>
          <a:lstStyle/>
          <a:p>
            <a:pPr marL="114300" indent="0">
              <a:buNone/>
            </a:pP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3</a:t>
            </a:r>
            <a:r>
              <a:rPr lang="en-US" dirty="0">
                <a:solidFill>
                  <a:srgbClr val="000000"/>
                </a:solidFill>
                <a:latin typeface="Consolas" panose="020B0609020204030204" pitchFamily="49" charset="0"/>
              </a:rPr>
              <a:t>;</a:t>
            </a:r>
            <a:endParaRPr lang="en-US" dirty="0"/>
          </a:p>
          <a:p>
            <a:pPr marL="114300" indent="0">
              <a:buNone/>
            </a:pPr>
            <a:endParaRPr lang="en-US" dirty="0"/>
          </a:p>
          <a:p>
            <a:pPr marL="114300" indent="0">
              <a:buNone/>
            </a:pPr>
            <a:r>
              <a:rPr lang="en-US" dirty="0"/>
              <a:t>This pattern is so common, we have a shorthand for it!</a:t>
            </a:r>
          </a:p>
          <a:p>
            <a:pPr marL="114300" indent="0">
              <a:buNone/>
            </a:pPr>
            <a:endParaRPr lang="en-US" dirty="0"/>
          </a:p>
          <a:p>
            <a:pPr marL="114300" indent="0">
              <a:buNone/>
            </a:pP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3</a:t>
            </a:r>
            <a:r>
              <a:rPr lang="en-US" dirty="0">
                <a:solidFill>
                  <a:srgbClr val="000000"/>
                </a:solidFill>
                <a:latin typeface="Consolas" panose="020B0609020204030204" pitchFamily="49" charset="0"/>
              </a:rPr>
              <a:t>;</a:t>
            </a:r>
          </a:p>
          <a:p>
            <a:pPr marL="114300" indent="0">
              <a:buNone/>
            </a:pPr>
            <a:endParaRPr lang="en-US" dirty="0">
              <a:solidFill>
                <a:srgbClr val="000000"/>
              </a:solidFill>
              <a:latin typeface="Consolas" panose="020B0609020204030204" pitchFamily="49" charset="0"/>
            </a:endParaRPr>
          </a:p>
          <a:p>
            <a:pPr marL="114300" indent="0">
              <a:buNone/>
            </a:pPr>
            <a:r>
              <a:rPr lang="en-US" dirty="0"/>
              <a:t>This works for both numeric addition and string concatenation!</a:t>
            </a:r>
          </a:p>
        </p:txBody>
      </p:sp>
      <p:sp>
        <p:nvSpPr>
          <p:cNvPr id="4" name="Slide Number Placeholder 3">
            <a:extLst>
              <a:ext uri="{FF2B5EF4-FFF2-40B4-BE49-F238E27FC236}">
                <a16:creationId xmlns:a16="http://schemas.microsoft.com/office/drawing/2014/main" id="{8FB80ED7-BD07-7E14-ACD8-DECC5DFA8B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3049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EE7F9-8044-5F72-F4CF-9D455AF10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12F0C-C8BB-F068-751A-A576CF8BF844}"/>
              </a:ext>
            </a:extLst>
          </p:cNvPr>
          <p:cNvSpPr>
            <a:spLocks noGrp="1"/>
          </p:cNvSpPr>
          <p:nvPr>
            <p:ph type="title"/>
          </p:nvPr>
        </p:nvSpPr>
        <p:spPr/>
        <p:txBody>
          <a:bodyPr/>
          <a:lstStyle/>
          <a:p>
            <a:r>
              <a:rPr lang="en-US" dirty="0"/>
              <a:t>More Shorthand Operators</a:t>
            </a:r>
          </a:p>
        </p:txBody>
      </p:sp>
      <p:sp>
        <p:nvSpPr>
          <p:cNvPr id="3" name="Text Placeholder 2">
            <a:extLst>
              <a:ext uri="{FF2B5EF4-FFF2-40B4-BE49-F238E27FC236}">
                <a16:creationId xmlns:a16="http://schemas.microsoft.com/office/drawing/2014/main" id="{4CFA1417-FFC9-01EB-A619-26A41AD5CEBB}"/>
              </a:ext>
            </a:extLst>
          </p:cNvPr>
          <p:cNvSpPr>
            <a:spLocks noGrp="1"/>
          </p:cNvSpPr>
          <p:nvPr>
            <p:ph type="body" idx="1"/>
          </p:nvPr>
        </p:nvSpPr>
        <p:spPr/>
        <p:txBody>
          <a:bodyPr/>
          <a:lstStyle/>
          <a:p>
            <a:pPr marL="114300" indent="0">
              <a:buNone/>
            </a:pPr>
            <a:r>
              <a:rPr lang="en-US" dirty="0"/>
              <a:t>The </a:t>
            </a:r>
            <a:r>
              <a:rPr lang="en-US" dirty="0" err="1"/>
              <a:t>shorthands</a:t>
            </a:r>
            <a:r>
              <a:rPr lang="en-US" dirty="0"/>
              <a:t> </a:t>
            </a:r>
            <a:r>
              <a:rPr lang="en-US" dirty="0">
                <a:solidFill>
                  <a:srgbClr val="008080"/>
                </a:solidFill>
                <a:latin typeface="Consolas" panose="020B0609020204030204" pitchFamily="49" charset="0"/>
              </a:rPr>
              <a:t>-=</a:t>
            </a:r>
            <a:r>
              <a:rPr lang="en-US" dirty="0"/>
              <a:t>, </a:t>
            </a:r>
            <a:r>
              <a:rPr lang="en-US" dirty="0">
                <a:solidFill>
                  <a:srgbClr val="008080"/>
                </a:solidFill>
                <a:latin typeface="Consolas" panose="020B0609020204030204" pitchFamily="49" charset="0"/>
              </a:rPr>
              <a:t>*=</a:t>
            </a:r>
            <a:r>
              <a:rPr lang="en-US" dirty="0"/>
              <a:t>, </a:t>
            </a:r>
            <a:r>
              <a:rPr lang="en-US" dirty="0">
                <a:solidFill>
                  <a:srgbClr val="008080"/>
                </a:solidFill>
                <a:latin typeface="Consolas" panose="020B0609020204030204" pitchFamily="49" charset="0"/>
              </a:rPr>
              <a:t>/=</a:t>
            </a:r>
            <a:r>
              <a:rPr lang="en-US" dirty="0"/>
              <a:t>, and </a:t>
            </a:r>
            <a:r>
              <a:rPr lang="en-US" dirty="0">
                <a:solidFill>
                  <a:srgbClr val="008080"/>
                </a:solidFill>
                <a:latin typeface="Consolas" panose="020B0609020204030204" pitchFamily="49" charset="0"/>
              </a:rPr>
              <a:t>%= </a:t>
            </a:r>
            <a:r>
              <a:rPr lang="en-US" dirty="0"/>
              <a:t>exist too! </a:t>
            </a:r>
          </a:p>
          <a:p>
            <a:pPr marL="114300" indent="0">
              <a:buNone/>
            </a:pPr>
            <a:endParaRPr lang="en-US" dirty="0"/>
          </a:p>
          <a:p>
            <a:pPr marL="114300" indent="0">
              <a:buNone/>
            </a:pPr>
            <a:r>
              <a:rPr lang="en-US" dirty="0" err="1">
                <a:solidFill>
                  <a:srgbClr val="000000"/>
                </a:solidFill>
                <a:latin typeface="Consolas" panose="020B0609020204030204" pitchFamily="49" charset="0"/>
              </a:rPr>
              <a:t>myFavoriteNumber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3</a:t>
            </a:r>
            <a:r>
              <a:rPr lang="en-US" dirty="0">
                <a:solidFill>
                  <a:srgbClr val="000000"/>
                </a:solidFill>
                <a:latin typeface="Consolas" panose="020B0609020204030204" pitchFamily="49" charset="0"/>
              </a:rPr>
              <a:t>;</a:t>
            </a:r>
          </a:p>
          <a:p>
            <a:pPr marL="114300" indent="0">
              <a:buNone/>
            </a:pPr>
            <a:endParaRPr lang="en-US" dirty="0">
              <a:solidFill>
                <a:schemeClr val="tx1"/>
              </a:solidFill>
              <a:latin typeface="Calibri" panose="020F0502020204030204" pitchFamily="34" charset="0"/>
              <a:cs typeface="Calibri" panose="020F0502020204030204" pitchFamily="34" charset="0"/>
            </a:endParaRPr>
          </a:p>
          <a:p>
            <a:pPr marL="114300" indent="0">
              <a:buNone/>
            </a:pPr>
            <a:r>
              <a:rPr lang="en-US" sz="2800" dirty="0"/>
              <a:t>Should this work for integers? Doubles? Strings?</a:t>
            </a:r>
            <a:endParaRPr lang="en-US" sz="2800" dirty="0">
              <a:solidFill>
                <a:schemeClr val="tx1"/>
              </a:solidFill>
              <a:latin typeface="Consolas" panose="020B0609020204030204" pitchFamily="49"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497CAA0-034D-7D17-1605-55F6985164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105306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(1/4)</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b="1" dirty="0">
                <a:solidFill>
                  <a:srgbClr val="7030A0"/>
                </a:solidFill>
              </a:rPr>
              <a:t>Announcements, Reminders (now)</a:t>
            </a:r>
          </a:p>
          <a:p>
            <a:r>
              <a:rPr lang="en-US" dirty="0"/>
              <a:t>C0 Reflection Recap</a:t>
            </a:r>
          </a:p>
          <a:p>
            <a:r>
              <a:rPr lang="en-US" dirty="0"/>
              <a:t>Casting, More Variables and Operators! </a:t>
            </a:r>
          </a:p>
          <a:p>
            <a:r>
              <a:rPr lang="en-US" dirty="0">
                <a:solidFill>
                  <a:schemeClr val="tx1"/>
                </a:solidFill>
              </a:rPr>
              <a:t>Strings and Characters Review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119627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D8E1-3588-97B6-6CBD-2649B6813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46DC4-CFEE-62B9-AC61-3C59F2C95EC4}"/>
              </a:ext>
            </a:extLst>
          </p:cNvPr>
          <p:cNvSpPr>
            <a:spLocks noGrp="1"/>
          </p:cNvSpPr>
          <p:nvPr>
            <p:ph type="title"/>
          </p:nvPr>
        </p:nvSpPr>
        <p:spPr/>
        <p:txBody>
          <a:bodyPr/>
          <a:lstStyle/>
          <a:p>
            <a:r>
              <a:rPr lang="en-US" dirty="0"/>
              <a:t>Even Shorter </a:t>
            </a:r>
            <a:r>
              <a:rPr lang="en-US" dirty="0" err="1"/>
              <a:t>Shorthands</a:t>
            </a:r>
            <a:endParaRPr lang="en-US" dirty="0"/>
          </a:p>
        </p:txBody>
      </p:sp>
      <p:sp>
        <p:nvSpPr>
          <p:cNvPr id="3" name="Text Placeholder 2">
            <a:extLst>
              <a:ext uri="{FF2B5EF4-FFF2-40B4-BE49-F238E27FC236}">
                <a16:creationId xmlns:a16="http://schemas.microsoft.com/office/drawing/2014/main" id="{CA2D1126-B4D0-1461-EBF3-D4F01C20A3A1}"/>
              </a:ext>
            </a:extLst>
          </p:cNvPr>
          <p:cNvSpPr>
            <a:spLocks noGrp="1"/>
          </p:cNvSpPr>
          <p:nvPr>
            <p:ph type="body" idx="1"/>
          </p:nvPr>
        </p:nvSpPr>
        <p:spPr/>
        <p:txBody>
          <a:bodyPr>
            <a:normAutofit/>
          </a:bodyPr>
          <a:lstStyle/>
          <a:p>
            <a:pPr marL="114300" indent="0">
              <a:buNone/>
            </a:pPr>
            <a:r>
              <a:rPr lang="en-US" sz="3600" dirty="0"/>
              <a:t>There are even </a:t>
            </a:r>
            <a:r>
              <a:rPr lang="en-US" sz="3600" dirty="0">
                <a:solidFill>
                  <a:schemeClr val="tx1"/>
                </a:solidFill>
                <a:latin typeface="Calibri" panose="020F0502020204030204" pitchFamily="34" charset="0"/>
                <a:cs typeface="Calibri" panose="020F0502020204030204" pitchFamily="34" charset="0"/>
              </a:rPr>
              <a:t>shorter operators for “incrementing” and “decrementing”!</a:t>
            </a:r>
          </a:p>
          <a:p>
            <a:pPr marL="114300" indent="0">
              <a:buNone/>
            </a:pPr>
            <a:endParaRPr lang="en-US" sz="2800" dirty="0">
              <a:solidFill>
                <a:schemeClr val="tx1"/>
              </a:solidFill>
              <a:latin typeface="Calibri" panose="020F0502020204030204" pitchFamily="34" charset="0"/>
              <a:cs typeface="Calibri" panose="020F0502020204030204" pitchFamily="34" charset="0"/>
            </a:endParaRPr>
          </a:p>
          <a:p>
            <a:pPr marL="114300" indent="0">
              <a:buNone/>
            </a:pP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rgbClr val="008080"/>
                </a:solidFill>
                <a:latin typeface="Consolas" panose="020B0609020204030204" pitchFamily="49" charset="0"/>
                <a:cs typeface="Calibri" panose="020F0502020204030204" pitchFamily="34" charset="0"/>
              </a:rPr>
              <a:t>++</a:t>
            </a:r>
            <a:r>
              <a:rPr lang="en-US" sz="2800" dirty="0">
                <a:solidFill>
                  <a:schemeClr val="tx1"/>
                </a:solidFill>
                <a:latin typeface="Consolas" panose="020B0609020204030204" pitchFamily="49" charset="0"/>
                <a:cs typeface="Calibri" panose="020F0502020204030204" pitchFamily="34" charset="0"/>
              </a:rPr>
              <a:t>; // </a:t>
            </a: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chemeClr val="tx1"/>
                </a:solidFill>
                <a:latin typeface="Consolas" panose="020B0609020204030204" pitchFamily="49" charset="0"/>
                <a:cs typeface="Calibri" panose="020F0502020204030204" pitchFamily="34" charset="0"/>
              </a:rPr>
              <a:t> += 1;</a:t>
            </a:r>
          </a:p>
          <a:p>
            <a:pPr marL="114300" indent="0">
              <a:buNone/>
            </a:pP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rgbClr val="008080"/>
                </a:solidFill>
                <a:latin typeface="Consolas" panose="020B0609020204030204" pitchFamily="49" charset="0"/>
                <a:cs typeface="Calibri" panose="020F0502020204030204" pitchFamily="34" charset="0"/>
              </a:rPr>
              <a:t>--</a:t>
            </a:r>
            <a:r>
              <a:rPr lang="en-US" sz="2800" dirty="0">
                <a:solidFill>
                  <a:schemeClr val="tx1"/>
                </a:solidFill>
                <a:latin typeface="Consolas" panose="020B0609020204030204" pitchFamily="49" charset="0"/>
                <a:cs typeface="Calibri" panose="020F0502020204030204" pitchFamily="34" charset="0"/>
              </a:rPr>
              <a:t>; // </a:t>
            </a:r>
            <a:r>
              <a:rPr lang="en-US" sz="2800" dirty="0" err="1">
                <a:solidFill>
                  <a:schemeClr val="tx1"/>
                </a:solidFill>
                <a:latin typeface="Consolas" panose="020B0609020204030204" pitchFamily="49" charset="0"/>
                <a:cs typeface="Calibri" panose="020F0502020204030204" pitchFamily="34" charset="0"/>
              </a:rPr>
              <a:t>myFavoriteNumber</a:t>
            </a:r>
            <a:r>
              <a:rPr lang="en-US" sz="2800" dirty="0">
                <a:solidFill>
                  <a:schemeClr val="tx1"/>
                </a:solidFill>
                <a:latin typeface="Consolas" panose="020B0609020204030204" pitchFamily="49" charset="0"/>
                <a:cs typeface="Calibri" panose="020F0502020204030204" pitchFamily="34" charset="0"/>
              </a:rPr>
              <a:t> -= 1;</a:t>
            </a:r>
          </a:p>
          <a:p>
            <a:pPr marL="114300" indent="0">
              <a:buNone/>
            </a:pPr>
            <a:endParaRPr lang="en-US" sz="2800" dirty="0">
              <a:solidFill>
                <a:schemeClr val="tx1"/>
              </a:solidFill>
              <a:latin typeface="Consolas" panose="020B0609020204030204" pitchFamily="49" charset="0"/>
              <a:cs typeface="Calibri" panose="020F0502020204030204" pitchFamily="34" charset="0"/>
            </a:endParaRPr>
          </a:p>
          <a:p>
            <a:pPr marL="114300" indent="0">
              <a:buNone/>
            </a:pPr>
            <a:r>
              <a:rPr lang="en-US" sz="2800" dirty="0"/>
              <a:t>Should this work for integers? Doubles? Strings?</a:t>
            </a:r>
            <a:endParaRPr lang="en-US" sz="2800" dirty="0">
              <a:solidFill>
                <a:schemeClr val="tx1"/>
              </a:solidFill>
              <a:latin typeface="Consolas" panose="020B0609020204030204" pitchFamily="49"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FAAA5A1-A94D-AC6B-C41A-AF55D47A5D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52331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333F-B749-BF1B-8113-3628B1FEB01F}"/>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A, B, C Variables</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 (Think)</a:t>
            </a:r>
            <a:endParaRPr lang="en-US" dirty="0"/>
          </a:p>
        </p:txBody>
      </p:sp>
      <p:sp>
        <p:nvSpPr>
          <p:cNvPr id="4" name="TextBox 3">
            <a:extLst>
              <a:ext uri="{FF2B5EF4-FFF2-40B4-BE49-F238E27FC236}">
                <a16:creationId xmlns:a16="http://schemas.microsoft.com/office/drawing/2014/main" id="{3F4835EC-40BF-1DBE-3F3E-75511C7710F6}"/>
              </a:ext>
            </a:extLst>
          </p:cNvPr>
          <p:cNvSpPr txBox="1"/>
          <p:nvPr/>
        </p:nvSpPr>
        <p:spPr>
          <a:xfrm>
            <a:off x="980439" y="1988589"/>
            <a:ext cx="6871855" cy="4524315"/>
          </a:xfrm>
          <a:prstGeom prst="rect">
            <a:avLst/>
          </a:prstGeom>
          <a:noFill/>
        </p:spPr>
        <p:txBody>
          <a:bodyPr wrap="square" rtlCol="0">
            <a:spAutoFit/>
          </a:bodyPr>
          <a:lstStyle/>
          <a:p>
            <a:r>
              <a:rPr lang="en-US" sz="3200" dirty="0">
                <a:solidFill>
                  <a:schemeClr val="tx1"/>
                </a:solidFill>
                <a:latin typeface="Calibri" panose="020F0502020204030204" pitchFamily="34" charset="0"/>
                <a:cs typeface="Calibri" panose="020F0502020204030204" pitchFamily="34" charset="0"/>
              </a:rPr>
              <a:t>What values do a, b, and c hold after this code is executed?</a:t>
            </a:r>
          </a:p>
          <a:p>
            <a:endParaRPr lang="en-US" sz="3200" dirty="0">
              <a:solidFill>
                <a:srgbClr val="267F99"/>
              </a:solidFill>
              <a:latin typeface="Consolas" panose="020B0609020204030204" pitchFamily="49" charset="0"/>
            </a:endParaRP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a</a:t>
            </a:r>
            <a:r>
              <a:rPr lang="en-US" sz="3200" dirty="0">
                <a:latin typeface="Consolas" panose="020B0609020204030204" pitchFamily="49" charset="0"/>
              </a:rPr>
              <a:t>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b</a:t>
            </a:r>
            <a:r>
              <a:rPr lang="en-US" sz="3200" dirty="0">
                <a:latin typeface="Consolas" panose="020B0609020204030204" pitchFamily="49" charset="0"/>
              </a:rPr>
              <a:t> = </a:t>
            </a:r>
            <a:r>
              <a:rPr lang="en-US" sz="3200" dirty="0">
                <a:solidFill>
                  <a:srgbClr val="098658"/>
                </a:solidFill>
                <a:latin typeface="Consolas" panose="020B0609020204030204" pitchFamily="49" charset="0"/>
              </a:rPr>
              <a:t>30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c</a:t>
            </a:r>
            <a:r>
              <a:rPr lang="en-US" sz="3200" dirty="0">
                <a:latin typeface="Consolas" panose="020B0609020204030204" pitchFamily="49" charset="0"/>
              </a:rPr>
              <a:t> = a + b;</a:t>
            </a:r>
          </a:p>
          <a:p>
            <a:r>
              <a:rPr lang="en-US" sz="3200" dirty="0">
                <a:latin typeface="Consolas" panose="020B0609020204030204" pitchFamily="49" charset="0"/>
              </a:rPr>
              <a:t>c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latin typeface="Consolas" panose="020B0609020204030204" pitchFamily="49" charset="0"/>
              </a:rPr>
              <a:t>a = b + </a:t>
            </a:r>
            <a:r>
              <a:rPr lang="en-US" sz="3200" dirty="0">
                <a:solidFill>
                  <a:srgbClr val="098658"/>
                </a:solidFill>
                <a:latin typeface="Consolas" panose="020B0609020204030204" pitchFamily="49" charset="0"/>
              </a:rPr>
              <a:t>5</a:t>
            </a:r>
            <a:r>
              <a:rPr lang="en-US" sz="3200" dirty="0">
                <a:latin typeface="Consolas" panose="020B0609020204030204" pitchFamily="49" charset="0"/>
              </a:rPr>
              <a:t>;</a:t>
            </a:r>
          </a:p>
          <a:p>
            <a:r>
              <a:rPr lang="en-US" sz="3200" dirty="0">
                <a:latin typeface="Consolas" panose="020B0609020204030204" pitchFamily="49" charset="0"/>
              </a:rPr>
              <a:t>b /= </a:t>
            </a:r>
            <a:r>
              <a:rPr lang="en-US" sz="3200" dirty="0">
                <a:solidFill>
                  <a:srgbClr val="098658"/>
                </a:solidFill>
                <a:latin typeface="Consolas" panose="020B0609020204030204" pitchFamily="49" charset="0"/>
              </a:rPr>
              <a:t>2</a:t>
            </a:r>
            <a:r>
              <a:rPr lang="en-US" sz="3200" dirty="0">
                <a:latin typeface="Consolas" panose="020B0609020204030204" pitchFamily="49" charset="0"/>
              </a:rPr>
              <a:t>;</a:t>
            </a:r>
          </a:p>
        </p:txBody>
      </p:sp>
      <p:sp>
        <p:nvSpPr>
          <p:cNvPr id="6" name="TextBox 5">
            <a:extLst>
              <a:ext uri="{FF2B5EF4-FFF2-40B4-BE49-F238E27FC236}">
                <a16:creationId xmlns:a16="http://schemas.microsoft.com/office/drawing/2014/main" id="{C55BDBB7-43F7-D740-7F52-67D6A8A3CDEC}"/>
              </a:ext>
            </a:extLst>
          </p:cNvPr>
          <p:cNvSpPr txBox="1"/>
          <p:nvPr/>
        </p:nvSpPr>
        <p:spPr>
          <a:xfrm>
            <a:off x="7954682" y="2660096"/>
            <a:ext cx="3065929" cy="2769989"/>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10, 30, 40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20, 15, 30</a:t>
            </a:r>
          </a:p>
        </p:txBody>
      </p:sp>
      <p:pic>
        <p:nvPicPr>
          <p:cNvPr id="5" name="Picture 4" descr="Ask questions on sli.do at #cse121">
            <a:extLst>
              <a:ext uri="{FF2B5EF4-FFF2-40B4-BE49-F238E27FC236}">
                <a16:creationId xmlns:a16="http://schemas.microsoft.com/office/drawing/2014/main" id="{9AA4216F-47DC-9055-9121-ED7E77EC8A25}"/>
              </a:ext>
            </a:extLst>
          </p:cNvPr>
          <p:cNvPicPr>
            <a:picLocks noChangeAspect="1"/>
          </p:cNvPicPr>
          <p:nvPr/>
        </p:nvPicPr>
        <p:blipFill>
          <a:blip r:embed="rId2"/>
          <a:stretch>
            <a:fillRect/>
          </a:stretch>
        </p:blipFill>
        <p:spPr>
          <a:xfrm>
            <a:off x="7172872" y="231606"/>
            <a:ext cx="719502" cy="719502"/>
          </a:xfrm>
          <a:prstGeom prst="rect">
            <a:avLst/>
          </a:prstGeom>
        </p:spPr>
      </p:pic>
      <p:sp>
        <p:nvSpPr>
          <p:cNvPr id="3" name="Slide Number Placeholder 2">
            <a:extLst>
              <a:ext uri="{FF2B5EF4-FFF2-40B4-BE49-F238E27FC236}">
                <a16:creationId xmlns:a16="http://schemas.microsoft.com/office/drawing/2014/main" id="{B7E8C28F-6846-DB66-71A2-2C2B2C4AAD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395238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316EF9-DA4A-2B3C-2AEF-F3DE054B94FF}"/>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 B, C Variables (Pair)</a:t>
            </a:r>
          </a:p>
        </p:txBody>
      </p:sp>
      <p:sp>
        <p:nvSpPr>
          <p:cNvPr id="6" name="TextBox 5">
            <a:extLst>
              <a:ext uri="{FF2B5EF4-FFF2-40B4-BE49-F238E27FC236}">
                <a16:creationId xmlns:a16="http://schemas.microsoft.com/office/drawing/2014/main" id="{14047DDF-5267-088B-F4CC-8133A09B8CCE}"/>
              </a:ext>
            </a:extLst>
          </p:cNvPr>
          <p:cNvSpPr txBox="1"/>
          <p:nvPr/>
        </p:nvSpPr>
        <p:spPr>
          <a:xfrm>
            <a:off x="980439" y="1988589"/>
            <a:ext cx="6871855" cy="4524315"/>
          </a:xfrm>
          <a:prstGeom prst="rect">
            <a:avLst/>
          </a:prstGeom>
          <a:noFill/>
        </p:spPr>
        <p:txBody>
          <a:bodyPr wrap="square" rtlCol="0">
            <a:spAutoFit/>
          </a:bodyPr>
          <a:lstStyle/>
          <a:p>
            <a:r>
              <a:rPr lang="en-US" sz="3200" dirty="0">
                <a:solidFill>
                  <a:schemeClr val="tx1"/>
                </a:solidFill>
                <a:latin typeface="Calibri" panose="020F0502020204030204" pitchFamily="34" charset="0"/>
                <a:cs typeface="Calibri" panose="020F0502020204030204" pitchFamily="34" charset="0"/>
              </a:rPr>
              <a:t>What values do a, b, and c hold after this code is executed?</a:t>
            </a:r>
          </a:p>
          <a:p>
            <a:endParaRPr lang="en-US" sz="3200" dirty="0">
              <a:solidFill>
                <a:srgbClr val="267F99"/>
              </a:solidFill>
              <a:latin typeface="Consolas" panose="020B0609020204030204" pitchFamily="49" charset="0"/>
            </a:endParaRP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a</a:t>
            </a:r>
            <a:r>
              <a:rPr lang="en-US" sz="3200" dirty="0">
                <a:latin typeface="Consolas" panose="020B0609020204030204" pitchFamily="49" charset="0"/>
              </a:rPr>
              <a:t>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b</a:t>
            </a:r>
            <a:r>
              <a:rPr lang="en-US" sz="3200" dirty="0">
                <a:latin typeface="Consolas" panose="020B0609020204030204" pitchFamily="49" charset="0"/>
              </a:rPr>
              <a:t> = </a:t>
            </a:r>
            <a:r>
              <a:rPr lang="en-US" sz="3200" dirty="0">
                <a:solidFill>
                  <a:srgbClr val="098658"/>
                </a:solidFill>
                <a:latin typeface="Consolas" panose="020B0609020204030204" pitchFamily="49" charset="0"/>
              </a:rPr>
              <a:t>30</a:t>
            </a:r>
            <a:r>
              <a:rPr lang="en-US" sz="3200" dirty="0">
                <a:latin typeface="Consolas" panose="020B0609020204030204" pitchFamily="49" charset="0"/>
              </a:rPr>
              <a:t>;</a:t>
            </a:r>
          </a:p>
          <a:p>
            <a:r>
              <a:rPr lang="en-US" sz="3200" dirty="0">
                <a:solidFill>
                  <a:srgbClr val="267F99"/>
                </a:solidFill>
                <a:latin typeface="Consolas" panose="020B0609020204030204" pitchFamily="49" charset="0"/>
              </a:rPr>
              <a:t>int</a:t>
            </a:r>
            <a:r>
              <a:rPr lang="en-US" sz="3200" dirty="0">
                <a:latin typeface="Consolas" panose="020B0609020204030204" pitchFamily="49" charset="0"/>
              </a:rPr>
              <a:t> </a:t>
            </a:r>
            <a:r>
              <a:rPr lang="en-US" sz="3200" dirty="0">
                <a:solidFill>
                  <a:srgbClr val="001080"/>
                </a:solidFill>
                <a:latin typeface="Consolas" panose="020B0609020204030204" pitchFamily="49" charset="0"/>
              </a:rPr>
              <a:t>c</a:t>
            </a:r>
            <a:r>
              <a:rPr lang="en-US" sz="3200" dirty="0">
                <a:latin typeface="Consolas" panose="020B0609020204030204" pitchFamily="49" charset="0"/>
              </a:rPr>
              <a:t> = a + b;</a:t>
            </a:r>
          </a:p>
          <a:p>
            <a:r>
              <a:rPr lang="en-US" sz="3200" dirty="0">
                <a:latin typeface="Consolas" panose="020B0609020204030204" pitchFamily="49" charset="0"/>
              </a:rPr>
              <a:t>c -= </a:t>
            </a:r>
            <a:r>
              <a:rPr lang="en-US" sz="3200" dirty="0">
                <a:solidFill>
                  <a:srgbClr val="098658"/>
                </a:solidFill>
                <a:latin typeface="Consolas" panose="020B0609020204030204" pitchFamily="49" charset="0"/>
              </a:rPr>
              <a:t>10</a:t>
            </a:r>
            <a:r>
              <a:rPr lang="en-US" sz="3200" dirty="0">
                <a:latin typeface="Consolas" panose="020B0609020204030204" pitchFamily="49" charset="0"/>
              </a:rPr>
              <a:t>;</a:t>
            </a:r>
          </a:p>
          <a:p>
            <a:r>
              <a:rPr lang="en-US" sz="3200" dirty="0">
                <a:latin typeface="Consolas" panose="020B0609020204030204" pitchFamily="49" charset="0"/>
              </a:rPr>
              <a:t>a = b + </a:t>
            </a:r>
            <a:r>
              <a:rPr lang="en-US" sz="3200" dirty="0">
                <a:solidFill>
                  <a:srgbClr val="098658"/>
                </a:solidFill>
                <a:latin typeface="Consolas" panose="020B0609020204030204" pitchFamily="49" charset="0"/>
              </a:rPr>
              <a:t>5</a:t>
            </a:r>
            <a:r>
              <a:rPr lang="en-US" sz="3200" dirty="0">
                <a:latin typeface="Consolas" panose="020B0609020204030204" pitchFamily="49" charset="0"/>
              </a:rPr>
              <a:t>;</a:t>
            </a:r>
          </a:p>
          <a:p>
            <a:r>
              <a:rPr lang="en-US" sz="3200" dirty="0">
                <a:latin typeface="Consolas" panose="020B0609020204030204" pitchFamily="49" charset="0"/>
              </a:rPr>
              <a:t>b /= </a:t>
            </a:r>
            <a:r>
              <a:rPr lang="en-US" sz="3200" dirty="0">
                <a:solidFill>
                  <a:srgbClr val="098658"/>
                </a:solidFill>
                <a:latin typeface="Consolas" panose="020B0609020204030204" pitchFamily="49" charset="0"/>
              </a:rPr>
              <a:t>2</a:t>
            </a:r>
            <a:r>
              <a:rPr lang="en-US" sz="3200" dirty="0">
                <a:latin typeface="Consolas" panose="020B0609020204030204" pitchFamily="49" charset="0"/>
              </a:rPr>
              <a:t>;</a:t>
            </a:r>
          </a:p>
        </p:txBody>
      </p:sp>
      <p:sp>
        <p:nvSpPr>
          <p:cNvPr id="7" name="TextBox 6">
            <a:extLst>
              <a:ext uri="{FF2B5EF4-FFF2-40B4-BE49-F238E27FC236}">
                <a16:creationId xmlns:a16="http://schemas.microsoft.com/office/drawing/2014/main" id="{77D78F34-1E8F-8641-CA9F-61875DD4662F}"/>
              </a:ext>
            </a:extLst>
          </p:cNvPr>
          <p:cNvSpPr txBox="1"/>
          <p:nvPr/>
        </p:nvSpPr>
        <p:spPr>
          <a:xfrm>
            <a:off x="7954682" y="2660096"/>
            <a:ext cx="3065929" cy="2769989"/>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10, 30, 40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35, 15.5, 30</a:t>
            </a:r>
          </a:p>
          <a:p>
            <a:pPr marL="342900" indent="-342900">
              <a:spcAft>
                <a:spcPts val="1200"/>
              </a:spcAft>
              <a:buClr>
                <a:srgbClr val="7030A0"/>
              </a:buClr>
              <a:buFont typeface="+mj-lt"/>
              <a:buAutoNum type="alphaUcPeriod"/>
            </a:pPr>
            <a:r>
              <a:rPr lang="en-US" sz="3600" dirty="0">
                <a:latin typeface="Calibri" panose="020F0502020204030204" pitchFamily="34" charset="0"/>
                <a:cs typeface="Calibri" panose="020F0502020204030204" pitchFamily="34" charset="0"/>
              </a:rPr>
              <a:t> 20, 15, 30</a:t>
            </a:r>
          </a:p>
        </p:txBody>
      </p:sp>
      <p:pic>
        <p:nvPicPr>
          <p:cNvPr id="2" name="Picture 1" descr="Ask questions on sli.do at #cse121">
            <a:extLst>
              <a:ext uri="{FF2B5EF4-FFF2-40B4-BE49-F238E27FC236}">
                <a16:creationId xmlns:a16="http://schemas.microsoft.com/office/drawing/2014/main" id="{FAC250D9-1D1F-CF9A-C43D-7DE6D3D7AFA7}"/>
              </a:ext>
            </a:extLst>
          </p:cNvPr>
          <p:cNvPicPr>
            <a:picLocks noChangeAspect="1"/>
          </p:cNvPicPr>
          <p:nvPr/>
        </p:nvPicPr>
        <p:blipFill>
          <a:blip r:embed="rId2"/>
          <a:stretch>
            <a:fillRect/>
          </a:stretch>
        </p:blipFill>
        <p:spPr>
          <a:xfrm>
            <a:off x="7172872" y="231606"/>
            <a:ext cx="719502" cy="719502"/>
          </a:xfrm>
          <a:prstGeom prst="rect">
            <a:avLst/>
          </a:prstGeom>
        </p:spPr>
      </p:pic>
      <p:sp>
        <p:nvSpPr>
          <p:cNvPr id="3" name="Slide Number Placeholder 2">
            <a:extLst>
              <a:ext uri="{FF2B5EF4-FFF2-40B4-BE49-F238E27FC236}">
                <a16:creationId xmlns:a16="http://schemas.microsoft.com/office/drawing/2014/main" id="{BA87FF5D-828F-796D-BF49-96A9EAE111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85170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(4/4)</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C0 Reflection Recap</a:t>
            </a:r>
          </a:p>
          <a:p>
            <a:r>
              <a:rPr lang="en-US" dirty="0"/>
              <a:t>Typecasting</a:t>
            </a:r>
          </a:p>
          <a:p>
            <a:r>
              <a:rPr lang="en-US" dirty="0"/>
              <a:t>Casting, More Variables and Operators! </a:t>
            </a:r>
          </a:p>
          <a:p>
            <a:r>
              <a:rPr lang="en-US" b="1" dirty="0">
                <a:solidFill>
                  <a:srgbClr val="7030A0"/>
                </a:solidFill>
              </a:rPr>
              <a:t>Strings and Characters Review (now)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1298948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0363-E667-4D38-BC39-CB590D93A8A1}"/>
              </a:ext>
            </a:extLst>
          </p:cNvPr>
          <p:cNvSpPr>
            <a:spLocks noGrp="1"/>
          </p:cNvSpPr>
          <p:nvPr>
            <p:ph type="title"/>
          </p:nvPr>
        </p:nvSpPr>
        <p:spPr/>
        <p:txBody>
          <a:bodyPr/>
          <a:lstStyle/>
          <a:p>
            <a:r>
              <a:rPr lang="en-US" dirty="0">
                <a:solidFill>
                  <a:schemeClr val="accent6">
                    <a:lumMod val="75000"/>
                  </a:schemeClr>
                </a:solidFill>
              </a:rPr>
              <a:t>PCM: </a:t>
            </a:r>
            <a:r>
              <a:rPr lang="en-US" dirty="0"/>
              <a:t>Strings &amp; </a:t>
            </a:r>
            <a:r>
              <a:rPr lang="en-US" dirty="0">
                <a:solidFill>
                  <a:schemeClr val="accent6"/>
                </a:solidFill>
                <a:latin typeface="Consolas" panose="020B0609020204030204" pitchFamily="49" charset="0"/>
              </a:rPr>
              <a:t>chars</a:t>
            </a:r>
            <a:endParaRPr lang="en-US" dirty="0">
              <a:solidFill>
                <a:schemeClr val="accent6"/>
              </a:solidFill>
            </a:endParaRPr>
          </a:p>
        </p:txBody>
      </p:sp>
      <p:sp>
        <p:nvSpPr>
          <p:cNvPr id="3" name="Text Placeholder 2">
            <a:extLst>
              <a:ext uri="{FF2B5EF4-FFF2-40B4-BE49-F238E27FC236}">
                <a16:creationId xmlns:a16="http://schemas.microsoft.com/office/drawing/2014/main" id="{30E6FEC1-5697-4575-AA36-5BE72E012A23}"/>
              </a:ext>
            </a:extLst>
          </p:cNvPr>
          <p:cNvSpPr>
            <a:spLocks noGrp="1"/>
          </p:cNvSpPr>
          <p:nvPr>
            <p:ph type="body" idx="1"/>
          </p:nvPr>
        </p:nvSpPr>
        <p:spPr/>
        <p:txBody>
          <a:bodyPr/>
          <a:lstStyle/>
          <a:p>
            <a:r>
              <a:rPr lang="en-US" dirty="0"/>
              <a:t>Recall: String literals are a sequence of characters that are </a:t>
            </a:r>
            <a:r>
              <a:rPr lang="en-US" i="1" dirty="0"/>
              <a:t>strung </a:t>
            </a:r>
            <a:r>
              <a:rPr lang="en-US" dirty="0"/>
              <a:t>together, begin and end with </a:t>
            </a:r>
            <a:r>
              <a:rPr lang="en-US" dirty="0">
                <a:solidFill>
                  <a:srgbClr val="C00000"/>
                </a:solidFill>
              </a:rPr>
              <a:t>""</a:t>
            </a:r>
          </a:p>
          <a:p>
            <a:pPr lvl="1"/>
            <a:r>
              <a:rPr lang="en-US" dirty="0"/>
              <a:t>Use zero-based indexing</a:t>
            </a:r>
          </a:p>
          <a:p>
            <a:r>
              <a:rPr lang="en-US" dirty="0"/>
              <a:t>A </a:t>
            </a:r>
            <a:r>
              <a:rPr lang="en-US" dirty="0">
                <a:solidFill>
                  <a:srgbClr val="7030A0"/>
                </a:solidFill>
                <a:latin typeface="Consolas" panose="020B0609020204030204" pitchFamily="49" charset="0"/>
              </a:rPr>
              <a:t>char</a:t>
            </a:r>
            <a:r>
              <a:rPr lang="en-US" dirty="0"/>
              <a:t> represents a single character </a:t>
            </a:r>
          </a:p>
          <a:p>
            <a:pPr lvl="1"/>
            <a:r>
              <a:rPr lang="en-US" dirty="0"/>
              <a:t>Begin and end with single quotes ( ' )</a:t>
            </a:r>
          </a:p>
          <a:p>
            <a:pPr lvl="1"/>
            <a:r>
              <a:rPr lang="en-US" dirty="0"/>
              <a:t>Strings are made up of </a:t>
            </a:r>
            <a:r>
              <a:rPr lang="en-US" dirty="0">
                <a:latin typeface="Consolas" panose="020B0609020204030204" pitchFamily="49" charset="0"/>
              </a:rPr>
              <a:t>char</a:t>
            </a:r>
            <a:r>
              <a:rPr lang="en-US" dirty="0"/>
              <a:t>s! </a:t>
            </a:r>
          </a:p>
          <a:p>
            <a:pPr marL="571500" lvl="1" indent="0">
              <a:buNone/>
            </a:pPr>
            <a:endParaRPr lang="en-US" dirty="0"/>
          </a:p>
        </p:txBody>
      </p:sp>
      <p:graphicFrame>
        <p:nvGraphicFramePr>
          <p:cNvPr id="7" name="Table 6">
            <a:extLst>
              <a:ext uri="{FF2B5EF4-FFF2-40B4-BE49-F238E27FC236}">
                <a16:creationId xmlns:a16="http://schemas.microsoft.com/office/drawing/2014/main" id="{F18F2289-4E55-4AF6-8E22-832E2BF05FF1}"/>
              </a:ext>
            </a:extLst>
          </p:cNvPr>
          <p:cNvGraphicFramePr>
            <a:graphicFrameLocks noGrp="1"/>
          </p:cNvGraphicFramePr>
          <p:nvPr>
            <p:extLst>
              <p:ext uri="{D42A27DB-BD31-4B8C-83A1-F6EECF244321}">
                <p14:modId xmlns:p14="http://schemas.microsoft.com/office/powerpoint/2010/main" val="3387547865"/>
              </p:ext>
            </p:extLst>
          </p:nvPr>
        </p:nvGraphicFramePr>
        <p:xfrm>
          <a:off x="7615918" y="2377641"/>
          <a:ext cx="3817485" cy="1000805"/>
        </p:xfrm>
        <a:graphic>
          <a:graphicData uri="http://schemas.openxmlformats.org/drawingml/2006/table">
            <a:tbl>
              <a:tblPr firstRow="1" bandRow="1">
                <a:tableStyleId>{5940675A-B579-460E-94D1-54222C63F5DA}</a:tableStyleId>
              </a:tblPr>
              <a:tblGrid>
                <a:gridCol w="545355">
                  <a:extLst>
                    <a:ext uri="{9D8B030D-6E8A-4147-A177-3AD203B41FA5}">
                      <a16:colId xmlns:a16="http://schemas.microsoft.com/office/drawing/2014/main" val="3874129439"/>
                    </a:ext>
                  </a:extLst>
                </a:gridCol>
                <a:gridCol w="545355">
                  <a:extLst>
                    <a:ext uri="{9D8B030D-6E8A-4147-A177-3AD203B41FA5}">
                      <a16:colId xmlns:a16="http://schemas.microsoft.com/office/drawing/2014/main" val="903776653"/>
                    </a:ext>
                  </a:extLst>
                </a:gridCol>
                <a:gridCol w="545355">
                  <a:extLst>
                    <a:ext uri="{9D8B030D-6E8A-4147-A177-3AD203B41FA5}">
                      <a16:colId xmlns:a16="http://schemas.microsoft.com/office/drawing/2014/main" val="3107311372"/>
                    </a:ext>
                  </a:extLst>
                </a:gridCol>
                <a:gridCol w="545355">
                  <a:extLst>
                    <a:ext uri="{9D8B030D-6E8A-4147-A177-3AD203B41FA5}">
                      <a16:colId xmlns:a16="http://schemas.microsoft.com/office/drawing/2014/main" val="4208589544"/>
                    </a:ext>
                  </a:extLst>
                </a:gridCol>
                <a:gridCol w="545355">
                  <a:extLst>
                    <a:ext uri="{9D8B030D-6E8A-4147-A177-3AD203B41FA5}">
                      <a16:colId xmlns:a16="http://schemas.microsoft.com/office/drawing/2014/main" val="473933153"/>
                    </a:ext>
                  </a:extLst>
                </a:gridCol>
                <a:gridCol w="545355">
                  <a:extLst>
                    <a:ext uri="{9D8B030D-6E8A-4147-A177-3AD203B41FA5}">
                      <a16:colId xmlns:a16="http://schemas.microsoft.com/office/drawing/2014/main" val="3043576983"/>
                    </a:ext>
                  </a:extLst>
                </a:gridCol>
                <a:gridCol w="545355">
                  <a:extLst>
                    <a:ext uri="{9D8B030D-6E8A-4147-A177-3AD203B41FA5}">
                      <a16:colId xmlns:a16="http://schemas.microsoft.com/office/drawing/2014/main" val="731264172"/>
                    </a:ext>
                  </a:extLst>
                </a:gridCol>
              </a:tblGrid>
              <a:tr h="544967">
                <a:tc>
                  <a:txBody>
                    <a:bodyPr/>
                    <a:lstStyle/>
                    <a:p>
                      <a:pPr algn="ctr"/>
                      <a:r>
                        <a:rPr lang="en-US" sz="3200" dirty="0">
                          <a:solidFill>
                            <a:srgbClr val="002060"/>
                          </a:solidFill>
                          <a:latin typeface="Consolas" panose="020B0609020204030204" pitchFamily="49"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02240276"/>
                  </a:ext>
                </a:extLst>
              </a:tr>
              <a:tr h="421685">
                <a:tc>
                  <a:txBody>
                    <a:bodyPr/>
                    <a:lstStyle/>
                    <a:p>
                      <a:pPr algn="ctr"/>
                      <a:r>
                        <a:rPr lang="en-US" sz="1800" dirty="0">
                          <a:solidFill>
                            <a:srgbClr val="990033"/>
                          </a:solidFill>
                          <a:latin typeface="Consolas" panose="020B0609020204030204" pitchFamily="49"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51079"/>
                  </a:ext>
                </a:extLst>
              </a:tr>
            </a:tbl>
          </a:graphicData>
        </a:graphic>
      </p:graphicFrame>
      <p:sp>
        <p:nvSpPr>
          <p:cNvPr id="8" name="TextBox 7">
            <a:extLst>
              <a:ext uri="{FF2B5EF4-FFF2-40B4-BE49-F238E27FC236}">
                <a16:creationId xmlns:a16="http://schemas.microsoft.com/office/drawing/2014/main" id="{1745A610-DED0-43BE-BA45-1D5A523A57EC}"/>
              </a:ext>
            </a:extLst>
          </p:cNvPr>
          <p:cNvSpPr txBox="1"/>
          <p:nvPr/>
        </p:nvSpPr>
        <p:spPr>
          <a:xfrm>
            <a:off x="7157358" y="4536887"/>
            <a:ext cx="4407892"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srgbClr val="7030A0"/>
                </a:solidFill>
                <a:latin typeface="Consolas" panose="020B0609020204030204" pitchFamily="49" charset="0"/>
              </a:rPr>
              <a:t>char</a:t>
            </a:r>
            <a:r>
              <a:rPr lang="en-US" sz="2400" dirty="0">
                <a:latin typeface="Consolas" panose="020B0609020204030204" pitchFamily="49" charset="0"/>
              </a:rPr>
              <a:t> letter = </a:t>
            </a:r>
            <a:r>
              <a:rPr lang="en-US" sz="2400" dirty="0">
                <a:solidFill>
                  <a:srgbClr val="C00000"/>
                </a:solidFill>
                <a:latin typeface="Consolas" panose="020B0609020204030204" pitchFamily="49" charset="0"/>
              </a:rPr>
              <a:t>'g'</a:t>
            </a:r>
            <a:r>
              <a:rPr lang="en-US" sz="2400" dirty="0">
                <a:latin typeface="Consolas" panose="020B0609020204030204" pitchFamily="49" charset="0"/>
              </a:rPr>
              <a:t>;</a:t>
            </a:r>
          </a:p>
          <a:p>
            <a:r>
              <a:rPr lang="en-US" sz="2400" dirty="0">
                <a:solidFill>
                  <a:srgbClr val="7030A0"/>
                </a:solidFill>
                <a:latin typeface="Consolas" panose="020B0609020204030204" pitchFamily="49" charset="0"/>
              </a:rPr>
              <a:t>char</a:t>
            </a:r>
            <a:r>
              <a:rPr lang="en-US" sz="2400" dirty="0">
                <a:latin typeface="Consolas" panose="020B0609020204030204" pitchFamily="49" charset="0"/>
              </a:rPr>
              <a:t> </a:t>
            </a:r>
            <a:r>
              <a:rPr lang="en-US" sz="2400" dirty="0" err="1">
                <a:latin typeface="Consolas" panose="020B0609020204030204" pitchFamily="49" charset="0"/>
              </a:rPr>
              <a:t>anotherLetter</a:t>
            </a:r>
            <a:r>
              <a:rPr lang="en-US" sz="2400" dirty="0">
                <a:latin typeface="Consolas" panose="020B0609020204030204" pitchFamily="49" charset="0"/>
              </a:rPr>
              <a:t> = </a:t>
            </a:r>
            <a:r>
              <a:rPr lang="en-US" sz="2400" dirty="0">
                <a:solidFill>
                  <a:srgbClr val="C00000"/>
                </a:solidFill>
                <a:latin typeface="Consolas" panose="020B0609020204030204" pitchFamily="49" charset="0"/>
              </a:rPr>
              <a:t>'b'</a:t>
            </a:r>
            <a:r>
              <a:rPr lang="en-US" sz="240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547D44D-7538-42CD-8CE0-AAA23D4960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8194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9664-AA7E-0C50-6D41-DDAF4653A9F0}"/>
              </a:ext>
            </a:extLst>
          </p:cNvPr>
          <p:cNvSpPr>
            <a:spLocks noGrp="1"/>
          </p:cNvSpPr>
          <p:nvPr>
            <p:ph type="title"/>
          </p:nvPr>
        </p:nvSpPr>
        <p:spPr/>
        <p:txBody>
          <a:bodyPr/>
          <a:lstStyle/>
          <a:p>
            <a:r>
              <a:rPr lang="en-US" dirty="0">
                <a:solidFill>
                  <a:schemeClr val="accent6">
                    <a:lumMod val="75000"/>
                  </a:schemeClr>
                </a:solidFill>
              </a:rPr>
              <a:t>PCM: </a:t>
            </a:r>
            <a:r>
              <a:rPr lang="en-US" dirty="0"/>
              <a:t>String Methods</a:t>
            </a:r>
          </a:p>
        </p:txBody>
      </p:sp>
      <p:sp>
        <p:nvSpPr>
          <p:cNvPr id="3" name="TextBox 2">
            <a:extLst>
              <a:ext uri="{FF2B5EF4-FFF2-40B4-BE49-F238E27FC236}">
                <a16:creationId xmlns:a16="http://schemas.microsoft.com/office/drawing/2014/main" id="{3DF444FB-B3E7-49AD-94E3-9816C33EC184}"/>
              </a:ext>
            </a:extLst>
          </p:cNvPr>
          <p:cNvSpPr txBox="1"/>
          <p:nvPr/>
        </p:nvSpPr>
        <p:spPr>
          <a:xfrm>
            <a:off x="6547758" y="650932"/>
            <a:ext cx="5170714" cy="400110"/>
          </a:xfrm>
          <a:prstGeom prst="rect">
            <a:avLst/>
          </a:prstGeom>
          <a:noFill/>
        </p:spPr>
        <p:txBody>
          <a:bodyPr wrap="square" rtlCol="0">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Usage: </a:t>
            </a:r>
            <a:r>
              <a:rPr lang="en-US" sz="2000" dirty="0">
                <a:solidFill>
                  <a:schemeClr val="accent2">
                    <a:lumMod val="75000"/>
                  </a:schemeClr>
                </a:solidFill>
                <a:latin typeface="Consolas" panose="020B0609020204030204" pitchFamily="49" charset="0"/>
              </a:rPr>
              <a:t>&lt;</a:t>
            </a:r>
            <a:r>
              <a:rPr lang="en-US" sz="2000" dirty="0" err="1">
                <a:solidFill>
                  <a:schemeClr val="accent2">
                    <a:lumMod val="75000"/>
                  </a:schemeClr>
                </a:solidFill>
                <a:latin typeface="Consolas" panose="020B0609020204030204" pitchFamily="49" charset="0"/>
              </a:rPr>
              <a:t>string_variable</a:t>
            </a:r>
            <a:r>
              <a:rPr lang="en-US" sz="2000" dirty="0">
                <a:solidFill>
                  <a:schemeClr val="accent2">
                    <a:lumMod val="75000"/>
                  </a:schemeClr>
                </a:solidFill>
                <a:latin typeface="Consolas" panose="020B0609020204030204" pitchFamily="49" charset="0"/>
              </a:rPr>
              <a:t>&gt;</a:t>
            </a:r>
            <a:r>
              <a:rPr lang="en-US" sz="2000" dirty="0">
                <a:latin typeface="Consolas" panose="020B0609020204030204" pitchFamily="49" charset="0"/>
              </a:rPr>
              <a:t>.</a:t>
            </a:r>
            <a:r>
              <a:rPr lang="en-US" sz="2000" dirty="0">
                <a:solidFill>
                  <a:schemeClr val="accent3">
                    <a:lumMod val="75000"/>
                  </a:schemeClr>
                </a:solidFill>
                <a:latin typeface="Consolas" panose="020B0609020204030204" pitchFamily="49" charset="0"/>
              </a:rPr>
              <a:t>&lt;method&gt;</a:t>
            </a:r>
            <a:r>
              <a:rPr lang="en-US" sz="2000" dirty="0">
                <a:latin typeface="Consolas" panose="020B0609020204030204" pitchFamily="49" charset="0"/>
              </a:rPr>
              <a:t>(…)</a:t>
            </a:r>
          </a:p>
        </p:txBody>
      </p:sp>
      <p:graphicFrame>
        <p:nvGraphicFramePr>
          <p:cNvPr id="5" name="Table 4">
            <a:extLst>
              <a:ext uri="{FF2B5EF4-FFF2-40B4-BE49-F238E27FC236}">
                <a16:creationId xmlns:a16="http://schemas.microsoft.com/office/drawing/2014/main" id="{5DE2991B-4F98-6101-A1CC-92856BDAA067}"/>
              </a:ext>
            </a:extLst>
          </p:cNvPr>
          <p:cNvGraphicFramePr>
            <a:graphicFrameLocks noGrp="1"/>
          </p:cNvGraphicFramePr>
          <p:nvPr>
            <p:extLst>
              <p:ext uri="{D42A27DB-BD31-4B8C-83A1-F6EECF244321}">
                <p14:modId xmlns:p14="http://schemas.microsoft.com/office/powerpoint/2010/main" val="1575689999"/>
              </p:ext>
            </p:extLst>
          </p:nvPr>
        </p:nvGraphicFramePr>
        <p:xfrm>
          <a:off x="838200" y="1219200"/>
          <a:ext cx="10468452" cy="4787813"/>
        </p:xfrm>
        <a:graphic>
          <a:graphicData uri="http://schemas.openxmlformats.org/drawingml/2006/table">
            <a:tbl>
              <a:tblPr firstRow="1" bandRow="1">
                <a:tableStyleId>{5C22544A-7EE6-4342-B048-85BDC9FD1C3A}</a:tableStyleId>
              </a:tblPr>
              <a:tblGrid>
                <a:gridCol w="4040275">
                  <a:extLst>
                    <a:ext uri="{9D8B030D-6E8A-4147-A177-3AD203B41FA5}">
                      <a16:colId xmlns:a16="http://schemas.microsoft.com/office/drawing/2014/main" val="3368264241"/>
                    </a:ext>
                  </a:extLst>
                </a:gridCol>
                <a:gridCol w="6428177">
                  <a:extLst>
                    <a:ext uri="{9D8B030D-6E8A-4147-A177-3AD203B41FA5}">
                      <a16:colId xmlns:a16="http://schemas.microsoft.com/office/drawing/2014/main" val="3821759083"/>
                    </a:ext>
                  </a:extLst>
                </a:gridCol>
              </a:tblGrid>
              <a:tr h="435779">
                <a:tc>
                  <a:txBody>
                    <a:bodyPr/>
                    <a:lstStyle/>
                    <a:p>
                      <a:pPr algn="ctr"/>
                      <a:r>
                        <a:rPr lang="en-US" sz="2400" b="1" dirty="0">
                          <a:latin typeface="Calibri" panose="020F0502020204030204" pitchFamily="34" charset="0"/>
                          <a:cs typeface="Calibri" panose="020F0502020204030204" pitchFamily="34" charset="0"/>
                        </a:rPr>
                        <a:t>Method</a:t>
                      </a:r>
                    </a:p>
                  </a:txBody>
                  <a:tcPr/>
                </a:tc>
                <a:tc>
                  <a:txBody>
                    <a:bodyPr/>
                    <a:lstStyle/>
                    <a:p>
                      <a:pPr algn="ctr"/>
                      <a:r>
                        <a:rPr lang="en-US" sz="2400" b="1" dirty="0">
                          <a:latin typeface="Calibri" panose="020F0502020204030204" pitchFamily="34" charset="0"/>
                          <a:cs typeface="Calibri" panose="020F0502020204030204" pitchFamily="34" charset="0"/>
                        </a:rPr>
                        <a:t>Description</a:t>
                      </a:r>
                    </a:p>
                  </a:txBody>
                  <a:tcPr/>
                </a:tc>
                <a:extLst>
                  <a:ext uri="{0D108BD9-81ED-4DB2-BD59-A6C34878D82A}">
                    <a16:rowId xmlns:a16="http://schemas.microsoft.com/office/drawing/2014/main" val="2388165557"/>
                  </a:ext>
                </a:extLst>
              </a:tr>
              <a:tr h="435779">
                <a:tc>
                  <a:txBody>
                    <a:bodyPr/>
                    <a:lstStyle/>
                    <a:p>
                      <a:r>
                        <a:rPr lang="en-US" sz="1800" dirty="0">
                          <a:latin typeface="Consolas" panose="020B0609020204030204" pitchFamily="49" charset="0"/>
                        </a:rPr>
                        <a:t>length()</a:t>
                      </a:r>
                    </a:p>
                  </a:txBody>
                  <a:tcPr anchor="ctr"/>
                </a:tc>
                <a:tc>
                  <a:txBody>
                    <a:bodyPr/>
                    <a:lstStyle/>
                    <a:p>
                      <a:r>
                        <a:rPr lang="en-US" sz="1800" dirty="0">
                          <a:latin typeface="Calibri" panose="020F0502020204030204" pitchFamily="34" charset="0"/>
                          <a:cs typeface="Calibri" panose="020F0502020204030204" pitchFamily="34" charset="0"/>
                        </a:rPr>
                        <a:t>Returns the length of the string. </a:t>
                      </a:r>
                    </a:p>
                  </a:txBody>
                  <a:tcPr/>
                </a:tc>
                <a:extLst>
                  <a:ext uri="{0D108BD9-81ED-4DB2-BD59-A6C34878D82A}">
                    <a16:rowId xmlns:a16="http://schemas.microsoft.com/office/drawing/2014/main" val="2425982990"/>
                  </a:ext>
                </a:extLst>
              </a:tr>
              <a:tr h="435779">
                <a:tc>
                  <a:txBody>
                    <a:bodyPr/>
                    <a:lstStyle/>
                    <a:p>
                      <a:r>
                        <a:rPr lang="en-US" sz="1800" dirty="0">
                          <a:latin typeface="Consolas" panose="020B0609020204030204" pitchFamily="49" charset="0"/>
                        </a:rPr>
                        <a:t>charAt(</a:t>
                      </a:r>
                      <a:r>
                        <a:rPr lang="en-US" sz="1800" i="1" dirty="0">
                          <a:latin typeface="Consolas" panose="020B0609020204030204" pitchFamily="49" charset="0"/>
                        </a:rPr>
                        <a:t>i</a:t>
                      </a:r>
                      <a:r>
                        <a:rPr lang="en-US" sz="1800" i="0" dirty="0">
                          <a:latin typeface="Consolas" panose="020B0609020204030204" pitchFamily="49" charset="0"/>
                        </a:rPr>
                        <a:t>)</a:t>
                      </a:r>
                    </a:p>
                  </a:txBody>
                  <a:tcPr anchor="ctr"/>
                </a:tc>
                <a:tc>
                  <a:txBody>
                    <a:bodyPr/>
                    <a:lstStyle/>
                    <a:p>
                      <a:r>
                        <a:rPr lang="en-US" sz="1800" dirty="0">
                          <a:latin typeface="Calibri" panose="020F0502020204030204" pitchFamily="34" charset="0"/>
                          <a:cs typeface="Calibri" panose="020F0502020204030204" pitchFamily="34" charset="0"/>
                        </a:rPr>
                        <a:t>Returns the character at index </a:t>
                      </a:r>
                      <a:r>
                        <a:rPr lang="en-US" sz="1800" i="1" dirty="0">
                          <a:latin typeface="Calibri" panose="020F0502020204030204" pitchFamily="34" charset="0"/>
                          <a:cs typeface="Calibri" panose="020F0502020204030204" pitchFamily="34" charset="0"/>
                        </a:rPr>
                        <a:t>i</a:t>
                      </a:r>
                      <a:r>
                        <a:rPr lang="en-US" sz="1800" i="0" dirty="0">
                          <a:latin typeface="Calibri" panose="020F0502020204030204" pitchFamily="34" charset="0"/>
                          <a:cs typeface="Calibri" panose="020F0502020204030204" pitchFamily="34" charset="0"/>
                        </a:rPr>
                        <a:t> of the string</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95054932"/>
                  </a:ext>
                </a:extLst>
              </a:tr>
              <a:tr h="435779">
                <a:tc>
                  <a:txBody>
                    <a:bodyPr/>
                    <a:lstStyle/>
                    <a:p>
                      <a:r>
                        <a:rPr lang="en-US" sz="1800" dirty="0">
                          <a:latin typeface="Consolas" panose="020B0609020204030204" pitchFamily="49" charset="0"/>
                        </a:rPr>
                        <a:t>indexOf(</a:t>
                      </a:r>
                      <a:r>
                        <a:rPr lang="en-US" sz="1800" i="1" dirty="0">
                          <a:latin typeface="Consolas" panose="020B0609020204030204" pitchFamily="49" charset="0"/>
                        </a:rPr>
                        <a:t>s</a:t>
                      </a:r>
                      <a:r>
                        <a:rPr lang="en-US" sz="1800" i="0" dirty="0">
                          <a:latin typeface="Consolas" panose="020B0609020204030204" pitchFamily="49" charset="0"/>
                        </a:rPr>
                        <a:t>)</a:t>
                      </a:r>
                    </a:p>
                  </a:txBody>
                  <a:tcPr anchor="ctr"/>
                </a:tc>
                <a:tc>
                  <a:txBody>
                    <a:bodyPr/>
                    <a:lstStyle/>
                    <a:p>
                      <a:r>
                        <a:rPr lang="en-US" sz="1800" dirty="0">
                          <a:latin typeface="Calibri" panose="020F0502020204030204" pitchFamily="34" charset="0"/>
                          <a:cs typeface="Calibri" panose="020F0502020204030204" pitchFamily="34" charset="0"/>
                        </a:rPr>
                        <a:t>Returns the index of the first occurrence of </a:t>
                      </a:r>
                      <a:r>
                        <a:rPr lang="en-US" sz="1800" i="1" dirty="0">
                          <a:latin typeface="Calibri" panose="020F0502020204030204" pitchFamily="34" charset="0"/>
                          <a:cs typeface="Calibri" panose="020F0502020204030204" pitchFamily="34" charset="0"/>
                        </a:rPr>
                        <a:t>s</a:t>
                      </a:r>
                      <a:r>
                        <a:rPr lang="en-US" sz="1800" i="0" dirty="0">
                          <a:latin typeface="Calibri" panose="020F0502020204030204" pitchFamily="34" charset="0"/>
                          <a:cs typeface="Calibri" panose="020F0502020204030204" pitchFamily="34" charset="0"/>
                        </a:rPr>
                        <a:t> in the string; returns </a:t>
                      </a:r>
                      <a:br>
                        <a:rPr lang="en-US" sz="1800" i="0" dirty="0">
                          <a:latin typeface="Calibri" panose="020F0502020204030204" pitchFamily="34" charset="0"/>
                          <a:cs typeface="Calibri" panose="020F0502020204030204" pitchFamily="34" charset="0"/>
                        </a:rPr>
                      </a:br>
                      <a:r>
                        <a:rPr lang="en-US" sz="1800" i="0" dirty="0">
                          <a:latin typeface="Calibri" panose="020F0502020204030204" pitchFamily="34" charset="0"/>
                          <a:cs typeface="Calibri" panose="020F0502020204030204" pitchFamily="34" charset="0"/>
                        </a:rPr>
                        <a:t>-1 if </a:t>
                      </a:r>
                      <a:r>
                        <a:rPr lang="en-US" sz="1800" i="1" dirty="0">
                          <a:latin typeface="Calibri" panose="020F0502020204030204" pitchFamily="34" charset="0"/>
                          <a:cs typeface="Calibri" panose="020F0502020204030204" pitchFamily="34" charset="0"/>
                        </a:rPr>
                        <a:t>s</a:t>
                      </a:r>
                      <a:r>
                        <a:rPr lang="en-US" sz="1800" i="0" dirty="0">
                          <a:latin typeface="Calibri" panose="020F0502020204030204" pitchFamily="34" charset="0"/>
                          <a:cs typeface="Calibri" panose="020F0502020204030204" pitchFamily="34" charset="0"/>
                        </a:rPr>
                        <a:t> doesn't appear in the string</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84619916"/>
                  </a:ext>
                </a:extLst>
              </a:tr>
              <a:tr h="435779">
                <a:tc>
                  <a:txBody>
                    <a:bodyPr/>
                    <a:lstStyle/>
                    <a:p>
                      <a:r>
                        <a:rPr lang="en-US" sz="1800" dirty="0">
                          <a:latin typeface="Consolas" panose="020B0609020204030204" pitchFamily="49" charset="0"/>
                        </a:rPr>
                        <a:t>substring(</a:t>
                      </a:r>
                      <a:r>
                        <a:rPr lang="en-US" sz="1800" i="1" dirty="0">
                          <a:latin typeface="Consolas" panose="020B0609020204030204" pitchFamily="49" charset="0"/>
                        </a:rPr>
                        <a:t>i</a:t>
                      </a:r>
                      <a:r>
                        <a:rPr lang="en-US" sz="1800" i="0" dirty="0">
                          <a:latin typeface="Consolas" panose="020B0609020204030204" pitchFamily="49" charset="0"/>
                        </a:rPr>
                        <a:t>, </a:t>
                      </a:r>
                      <a:r>
                        <a:rPr lang="en-US" sz="1800" i="1" dirty="0">
                          <a:latin typeface="Consolas" panose="020B0609020204030204" pitchFamily="49" charset="0"/>
                        </a:rPr>
                        <a:t>j</a:t>
                      </a:r>
                      <a:r>
                        <a:rPr lang="en-US" sz="1800" i="0" dirty="0">
                          <a:latin typeface="Consolas" panose="020B0609020204030204" pitchFamily="49" charset="0"/>
                        </a:rPr>
                        <a:t>) </a:t>
                      </a:r>
                      <a:r>
                        <a:rPr lang="en-US" sz="1800" i="0" dirty="0">
                          <a:latin typeface="Calibri" panose="020F0502020204030204" pitchFamily="34" charset="0"/>
                          <a:cs typeface="Calibri" panose="020F0502020204030204" pitchFamily="34" charset="0"/>
                        </a:rPr>
                        <a:t>or</a:t>
                      </a:r>
                      <a:r>
                        <a:rPr lang="en-US" sz="1800" i="0" dirty="0">
                          <a:latin typeface="Consolas" panose="020B0609020204030204" pitchFamily="49" charset="0"/>
                        </a:rPr>
                        <a:t> substring(</a:t>
                      </a:r>
                      <a:r>
                        <a:rPr lang="en-US" sz="1800" i="1" dirty="0">
                          <a:latin typeface="Consolas" panose="020B0609020204030204" pitchFamily="49" charset="0"/>
                        </a:rPr>
                        <a:t>i</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the characters in this string from </a:t>
                      </a:r>
                      <a:r>
                        <a:rPr lang="en-US" sz="1800" i="1" dirty="0">
                          <a:latin typeface="Calibri" panose="020F0502020204030204" pitchFamily="34" charset="0"/>
                          <a:cs typeface="Calibri" panose="020F0502020204030204" pitchFamily="34" charset="0"/>
                        </a:rPr>
                        <a:t>i</a:t>
                      </a:r>
                      <a:r>
                        <a:rPr lang="en-US" sz="1800" i="0" dirty="0">
                          <a:latin typeface="Calibri" panose="020F0502020204030204" pitchFamily="34" charset="0"/>
                          <a:cs typeface="Calibri" panose="020F0502020204030204" pitchFamily="34" charset="0"/>
                        </a:rPr>
                        <a:t> (inclusive) to </a:t>
                      </a:r>
                      <a:r>
                        <a:rPr lang="en-US" sz="1800" i="1" dirty="0">
                          <a:latin typeface="Calibri" panose="020F0502020204030204" pitchFamily="34" charset="0"/>
                          <a:cs typeface="Calibri" panose="020F0502020204030204" pitchFamily="34" charset="0"/>
                        </a:rPr>
                        <a:t>j</a:t>
                      </a:r>
                      <a:r>
                        <a:rPr lang="en-US" sz="1800" i="0" dirty="0">
                          <a:latin typeface="Calibri" panose="020F0502020204030204" pitchFamily="34" charset="0"/>
                          <a:cs typeface="Calibri" panose="020F0502020204030204" pitchFamily="34" charset="0"/>
                        </a:rPr>
                        <a:t> (exclusive); if </a:t>
                      </a:r>
                      <a:r>
                        <a:rPr lang="en-US" sz="1800" i="1" dirty="0">
                          <a:latin typeface="Calibri" panose="020F0502020204030204" pitchFamily="34" charset="0"/>
                          <a:cs typeface="Calibri" panose="020F0502020204030204" pitchFamily="34" charset="0"/>
                        </a:rPr>
                        <a:t>j</a:t>
                      </a:r>
                      <a:r>
                        <a:rPr lang="en-US" sz="1800" i="0" dirty="0">
                          <a:latin typeface="Calibri" panose="020F0502020204030204" pitchFamily="34" charset="0"/>
                          <a:cs typeface="Calibri" panose="020F0502020204030204" pitchFamily="34" charset="0"/>
                        </a:rPr>
                        <a:t> is omitted, goes until the end of the string</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5250403"/>
                  </a:ext>
                </a:extLst>
              </a:tr>
              <a:tr h="435779">
                <a:tc>
                  <a:txBody>
                    <a:bodyPr/>
                    <a:lstStyle/>
                    <a:p>
                      <a:r>
                        <a:rPr lang="en-US" sz="1800" dirty="0">
                          <a:latin typeface="Consolas" panose="020B0609020204030204" pitchFamily="49" charset="0"/>
                        </a:rPr>
                        <a:t>contains(</a:t>
                      </a:r>
                      <a:r>
                        <a:rPr lang="en-US" sz="1800" i="1" dirty="0">
                          <a:latin typeface="Consolas" panose="020B0609020204030204" pitchFamily="49" charset="0"/>
                        </a:rPr>
                        <a:t>s</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whether or not the string contains </a:t>
                      </a:r>
                      <a:r>
                        <a:rPr lang="en-US" sz="1800" i="1" dirty="0">
                          <a:latin typeface="Calibri" panose="020F0502020204030204" pitchFamily="34" charset="0"/>
                          <a:cs typeface="Calibri" panose="020F0502020204030204" pitchFamily="34" charset="0"/>
                        </a:rPr>
                        <a:t>s</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2671709"/>
                  </a:ext>
                </a:extLst>
              </a:tr>
              <a:tr h="435779">
                <a:tc>
                  <a:txBody>
                    <a:bodyPr/>
                    <a:lstStyle/>
                    <a:p>
                      <a:r>
                        <a:rPr lang="en-US" sz="1800" dirty="0">
                          <a:latin typeface="Consolas" panose="020B0609020204030204" pitchFamily="49" charset="0"/>
                        </a:rPr>
                        <a:t>equals(</a:t>
                      </a:r>
                      <a:r>
                        <a:rPr lang="en-US" sz="1800" i="1" dirty="0">
                          <a:latin typeface="Consolas" panose="020B0609020204030204" pitchFamily="49" charset="0"/>
                        </a:rPr>
                        <a:t>s</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whether or not the string is equal to </a:t>
                      </a:r>
                      <a:r>
                        <a:rPr lang="en-US" sz="1800" i="1" dirty="0">
                          <a:latin typeface="Calibri" panose="020F0502020204030204" pitchFamily="34" charset="0"/>
                          <a:cs typeface="Calibri" panose="020F0502020204030204" pitchFamily="34" charset="0"/>
                        </a:rPr>
                        <a:t>s </a:t>
                      </a:r>
                      <a:r>
                        <a:rPr lang="en-US" sz="1800" i="0" dirty="0">
                          <a:latin typeface="Calibri" panose="020F0502020204030204" pitchFamily="34" charset="0"/>
                          <a:cs typeface="Calibri" panose="020F0502020204030204" pitchFamily="34" charset="0"/>
                        </a:rPr>
                        <a:t>(case-sensitive)</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3461892"/>
                  </a:ext>
                </a:extLst>
              </a:tr>
              <a:tr h="435779">
                <a:tc>
                  <a:txBody>
                    <a:bodyPr/>
                    <a:lstStyle/>
                    <a:p>
                      <a:r>
                        <a:rPr lang="en-US" sz="1800" dirty="0">
                          <a:latin typeface="Consolas" panose="020B0609020204030204" pitchFamily="49" charset="0"/>
                        </a:rPr>
                        <a:t>equalsIgnoreCase(</a:t>
                      </a:r>
                      <a:r>
                        <a:rPr lang="en-US" sz="1800" i="1" dirty="0">
                          <a:latin typeface="Consolas" panose="020B0609020204030204" pitchFamily="49" charset="0"/>
                        </a:rPr>
                        <a:t>s</a:t>
                      </a:r>
                      <a:r>
                        <a:rPr lang="en-US" sz="1800" i="0" dirty="0">
                          <a:latin typeface="Consolas" panose="020B0609020204030204" pitchFamily="49" charset="0"/>
                        </a:rPr>
                        <a:t>)</a:t>
                      </a:r>
                      <a:endParaRPr lang="en-US" sz="1800" dirty="0">
                        <a:latin typeface="Consolas" panose="020B0609020204030204" pitchFamily="49" charset="0"/>
                      </a:endParaRPr>
                    </a:p>
                  </a:txBody>
                  <a:tcPr anchor="ctr"/>
                </a:tc>
                <a:tc>
                  <a:txBody>
                    <a:bodyPr/>
                    <a:lstStyle/>
                    <a:p>
                      <a:r>
                        <a:rPr lang="en-US" sz="1800" dirty="0">
                          <a:latin typeface="Calibri" panose="020F0502020204030204" pitchFamily="34" charset="0"/>
                          <a:cs typeface="Calibri" panose="020F0502020204030204" pitchFamily="34" charset="0"/>
                        </a:rPr>
                        <a:t>Returns whether or not the string is equal to </a:t>
                      </a:r>
                      <a:r>
                        <a:rPr lang="en-US" sz="1800" i="1" dirty="0">
                          <a:latin typeface="Calibri" panose="020F0502020204030204" pitchFamily="34" charset="0"/>
                          <a:cs typeface="Calibri" panose="020F0502020204030204" pitchFamily="34" charset="0"/>
                        </a:rPr>
                        <a:t>s </a:t>
                      </a:r>
                      <a:r>
                        <a:rPr lang="en-US" sz="1800" i="0" dirty="0">
                          <a:latin typeface="Calibri" panose="020F0502020204030204" pitchFamily="34" charset="0"/>
                          <a:cs typeface="Calibri" panose="020F0502020204030204" pitchFamily="34" charset="0"/>
                        </a:rPr>
                        <a:t>ignoring case</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31784282"/>
                  </a:ext>
                </a:extLst>
              </a:tr>
              <a:tr h="435779">
                <a:tc>
                  <a:txBody>
                    <a:bodyPr/>
                    <a:lstStyle/>
                    <a:p>
                      <a:r>
                        <a:rPr lang="en-US" sz="1800" dirty="0">
                          <a:latin typeface="Consolas" panose="020B0609020204030204" pitchFamily="49" charset="0"/>
                        </a:rPr>
                        <a:t>toUpperCase()</a:t>
                      </a:r>
                    </a:p>
                  </a:txBody>
                  <a:tcPr anchor="ctr"/>
                </a:tc>
                <a:tc>
                  <a:txBody>
                    <a:bodyPr/>
                    <a:lstStyle/>
                    <a:p>
                      <a:r>
                        <a:rPr lang="en-US" sz="1800" dirty="0">
                          <a:latin typeface="Calibri" panose="020F0502020204030204" pitchFamily="34" charset="0"/>
                          <a:cs typeface="Calibri" panose="020F0502020204030204" pitchFamily="34" charset="0"/>
                        </a:rPr>
                        <a:t>Returns an uppercase version of the string</a:t>
                      </a:r>
                    </a:p>
                  </a:txBody>
                  <a:tcPr/>
                </a:tc>
                <a:extLst>
                  <a:ext uri="{0D108BD9-81ED-4DB2-BD59-A6C34878D82A}">
                    <a16:rowId xmlns:a16="http://schemas.microsoft.com/office/drawing/2014/main" val="3522425595"/>
                  </a:ext>
                </a:extLst>
              </a:tr>
              <a:tr h="435779">
                <a:tc>
                  <a:txBody>
                    <a:bodyPr/>
                    <a:lstStyle/>
                    <a:p>
                      <a:r>
                        <a:rPr lang="en-US" sz="1800" dirty="0">
                          <a:latin typeface="Consolas" panose="020B0609020204030204" pitchFamily="49" charset="0"/>
                        </a:rPr>
                        <a:t>toLowerCase()</a:t>
                      </a:r>
                    </a:p>
                  </a:txBody>
                  <a:tcPr anchor="ctr"/>
                </a:tc>
                <a:tc>
                  <a:txBody>
                    <a:bodyPr/>
                    <a:lstStyle/>
                    <a:p>
                      <a:r>
                        <a:rPr lang="en-US" sz="1800" dirty="0">
                          <a:latin typeface="Calibri" panose="020F0502020204030204" pitchFamily="34" charset="0"/>
                          <a:cs typeface="Calibri" panose="020F0502020204030204" pitchFamily="34" charset="0"/>
                        </a:rPr>
                        <a:t>Returns a lowercase version of the string</a:t>
                      </a:r>
                    </a:p>
                  </a:txBody>
                  <a:tcPr/>
                </a:tc>
                <a:extLst>
                  <a:ext uri="{0D108BD9-81ED-4DB2-BD59-A6C34878D82A}">
                    <a16:rowId xmlns:a16="http://schemas.microsoft.com/office/drawing/2014/main" val="3272948306"/>
                  </a:ext>
                </a:extLst>
              </a:tr>
            </a:tbl>
          </a:graphicData>
        </a:graphic>
      </p:graphicFrame>
      <p:sp>
        <p:nvSpPr>
          <p:cNvPr id="4" name="Slide Number Placeholder 3">
            <a:extLst>
              <a:ext uri="{FF2B5EF4-FFF2-40B4-BE49-F238E27FC236}">
                <a16:creationId xmlns:a16="http://schemas.microsoft.com/office/drawing/2014/main" id="{42BD9CC9-034B-1922-2049-BC4B62C902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3998318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220494-5579-FC89-533B-ED93BA7DB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FA5E3-1471-D4AF-D21D-AB7DA0491102}"/>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Gumball </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a:t>
            </a:r>
            <a:endParaRPr lang="en-US" dirty="0"/>
          </a:p>
        </p:txBody>
      </p:sp>
      <p:sp>
        <p:nvSpPr>
          <p:cNvPr id="5" name="Rectangle 4">
            <a:extLst>
              <a:ext uri="{FF2B5EF4-FFF2-40B4-BE49-F238E27FC236}">
                <a16:creationId xmlns:a16="http://schemas.microsoft.com/office/drawing/2014/main" id="{4FCADA86-8081-038D-C0A3-7BB789F85737}"/>
              </a:ext>
            </a:extLst>
          </p:cNvPr>
          <p:cNvSpPr/>
          <p:nvPr/>
        </p:nvSpPr>
        <p:spPr>
          <a:xfrm>
            <a:off x="371475" y="1408133"/>
            <a:ext cx="11010900" cy="1292662"/>
          </a:xfrm>
          <a:prstGeom prst="rect">
            <a:avLst/>
          </a:prstGeom>
        </p:spPr>
        <p:txBody>
          <a:bodyPr wrap="square">
            <a:spAutoFit/>
          </a:bodyPr>
          <a:lstStyle/>
          <a:p>
            <a:r>
              <a:rPr lang="en-US" sz="2600" dirty="0">
                <a:solidFill>
                  <a:schemeClr val="tx1"/>
                </a:solidFill>
                <a:latin typeface="Calibri" panose="020F0502020204030204" pitchFamily="34" charset="0"/>
                <a:cs typeface="Calibri" panose="020F0502020204030204" pitchFamily="34" charset="0"/>
              </a:rPr>
              <a:t>Suppose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contains the String </a:t>
            </a:r>
            <a:r>
              <a:rPr lang="en-US" sz="2600" dirty="0">
                <a:solidFill>
                  <a:schemeClr val="tx1"/>
                </a:solidFill>
                <a:latin typeface="Consolas" panose="020B0609020204030204" pitchFamily="49" charset="0"/>
                <a:cs typeface="Calibri" panose="020F0502020204030204" pitchFamily="34" charset="0"/>
              </a:rPr>
              <a:t>"bubble gum"</a:t>
            </a:r>
            <a:r>
              <a:rPr lang="en-US" sz="2600" dirty="0">
                <a:solidFill>
                  <a:schemeClr val="tx1"/>
                </a:solidFill>
                <a:latin typeface="Calibri" panose="020F0502020204030204" pitchFamily="34" charset="0"/>
                <a:cs typeface="Calibri" panose="020F0502020204030204" pitchFamily="34" charset="0"/>
              </a:rPr>
              <a:t>. </a:t>
            </a:r>
            <a:br>
              <a:rPr lang="en-US" sz="2600" dirty="0">
                <a:solidFill>
                  <a:schemeClr val="tx1"/>
                </a:solidFill>
                <a:latin typeface="Calibri" panose="020F0502020204030204" pitchFamily="34" charset="0"/>
                <a:cs typeface="Calibri" panose="020F0502020204030204" pitchFamily="34" charset="0"/>
              </a:rPr>
            </a:br>
            <a:br>
              <a:rPr lang="en-US" sz="2600" dirty="0">
                <a:solidFill>
                  <a:schemeClr val="tx1"/>
                </a:solidFill>
                <a:latin typeface="Calibri" panose="020F0502020204030204" pitchFamily="34" charset="0"/>
                <a:cs typeface="Calibri" panose="020F0502020204030204" pitchFamily="34" charset="0"/>
              </a:rPr>
            </a:br>
            <a:r>
              <a:rPr lang="en-US" sz="2600" dirty="0">
                <a:solidFill>
                  <a:schemeClr val="tx1"/>
                </a:solidFill>
                <a:latin typeface="Calibri" panose="020F0502020204030204" pitchFamily="34" charset="0"/>
                <a:cs typeface="Calibri" panose="020F0502020204030204" pitchFamily="34" charset="0"/>
              </a:rPr>
              <a:t>Which statement would result in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containing </a:t>
            </a:r>
            <a:r>
              <a:rPr lang="en-US" sz="2600" dirty="0">
                <a:solidFill>
                  <a:schemeClr val="tx1"/>
                </a:solidFill>
                <a:latin typeface="Consolas" panose="020B0609020204030204" pitchFamily="49" charset="0"/>
                <a:cs typeface="Calibri" panose="020F0502020204030204" pitchFamily="34" charset="0"/>
              </a:rPr>
              <a:t>"Gumball"</a:t>
            </a:r>
            <a:r>
              <a:rPr lang="en-US" sz="2600" dirty="0">
                <a:solidFill>
                  <a:schemeClr val="tx1"/>
                </a:solidFill>
                <a:latin typeface="Calibri" panose="020F0502020204030204" pitchFamily="34" charset="0"/>
                <a:cs typeface="Calibri" panose="020F0502020204030204" pitchFamily="34" charset="0"/>
              </a:rPr>
              <a:t> instead? </a:t>
            </a:r>
          </a:p>
        </p:txBody>
      </p:sp>
      <p:graphicFrame>
        <p:nvGraphicFramePr>
          <p:cNvPr id="7" name="Table 6">
            <a:extLst>
              <a:ext uri="{FF2B5EF4-FFF2-40B4-BE49-F238E27FC236}">
                <a16:creationId xmlns:a16="http://schemas.microsoft.com/office/drawing/2014/main" id="{844CD7B3-0430-D760-CCA1-906088E3D999}"/>
              </a:ext>
            </a:extLst>
          </p:cNvPr>
          <p:cNvGraphicFramePr>
            <a:graphicFrameLocks noGrp="1"/>
          </p:cNvGraphicFramePr>
          <p:nvPr>
            <p:extLst>
              <p:ext uri="{D42A27DB-BD31-4B8C-83A1-F6EECF244321}">
                <p14:modId xmlns:p14="http://schemas.microsoft.com/office/powerpoint/2010/main" val="893993985"/>
              </p:ext>
            </p:extLst>
          </p:nvPr>
        </p:nvGraphicFramePr>
        <p:xfrm>
          <a:off x="371475" y="4005055"/>
          <a:ext cx="5453550" cy="1000805"/>
        </p:xfrm>
        <a:graphic>
          <a:graphicData uri="http://schemas.openxmlformats.org/drawingml/2006/table">
            <a:tbl>
              <a:tblPr firstRow="1" bandRow="1">
                <a:tableStyleId>{5940675A-B579-460E-94D1-54222C63F5DA}</a:tableStyleId>
              </a:tblPr>
              <a:tblGrid>
                <a:gridCol w="545355">
                  <a:extLst>
                    <a:ext uri="{9D8B030D-6E8A-4147-A177-3AD203B41FA5}">
                      <a16:colId xmlns:a16="http://schemas.microsoft.com/office/drawing/2014/main" val="3874129439"/>
                    </a:ext>
                  </a:extLst>
                </a:gridCol>
                <a:gridCol w="545355">
                  <a:extLst>
                    <a:ext uri="{9D8B030D-6E8A-4147-A177-3AD203B41FA5}">
                      <a16:colId xmlns:a16="http://schemas.microsoft.com/office/drawing/2014/main" val="903776653"/>
                    </a:ext>
                  </a:extLst>
                </a:gridCol>
                <a:gridCol w="545355">
                  <a:extLst>
                    <a:ext uri="{9D8B030D-6E8A-4147-A177-3AD203B41FA5}">
                      <a16:colId xmlns:a16="http://schemas.microsoft.com/office/drawing/2014/main" val="3107311372"/>
                    </a:ext>
                  </a:extLst>
                </a:gridCol>
                <a:gridCol w="545355">
                  <a:extLst>
                    <a:ext uri="{9D8B030D-6E8A-4147-A177-3AD203B41FA5}">
                      <a16:colId xmlns:a16="http://schemas.microsoft.com/office/drawing/2014/main" val="4208589544"/>
                    </a:ext>
                  </a:extLst>
                </a:gridCol>
                <a:gridCol w="545355">
                  <a:extLst>
                    <a:ext uri="{9D8B030D-6E8A-4147-A177-3AD203B41FA5}">
                      <a16:colId xmlns:a16="http://schemas.microsoft.com/office/drawing/2014/main" val="473933153"/>
                    </a:ext>
                  </a:extLst>
                </a:gridCol>
                <a:gridCol w="545355">
                  <a:extLst>
                    <a:ext uri="{9D8B030D-6E8A-4147-A177-3AD203B41FA5}">
                      <a16:colId xmlns:a16="http://schemas.microsoft.com/office/drawing/2014/main" val="3043576983"/>
                    </a:ext>
                  </a:extLst>
                </a:gridCol>
                <a:gridCol w="545355">
                  <a:extLst>
                    <a:ext uri="{9D8B030D-6E8A-4147-A177-3AD203B41FA5}">
                      <a16:colId xmlns:a16="http://schemas.microsoft.com/office/drawing/2014/main" val="731264172"/>
                    </a:ext>
                  </a:extLst>
                </a:gridCol>
                <a:gridCol w="545355">
                  <a:extLst>
                    <a:ext uri="{9D8B030D-6E8A-4147-A177-3AD203B41FA5}">
                      <a16:colId xmlns:a16="http://schemas.microsoft.com/office/drawing/2014/main" val="2397371736"/>
                    </a:ext>
                  </a:extLst>
                </a:gridCol>
                <a:gridCol w="545355">
                  <a:extLst>
                    <a:ext uri="{9D8B030D-6E8A-4147-A177-3AD203B41FA5}">
                      <a16:colId xmlns:a16="http://schemas.microsoft.com/office/drawing/2014/main" val="3143654077"/>
                    </a:ext>
                  </a:extLst>
                </a:gridCol>
                <a:gridCol w="545355">
                  <a:extLst>
                    <a:ext uri="{9D8B030D-6E8A-4147-A177-3AD203B41FA5}">
                      <a16:colId xmlns:a16="http://schemas.microsoft.com/office/drawing/2014/main" val="3808435129"/>
                    </a:ext>
                  </a:extLst>
                </a:gridCol>
              </a:tblGrid>
              <a:tr h="544967">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US" sz="3200" dirty="0">
                        <a:solidFill>
                          <a:srgbClr val="002060"/>
                        </a:solidFill>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02240276"/>
                  </a:ext>
                </a:extLst>
              </a:tr>
              <a:tr h="421685">
                <a:tc>
                  <a:txBody>
                    <a:bodyPr/>
                    <a:lstStyle/>
                    <a:p>
                      <a:pPr algn="ctr"/>
                      <a:r>
                        <a:rPr lang="en-US" sz="1800" dirty="0">
                          <a:solidFill>
                            <a:srgbClr val="990033"/>
                          </a:solidFill>
                          <a:latin typeface="Consolas" panose="020B0609020204030204" pitchFamily="49"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51079"/>
                  </a:ext>
                </a:extLst>
              </a:tr>
            </a:tbl>
          </a:graphicData>
        </a:graphic>
      </p:graphicFrame>
      <p:sp>
        <p:nvSpPr>
          <p:cNvPr id="8" name="TextBox 7">
            <a:extLst>
              <a:ext uri="{FF2B5EF4-FFF2-40B4-BE49-F238E27FC236}">
                <a16:creationId xmlns:a16="http://schemas.microsoft.com/office/drawing/2014/main" id="{DBE924DC-D08D-D5A7-0379-6C92C5526C69}"/>
              </a:ext>
            </a:extLst>
          </p:cNvPr>
          <p:cNvSpPr txBox="1"/>
          <p:nvPr/>
        </p:nvSpPr>
        <p:spPr>
          <a:xfrm>
            <a:off x="5915026" y="3212797"/>
            <a:ext cx="6124576" cy="2585323"/>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9)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s.charAt</a:t>
            </a:r>
            <a:r>
              <a:rPr lang="en-US" sz="2200" dirty="0">
                <a:latin typeface="Consolas" panose="020B0609020204030204" pitchFamily="49" charset="0"/>
                <a:cs typeface="Calibri" panose="020F0502020204030204" pitchFamily="34" charset="0"/>
              </a:rPr>
              <a:t>(7).</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8).</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a:t>
            </a:r>
            <a:br>
              <a:rPr lang="en-US" sz="2200" dirty="0">
                <a:latin typeface="Consolas" panose="020B0609020204030204" pitchFamily="49" charset="0"/>
                <a:cs typeface="Calibri" panose="020F0502020204030204" pitchFamily="34" charset="0"/>
              </a:rPr>
            </a:br>
            <a:r>
              <a:rPr lang="en-US" sz="2200" dirty="0">
                <a:latin typeface="Consolas" panose="020B0609020204030204" pitchFamily="49" charset="0"/>
                <a:cs typeface="Calibri" panose="020F0502020204030204" pitchFamily="34" charset="0"/>
              </a:rPr>
              <a:t>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(8) + "ball";</a:t>
            </a:r>
          </a:p>
        </p:txBody>
      </p:sp>
      <p:pic>
        <p:nvPicPr>
          <p:cNvPr id="4" name="Picture 3" descr="Ask questions on sli.do at #cse121">
            <a:extLst>
              <a:ext uri="{FF2B5EF4-FFF2-40B4-BE49-F238E27FC236}">
                <a16:creationId xmlns:a16="http://schemas.microsoft.com/office/drawing/2014/main" id="{603636A2-933E-51C5-BF8F-F7FA59748871}"/>
              </a:ext>
            </a:extLst>
          </p:cNvPr>
          <p:cNvPicPr>
            <a:picLocks noChangeAspect="1"/>
          </p:cNvPicPr>
          <p:nvPr/>
        </p:nvPicPr>
        <p:blipFill>
          <a:blip r:embed="rId2"/>
          <a:stretch>
            <a:fillRect/>
          </a:stretch>
        </p:blipFill>
        <p:spPr>
          <a:xfrm>
            <a:off x="7172872" y="231606"/>
            <a:ext cx="719502" cy="719502"/>
          </a:xfrm>
          <a:prstGeom prst="rect">
            <a:avLst/>
          </a:prstGeom>
        </p:spPr>
      </p:pic>
      <p:sp>
        <p:nvSpPr>
          <p:cNvPr id="3" name="Slide Number Placeholder 2">
            <a:extLst>
              <a:ext uri="{FF2B5EF4-FFF2-40B4-BE49-F238E27FC236}">
                <a16:creationId xmlns:a16="http://schemas.microsoft.com/office/drawing/2014/main" id="{991ABAF1-DC9F-301C-EB84-9F3F3AF10E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3852077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9FDA9E0-10EE-BF96-58A0-A09CB243F93E}"/>
              </a:ext>
            </a:extLst>
          </p:cNvPr>
          <p:cNvSpPr>
            <a:spLocks noGrp="1"/>
          </p:cNvSpPr>
          <p:nvPr>
            <p:ph type="title"/>
          </p:nvPr>
        </p:nvSpPr>
        <p:spPr>
          <a:xfrm>
            <a:off x="980439" y="-826815"/>
            <a:ext cx="10515601" cy="762636"/>
          </a:xfrm>
        </p:spPr>
        <p:txBody>
          <a:bodyPr>
            <a:normAutofit/>
          </a:bodyPr>
          <a:lstStyle/>
          <a:p>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a:t>
            </a:r>
            <a:r>
              <a:rPr lang="en-US" dirty="0"/>
              <a:t>Gumball </a:t>
            </a: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(Pair)</a:t>
            </a:r>
            <a:endParaRPr lang="en-US" dirty="0"/>
          </a:p>
        </p:txBody>
      </p:sp>
      <p:sp>
        <p:nvSpPr>
          <p:cNvPr id="4" name="Rectangle 3">
            <a:extLst>
              <a:ext uri="{FF2B5EF4-FFF2-40B4-BE49-F238E27FC236}">
                <a16:creationId xmlns:a16="http://schemas.microsoft.com/office/drawing/2014/main" id="{DF128380-3EBE-58D5-8630-BB732F53B1BC}"/>
              </a:ext>
            </a:extLst>
          </p:cNvPr>
          <p:cNvSpPr/>
          <p:nvPr/>
        </p:nvSpPr>
        <p:spPr>
          <a:xfrm>
            <a:off x="371475" y="1408133"/>
            <a:ext cx="11010900" cy="1292662"/>
          </a:xfrm>
          <a:prstGeom prst="rect">
            <a:avLst/>
          </a:prstGeom>
        </p:spPr>
        <p:txBody>
          <a:bodyPr wrap="square">
            <a:spAutoFit/>
          </a:bodyPr>
          <a:lstStyle/>
          <a:p>
            <a:r>
              <a:rPr lang="en-US" sz="2600" dirty="0">
                <a:solidFill>
                  <a:schemeClr val="tx1"/>
                </a:solidFill>
                <a:latin typeface="Calibri" panose="020F0502020204030204" pitchFamily="34" charset="0"/>
                <a:cs typeface="Calibri" panose="020F0502020204030204" pitchFamily="34" charset="0"/>
              </a:rPr>
              <a:t>Suppose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contains the String </a:t>
            </a:r>
            <a:r>
              <a:rPr lang="en-US" sz="2600" dirty="0">
                <a:solidFill>
                  <a:schemeClr val="tx1"/>
                </a:solidFill>
                <a:latin typeface="Consolas" panose="020B0609020204030204" pitchFamily="49" charset="0"/>
                <a:cs typeface="Calibri" panose="020F0502020204030204" pitchFamily="34" charset="0"/>
              </a:rPr>
              <a:t>"bubble gum"</a:t>
            </a:r>
            <a:r>
              <a:rPr lang="en-US" sz="2600" dirty="0">
                <a:solidFill>
                  <a:schemeClr val="tx1"/>
                </a:solidFill>
                <a:latin typeface="Calibri" panose="020F0502020204030204" pitchFamily="34" charset="0"/>
                <a:cs typeface="Calibri" panose="020F0502020204030204" pitchFamily="34" charset="0"/>
              </a:rPr>
              <a:t>. </a:t>
            </a:r>
            <a:br>
              <a:rPr lang="en-US" sz="2600" dirty="0">
                <a:solidFill>
                  <a:schemeClr val="tx1"/>
                </a:solidFill>
                <a:latin typeface="Calibri" panose="020F0502020204030204" pitchFamily="34" charset="0"/>
                <a:cs typeface="Calibri" panose="020F0502020204030204" pitchFamily="34" charset="0"/>
              </a:rPr>
            </a:br>
            <a:br>
              <a:rPr lang="en-US" sz="2600" dirty="0">
                <a:solidFill>
                  <a:schemeClr val="tx1"/>
                </a:solidFill>
                <a:latin typeface="Calibri" panose="020F0502020204030204" pitchFamily="34" charset="0"/>
                <a:cs typeface="Calibri" panose="020F0502020204030204" pitchFamily="34" charset="0"/>
              </a:rPr>
            </a:br>
            <a:r>
              <a:rPr lang="en-US" sz="2600" dirty="0">
                <a:solidFill>
                  <a:schemeClr val="tx1"/>
                </a:solidFill>
                <a:latin typeface="Calibri" panose="020F0502020204030204" pitchFamily="34" charset="0"/>
                <a:cs typeface="Calibri" panose="020F0502020204030204" pitchFamily="34" charset="0"/>
              </a:rPr>
              <a:t>Which statement would result in </a:t>
            </a:r>
            <a:r>
              <a:rPr lang="en-US" sz="2600" dirty="0">
                <a:solidFill>
                  <a:schemeClr val="tx1"/>
                </a:solidFill>
                <a:latin typeface="Consolas" panose="020B0609020204030204" pitchFamily="49" charset="0"/>
                <a:cs typeface="Calibri" panose="020F0502020204030204" pitchFamily="34" charset="0"/>
              </a:rPr>
              <a:t>s</a:t>
            </a:r>
            <a:r>
              <a:rPr lang="en-US" sz="2600" dirty="0">
                <a:solidFill>
                  <a:schemeClr val="tx1"/>
                </a:solidFill>
                <a:latin typeface="Calibri" panose="020F0502020204030204" pitchFamily="34" charset="0"/>
                <a:cs typeface="Calibri" panose="020F0502020204030204" pitchFamily="34" charset="0"/>
              </a:rPr>
              <a:t> containing </a:t>
            </a:r>
            <a:r>
              <a:rPr lang="en-US" sz="2600" dirty="0">
                <a:solidFill>
                  <a:schemeClr val="tx1"/>
                </a:solidFill>
                <a:latin typeface="Consolas" panose="020B0609020204030204" pitchFamily="49" charset="0"/>
                <a:cs typeface="Calibri" panose="020F0502020204030204" pitchFamily="34" charset="0"/>
              </a:rPr>
              <a:t>"Gumball"</a:t>
            </a:r>
            <a:r>
              <a:rPr lang="en-US" sz="2600" dirty="0">
                <a:solidFill>
                  <a:schemeClr val="tx1"/>
                </a:solidFill>
                <a:latin typeface="Calibri" panose="020F0502020204030204" pitchFamily="34" charset="0"/>
                <a:cs typeface="Calibri" panose="020F0502020204030204" pitchFamily="34" charset="0"/>
              </a:rPr>
              <a:t> instead? </a:t>
            </a:r>
          </a:p>
        </p:txBody>
      </p:sp>
      <p:graphicFrame>
        <p:nvGraphicFramePr>
          <p:cNvPr id="5" name="Table 4">
            <a:extLst>
              <a:ext uri="{FF2B5EF4-FFF2-40B4-BE49-F238E27FC236}">
                <a16:creationId xmlns:a16="http://schemas.microsoft.com/office/drawing/2014/main" id="{9E40DDBE-2AA1-C8C1-9A1D-F822C9AFFBFE}"/>
              </a:ext>
            </a:extLst>
          </p:cNvPr>
          <p:cNvGraphicFramePr>
            <a:graphicFrameLocks noGrp="1"/>
          </p:cNvGraphicFramePr>
          <p:nvPr>
            <p:extLst>
              <p:ext uri="{D42A27DB-BD31-4B8C-83A1-F6EECF244321}">
                <p14:modId xmlns:p14="http://schemas.microsoft.com/office/powerpoint/2010/main" val="3098661054"/>
              </p:ext>
            </p:extLst>
          </p:nvPr>
        </p:nvGraphicFramePr>
        <p:xfrm>
          <a:off x="371475" y="4005055"/>
          <a:ext cx="5453550" cy="1000805"/>
        </p:xfrm>
        <a:graphic>
          <a:graphicData uri="http://schemas.openxmlformats.org/drawingml/2006/table">
            <a:tbl>
              <a:tblPr firstRow="1" bandRow="1">
                <a:tableStyleId>{5940675A-B579-460E-94D1-54222C63F5DA}</a:tableStyleId>
              </a:tblPr>
              <a:tblGrid>
                <a:gridCol w="545355">
                  <a:extLst>
                    <a:ext uri="{9D8B030D-6E8A-4147-A177-3AD203B41FA5}">
                      <a16:colId xmlns:a16="http://schemas.microsoft.com/office/drawing/2014/main" val="3874129439"/>
                    </a:ext>
                  </a:extLst>
                </a:gridCol>
                <a:gridCol w="545355">
                  <a:extLst>
                    <a:ext uri="{9D8B030D-6E8A-4147-A177-3AD203B41FA5}">
                      <a16:colId xmlns:a16="http://schemas.microsoft.com/office/drawing/2014/main" val="903776653"/>
                    </a:ext>
                  </a:extLst>
                </a:gridCol>
                <a:gridCol w="545355">
                  <a:extLst>
                    <a:ext uri="{9D8B030D-6E8A-4147-A177-3AD203B41FA5}">
                      <a16:colId xmlns:a16="http://schemas.microsoft.com/office/drawing/2014/main" val="3107311372"/>
                    </a:ext>
                  </a:extLst>
                </a:gridCol>
                <a:gridCol w="545355">
                  <a:extLst>
                    <a:ext uri="{9D8B030D-6E8A-4147-A177-3AD203B41FA5}">
                      <a16:colId xmlns:a16="http://schemas.microsoft.com/office/drawing/2014/main" val="4208589544"/>
                    </a:ext>
                  </a:extLst>
                </a:gridCol>
                <a:gridCol w="545355">
                  <a:extLst>
                    <a:ext uri="{9D8B030D-6E8A-4147-A177-3AD203B41FA5}">
                      <a16:colId xmlns:a16="http://schemas.microsoft.com/office/drawing/2014/main" val="473933153"/>
                    </a:ext>
                  </a:extLst>
                </a:gridCol>
                <a:gridCol w="545355">
                  <a:extLst>
                    <a:ext uri="{9D8B030D-6E8A-4147-A177-3AD203B41FA5}">
                      <a16:colId xmlns:a16="http://schemas.microsoft.com/office/drawing/2014/main" val="3043576983"/>
                    </a:ext>
                  </a:extLst>
                </a:gridCol>
                <a:gridCol w="545355">
                  <a:extLst>
                    <a:ext uri="{9D8B030D-6E8A-4147-A177-3AD203B41FA5}">
                      <a16:colId xmlns:a16="http://schemas.microsoft.com/office/drawing/2014/main" val="731264172"/>
                    </a:ext>
                  </a:extLst>
                </a:gridCol>
                <a:gridCol w="545355">
                  <a:extLst>
                    <a:ext uri="{9D8B030D-6E8A-4147-A177-3AD203B41FA5}">
                      <a16:colId xmlns:a16="http://schemas.microsoft.com/office/drawing/2014/main" val="2397371736"/>
                    </a:ext>
                  </a:extLst>
                </a:gridCol>
                <a:gridCol w="545355">
                  <a:extLst>
                    <a:ext uri="{9D8B030D-6E8A-4147-A177-3AD203B41FA5}">
                      <a16:colId xmlns:a16="http://schemas.microsoft.com/office/drawing/2014/main" val="3143654077"/>
                    </a:ext>
                  </a:extLst>
                </a:gridCol>
                <a:gridCol w="545355">
                  <a:extLst>
                    <a:ext uri="{9D8B030D-6E8A-4147-A177-3AD203B41FA5}">
                      <a16:colId xmlns:a16="http://schemas.microsoft.com/office/drawing/2014/main" val="3808435129"/>
                    </a:ext>
                  </a:extLst>
                </a:gridCol>
              </a:tblGrid>
              <a:tr h="544967">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endParaRPr lang="en-US" sz="3200" dirty="0">
                        <a:solidFill>
                          <a:srgbClr val="002060"/>
                        </a:solidFill>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sz="3200" dirty="0">
                          <a:solidFill>
                            <a:srgbClr val="002060"/>
                          </a:solidFill>
                          <a:latin typeface="Consolas" panose="020B0609020204030204" pitchFamily="49"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202240276"/>
                  </a:ext>
                </a:extLst>
              </a:tr>
              <a:tr h="421685">
                <a:tc>
                  <a:txBody>
                    <a:bodyPr/>
                    <a:lstStyle/>
                    <a:p>
                      <a:pPr algn="ctr"/>
                      <a:r>
                        <a:rPr lang="en-US" sz="1800" dirty="0">
                          <a:solidFill>
                            <a:srgbClr val="990033"/>
                          </a:solidFill>
                          <a:latin typeface="Consolas" panose="020B0609020204030204" pitchFamily="49"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solidFill>
                            <a:srgbClr val="990033"/>
                          </a:solidFill>
                          <a:latin typeface="Consolas" panose="020B0609020204030204" pitchFamily="49"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51079"/>
                  </a:ext>
                </a:extLst>
              </a:tr>
            </a:tbl>
          </a:graphicData>
        </a:graphic>
      </p:graphicFrame>
      <p:sp>
        <p:nvSpPr>
          <p:cNvPr id="6" name="TextBox 5">
            <a:extLst>
              <a:ext uri="{FF2B5EF4-FFF2-40B4-BE49-F238E27FC236}">
                <a16:creationId xmlns:a16="http://schemas.microsoft.com/office/drawing/2014/main" id="{DEF56AD9-FB32-F915-25FB-8499339D5B42}"/>
              </a:ext>
            </a:extLst>
          </p:cNvPr>
          <p:cNvSpPr txBox="1"/>
          <p:nvPr/>
        </p:nvSpPr>
        <p:spPr>
          <a:xfrm>
            <a:off x="5915026" y="3212797"/>
            <a:ext cx="6124576" cy="2585323"/>
          </a:xfrm>
          <a:prstGeom prst="rect">
            <a:avLst/>
          </a:prstGeom>
          <a:noFill/>
        </p:spPr>
        <p:txBody>
          <a:bodyPr wrap="square" rtlCol="0">
            <a:spAutoFit/>
          </a:bodyPr>
          <a:lstStyle/>
          <a:p>
            <a:pPr marL="342900" indent="-342900">
              <a:spcAft>
                <a:spcPts val="1200"/>
              </a:spcAft>
              <a:buClr>
                <a:srgbClr val="7030A0"/>
              </a:buClr>
              <a:buFont typeface="+mj-lt"/>
              <a:buAutoNum type="alphaUcPeriod"/>
            </a:pP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9)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s.charAt</a:t>
            </a:r>
            <a:r>
              <a:rPr lang="en-US" sz="2200" dirty="0">
                <a:latin typeface="Consolas" panose="020B0609020204030204" pitchFamily="49" charset="0"/>
                <a:cs typeface="Calibri" panose="020F0502020204030204" pitchFamily="34" charset="0"/>
              </a:rPr>
              <a:t>(7).</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 "ball";</a:t>
            </a:r>
          </a:p>
          <a:p>
            <a:pPr marL="342900" indent="-342900">
              <a:spcAft>
                <a:spcPts val="1200"/>
              </a:spcAft>
              <a:buClr>
                <a:srgbClr val="7030A0"/>
              </a:buClr>
              <a:buFont typeface="+mj-lt"/>
              <a:buAutoNum type="alphaUcPeriod"/>
            </a:pPr>
            <a:r>
              <a:rPr lang="en-US" sz="2200" dirty="0">
                <a:latin typeface="Consolas" panose="020B0609020204030204" pitchFamily="49" charset="0"/>
                <a:cs typeface="Calibri" panose="020F0502020204030204" pitchFamily="34" charset="0"/>
              </a:rPr>
              <a:t>s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(7, 8).</a:t>
            </a:r>
            <a:r>
              <a:rPr lang="en-US" sz="2200" dirty="0" err="1">
                <a:latin typeface="Consolas" panose="020B0609020204030204" pitchFamily="49" charset="0"/>
                <a:cs typeface="Calibri" panose="020F0502020204030204" pitchFamily="34" charset="0"/>
              </a:rPr>
              <a:t>toUpperCase</a:t>
            </a:r>
            <a:r>
              <a:rPr lang="en-US" sz="2200" dirty="0">
                <a:latin typeface="Consolas" panose="020B0609020204030204" pitchFamily="49" charset="0"/>
                <a:cs typeface="Calibri" panose="020F0502020204030204" pitchFamily="34" charset="0"/>
              </a:rPr>
              <a:t>()    </a:t>
            </a:r>
            <a:br>
              <a:rPr lang="en-US" sz="2200" dirty="0">
                <a:latin typeface="Consolas" panose="020B0609020204030204" pitchFamily="49" charset="0"/>
                <a:cs typeface="Calibri" panose="020F0502020204030204" pitchFamily="34" charset="0"/>
              </a:rPr>
            </a:br>
            <a:r>
              <a:rPr lang="en-US" sz="2200" dirty="0">
                <a:latin typeface="Consolas" panose="020B0609020204030204" pitchFamily="49" charset="0"/>
                <a:cs typeface="Calibri" panose="020F0502020204030204" pitchFamily="34" charset="0"/>
              </a:rPr>
              <a:t>    + </a:t>
            </a:r>
            <a:r>
              <a:rPr lang="en-US" sz="2200" dirty="0" err="1">
                <a:latin typeface="Consolas" panose="020B0609020204030204" pitchFamily="49" charset="0"/>
                <a:cs typeface="Calibri" panose="020F0502020204030204" pitchFamily="34" charset="0"/>
              </a:rPr>
              <a:t>s.substring</a:t>
            </a:r>
            <a:r>
              <a:rPr lang="en-US" sz="2200" dirty="0">
                <a:latin typeface="Consolas" panose="020B0609020204030204" pitchFamily="49" charset="0"/>
                <a:cs typeface="Calibri" panose="020F0502020204030204" pitchFamily="34" charset="0"/>
              </a:rPr>
              <a:t>(8) + "ball";</a:t>
            </a:r>
          </a:p>
        </p:txBody>
      </p:sp>
      <p:pic>
        <p:nvPicPr>
          <p:cNvPr id="2" name="Picture 1" descr="Ask questions on sli.do at #cse121">
            <a:extLst>
              <a:ext uri="{FF2B5EF4-FFF2-40B4-BE49-F238E27FC236}">
                <a16:creationId xmlns:a16="http://schemas.microsoft.com/office/drawing/2014/main" id="{B2387251-36D1-A43A-53FC-5C1F44497113}"/>
              </a:ext>
            </a:extLst>
          </p:cNvPr>
          <p:cNvPicPr>
            <a:picLocks noChangeAspect="1"/>
          </p:cNvPicPr>
          <p:nvPr/>
        </p:nvPicPr>
        <p:blipFill>
          <a:blip r:embed="rId2"/>
          <a:stretch>
            <a:fillRect/>
          </a:stretch>
        </p:blipFill>
        <p:spPr>
          <a:xfrm>
            <a:off x="7172872" y="231606"/>
            <a:ext cx="719502" cy="719502"/>
          </a:xfrm>
          <a:prstGeom prst="rect">
            <a:avLst/>
          </a:prstGeom>
        </p:spPr>
      </p:pic>
      <p:sp>
        <p:nvSpPr>
          <p:cNvPr id="3" name="Slide Number Placeholder 2">
            <a:extLst>
              <a:ext uri="{FF2B5EF4-FFF2-40B4-BE49-F238E27FC236}">
                <a16:creationId xmlns:a16="http://schemas.microsoft.com/office/drawing/2014/main" id="{263BCCF5-EDAC-32B9-3002-03CC58AA43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4086610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E0CCE-4595-5A12-442C-15723227BA76}"/>
              </a:ext>
            </a:extLst>
          </p:cNvPr>
          <p:cNvSpPr>
            <a:spLocks noGrp="1"/>
          </p:cNvSpPr>
          <p:nvPr>
            <p:ph type="title"/>
          </p:nvPr>
        </p:nvSpPr>
        <p:spPr/>
        <p:txBody>
          <a:bodyPr/>
          <a:lstStyle/>
          <a:p>
            <a:r>
              <a:rPr lang="en-US" dirty="0"/>
              <a:t>Aside: </a:t>
            </a: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Gumball</a:t>
            </a:r>
            <a:endParaRPr lang="en-US" dirty="0">
              <a:solidFill>
                <a:schemeClr val="accent2">
                  <a:lumMod val="75000"/>
                </a:schemeClr>
              </a:solidFill>
            </a:endParaRPr>
          </a:p>
        </p:txBody>
      </p:sp>
      <p:pic>
        <p:nvPicPr>
          <p:cNvPr id="5" name="Picture 2" descr="Miya's corgi, Gumball, lying down belly-up on a soft-looking rug">
            <a:extLst>
              <a:ext uri="{FF2B5EF4-FFF2-40B4-BE49-F238E27FC236}">
                <a16:creationId xmlns:a16="http://schemas.microsoft.com/office/drawing/2014/main" id="{EC0C2099-4CC9-F020-9807-E2F2E29D4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034" y="4210596"/>
            <a:ext cx="3827929" cy="19319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iya's corgi, Gumball, looking a little tired/grumpy">
            <a:extLst>
              <a:ext uri="{FF2B5EF4-FFF2-40B4-BE49-F238E27FC236}">
                <a16:creationId xmlns:a16="http://schemas.microsoft.com/office/drawing/2014/main" id="{AE860638-606E-B75A-C49E-146A0424D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035" y="1339649"/>
            <a:ext cx="3827929" cy="2870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ya's gorgeous corgi, Gumball, with a rainbow scarf on a tennis court; his tongue is sticking out and he's smiling!">
            <a:extLst>
              <a:ext uri="{FF2B5EF4-FFF2-40B4-BE49-F238E27FC236}">
                <a16:creationId xmlns:a16="http://schemas.microsoft.com/office/drawing/2014/main" id="{7068294D-B76B-A4B2-3687-70F44B097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94" y="1339650"/>
            <a:ext cx="3602141" cy="48028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iya's corgi, Gumball, smiling with a Pumpkin scarf">
            <a:extLst>
              <a:ext uri="{FF2B5EF4-FFF2-40B4-BE49-F238E27FC236}">
                <a16:creationId xmlns:a16="http://schemas.microsoft.com/office/drawing/2014/main" id="{F62124C3-9AEF-54A7-C69C-ED677FEAA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5682" y="1339649"/>
            <a:ext cx="3602141" cy="48028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318301-9506-DEBE-72BF-4E286A9229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151587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8901223" cy="4805363"/>
          </a:xfrm>
        </p:spPr>
        <p:txBody>
          <a:bodyPr>
            <a:normAutofit/>
          </a:bodyPr>
          <a:lstStyle/>
          <a:p>
            <a:r>
              <a:rPr lang="en-US" b="1" dirty="0"/>
              <a:t>P0: </a:t>
            </a:r>
            <a:r>
              <a:rPr lang="en-US" b="1" dirty="0" err="1"/>
              <a:t>Cornbear’s</a:t>
            </a:r>
            <a:r>
              <a:rPr lang="en-US" b="1" dirty="0"/>
              <a:t> Café released!</a:t>
            </a:r>
          </a:p>
          <a:p>
            <a:pPr lvl="1"/>
            <a:r>
              <a:rPr lang="en-US" dirty="0"/>
              <a:t>due Tuesday, April 14</a:t>
            </a:r>
            <a:r>
              <a:rPr lang="en-US" baseline="30000" dirty="0"/>
              <a:t>th</a:t>
            </a:r>
            <a:r>
              <a:rPr lang="en-US" dirty="0"/>
              <a:t> </a:t>
            </a:r>
            <a:endParaRPr lang="en-US" baseline="30000" dirty="0"/>
          </a:p>
          <a:p>
            <a:r>
              <a:rPr lang="en-US" dirty="0"/>
              <a:t>Expect C0 grades ~ 1 week from submission (we’ll announce on Ed)</a:t>
            </a:r>
          </a:p>
          <a:p>
            <a:pPr lvl="1"/>
            <a:r>
              <a:rPr lang="en-US" dirty="0"/>
              <a:t>shortly after, your first </a:t>
            </a:r>
            <a:r>
              <a:rPr lang="en-US" b="1" i="1" dirty="0">
                <a:hlinkClick r:id="rId2"/>
              </a:rPr>
              <a:t>resubmission</a:t>
            </a:r>
            <a:r>
              <a:rPr lang="en-US" dirty="0"/>
              <a:t> cycle will open! </a:t>
            </a:r>
          </a:p>
          <a:p>
            <a:r>
              <a:rPr lang="en-US" dirty="0">
                <a:hlinkClick r:id="rId3"/>
              </a:rPr>
              <a:t>Ed Shortcuts page</a:t>
            </a:r>
            <a:r>
              <a:rPr lang="en-US" dirty="0"/>
              <a:t>! (and search bar)</a:t>
            </a:r>
          </a:p>
          <a:p>
            <a:r>
              <a:rPr lang="en-US" dirty="0"/>
              <a:t>next Wednesday: guest lecture from Hayden!</a:t>
            </a:r>
          </a:p>
        </p:txBody>
      </p:sp>
      <p:pic>
        <p:nvPicPr>
          <p:cNvPr id="1026" name="Picture 2" descr="Corn bear, the unofficial 12X mascot. They are wearing a corn hat and are dancing and smiling.">
            <a:extLst>
              <a:ext uri="{FF2B5EF4-FFF2-40B4-BE49-F238E27FC236}">
                <a16:creationId xmlns:a16="http://schemas.microsoft.com/office/drawing/2014/main" id="{F892199C-065E-CCDB-C49A-6B963088B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9423" y="837882"/>
            <a:ext cx="1714500" cy="254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 (2/4)</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b="1" dirty="0">
                <a:solidFill>
                  <a:srgbClr val="7030A0"/>
                </a:solidFill>
              </a:rPr>
              <a:t>C0 Reflection Recap (now)</a:t>
            </a:r>
          </a:p>
          <a:p>
            <a:r>
              <a:rPr lang="en-US" dirty="0"/>
              <a:t>Casting, More Variables and Operators! </a:t>
            </a:r>
          </a:p>
          <a:p>
            <a:r>
              <a:rPr lang="en-US" dirty="0">
                <a:solidFill>
                  <a:schemeClr val="tx1"/>
                </a:solidFill>
              </a:rPr>
              <a:t>Strings and Characters Review</a:t>
            </a:r>
          </a:p>
          <a:p>
            <a:pPr lvl="1"/>
            <a:r>
              <a:rPr lang="en-US" dirty="0"/>
              <a:t>code example! </a:t>
            </a:r>
          </a:p>
          <a:p>
            <a:endParaRPr lang="en-US" dirty="0"/>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46188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B7F9-56DE-46A2-DD46-5B8DB3041B13}"/>
              </a:ext>
            </a:extLst>
          </p:cNvPr>
          <p:cNvSpPr>
            <a:spLocks noGrp="1"/>
          </p:cNvSpPr>
          <p:nvPr>
            <p:ph type="title"/>
          </p:nvPr>
        </p:nvSpPr>
        <p:spPr/>
        <p:txBody>
          <a:bodyPr/>
          <a:lstStyle/>
          <a:p>
            <a:r>
              <a:rPr lang="en-US" dirty="0"/>
              <a:t>Bountiful Butterflies</a:t>
            </a:r>
          </a:p>
        </p:txBody>
      </p:sp>
      <p:sp>
        <p:nvSpPr>
          <p:cNvPr id="6" name="TextBox 5">
            <a:extLst>
              <a:ext uri="{FF2B5EF4-FFF2-40B4-BE49-F238E27FC236}">
                <a16:creationId xmlns:a16="http://schemas.microsoft.com/office/drawing/2014/main" id="{8DCDC354-5E0F-446A-0227-7871DE9AFB87}"/>
              </a:ext>
            </a:extLst>
          </p:cNvPr>
          <p:cNvSpPr txBox="1"/>
          <p:nvPr/>
        </p:nvSpPr>
        <p:spPr>
          <a:xfrm>
            <a:off x="124597" y="1202724"/>
            <a:ext cx="3185984" cy="4401205"/>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   -------------</a:t>
            </a:r>
          </a:p>
          <a:p>
            <a:r>
              <a:rPr lang="en-US" sz="2000" dirty="0">
                <a:latin typeface="Consolas" panose="020B0609020204030204" pitchFamily="49" charset="0"/>
                <a:cs typeface="Consolas" panose="020B0609020204030204" pitchFamily="49" charset="0"/>
              </a:rPr>
              <a:t>  |  Butterfly  |</a:t>
            </a:r>
          </a:p>
          <a:p>
            <a:r>
              <a:rPr lang="en-US" sz="2000" dirty="0">
                <a:latin typeface="Consolas" panose="020B0609020204030204" pitchFamily="49" charset="0"/>
                <a:cs typeface="Consolas" panose="020B0609020204030204" pitchFamily="49" charset="0"/>
              </a:rPr>
              <a:t>   -------------</a:t>
            </a:r>
          </a:p>
          <a:p>
            <a:endParaRPr lang="en-US" sz="2000" dirty="0">
              <a:latin typeface="Consolas" panose="020B0609020204030204" pitchFamily="49" charset="0"/>
              <a:cs typeface="Consolas" panose="020B0609020204030204" pitchFamily="49" charset="0"/>
            </a:endParaRPr>
          </a:p>
          <a:p>
            <a:r>
              <a:rPr lang="en-US" sz="2000" dirty="0">
                <a:latin typeface="Consolas" panose="020B0609020204030204" pitchFamily="49" charset="0"/>
                <a:cs typeface="Consolas" panose="020B0609020204030204" pitchFamily="49" charset="0"/>
              </a:rPr>
              <a:t>      /\     |\</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    |     \\/|   \</a:t>
            </a:r>
          </a:p>
          <a:p>
            <a:r>
              <a:rPr lang="en-US" sz="2000" dirty="0">
                <a:latin typeface="Consolas" panose="020B0609020204030204" pitchFamily="49" charset="0"/>
                <a:cs typeface="Consolas" panose="020B0609020204030204" pitchFamily="49" charset="0"/>
              </a:rPr>
              <a:t>     \    /00|    /</a:t>
            </a:r>
          </a:p>
          <a:p>
            <a:r>
              <a:rPr lang="en-US" sz="2000" dirty="0">
                <a:latin typeface="Consolas" panose="020B0609020204030204" pitchFamily="49" charset="0"/>
                <a:cs typeface="Consolas" panose="020B0609020204030204" pitchFamily="49" charset="0"/>
              </a:rPr>
              <a:t>      /--|[--]\--\</a:t>
            </a:r>
          </a:p>
          <a:p>
            <a:r>
              <a:rPr lang="en-US" sz="2000" dirty="0">
                <a:latin typeface="Consolas" panose="020B0609020204030204" pitchFamily="49" charset="0"/>
                <a:cs typeface="Consolas" panose="020B0609020204030204" pitchFamily="49" charset="0"/>
              </a:rPr>
              <a:t>    /   / [--] \   \</a:t>
            </a:r>
          </a:p>
          <a:p>
            <a:r>
              <a:rPr lang="en-US" sz="2000" dirty="0">
                <a:latin typeface="Consolas" panose="020B0609020204030204" pitchFamily="49" charset="0"/>
                <a:cs typeface="Consolas" panose="020B0609020204030204" pitchFamily="49" charset="0"/>
              </a:rPr>
              <a:t>    \   / [-]  \  /</a:t>
            </a:r>
          </a:p>
          <a:p>
            <a:r>
              <a:rPr lang="en-US" sz="2000" dirty="0">
                <a:latin typeface="Consolas" panose="020B0609020204030204" pitchFamily="49" charset="0"/>
                <a:cs typeface="Consolas" panose="020B0609020204030204" pitchFamily="49" charset="0"/>
              </a:rPr>
              <a:t>      //        \\</a:t>
            </a:r>
          </a:p>
          <a:p>
            <a:r>
              <a:rPr lang="en-US" sz="2000" dirty="0">
                <a:latin typeface="Consolas" panose="020B0609020204030204" pitchFamily="49" charset="0"/>
                <a:cs typeface="Consolas" panose="020B0609020204030204" pitchFamily="49" charset="0"/>
              </a:rPr>
              <a:t>      0          0</a:t>
            </a:r>
          </a:p>
        </p:txBody>
      </p:sp>
      <p:sp>
        <p:nvSpPr>
          <p:cNvPr id="9" name="TextBox 8">
            <a:extLst>
              <a:ext uri="{FF2B5EF4-FFF2-40B4-BE49-F238E27FC236}">
                <a16:creationId xmlns:a16="http://schemas.microsoft.com/office/drawing/2014/main" id="{01F45BE8-CB12-F2C2-FDF5-41A23227610E}"/>
              </a:ext>
            </a:extLst>
          </p:cNvPr>
          <p:cNvSpPr txBox="1"/>
          <p:nvPr/>
        </p:nvSpPr>
        <p:spPr>
          <a:xfrm>
            <a:off x="3437785" y="1202724"/>
            <a:ext cx="3705998" cy="3477875"/>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A Sad Butterfly</a:t>
            </a:r>
          </a:p>
          <a:p>
            <a:endParaRPr lang="en-US" sz="2000" dirty="0">
              <a:latin typeface="Consolas" panose="020B0609020204030204" pitchFamily="49" charset="0"/>
              <a:cs typeface="Consolas" panose="020B0609020204030204" pitchFamily="49" charset="0"/>
            </a:endParaRPr>
          </a:p>
          <a:p>
            <a:r>
              <a:rPr lang="en-US" sz="2000" dirty="0">
                <a:latin typeface="Consolas" panose="020B0609020204030204" pitchFamily="49" charset="0"/>
                <a:cs typeface="Consolas" panose="020B0609020204030204" pitchFamily="49" charset="0"/>
              </a:rPr>
              <a:t>      \     /</a:t>
            </a:r>
          </a:p>
          <a:p>
            <a:r>
              <a:rPr lang="en-US" sz="2000" dirty="0">
                <a:latin typeface="Consolas" panose="020B0609020204030204" pitchFamily="49" charset="0"/>
                <a:cs typeface="Consolas" panose="020B0609020204030204" pitchFamily="49" charset="0"/>
              </a:rPr>
              <a:t>       \___/</a:t>
            </a:r>
          </a:p>
          <a:p>
            <a:r>
              <a:rPr lang="en-US" sz="2000" dirty="0">
                <a:latin typeface="Consolas" panose="020B0609020204030204" pitchFamily="49" charset="0"/>
                <a:cs typeface="Consolas" panose="020B0609020204030204" pitchFamily="49" charset="0"/>
              </a:rPr>
              <a:t>_______|00 |_______</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/______|___|______\</a:t>
            </a:r>
          </a:p>
        </p:txBody>
      </p:sp>
      <p:sp>
        <p:nvSpPr>
          <p:cNvPr id="5" name="TextBox 4">
            <a:extLst>
              <a:ext uri="{FF2B5EF4-FFF2-40B4-BE49-F238E27FC236}">
                <a16:creationId xmlns:a16="http://schemas.microsoft.com/office/drawing/2014/main" id="{7023260D-E5A0-A0F5-D5FE-577AE2C39141}"/>
              </a:ext>
            </a:extLst>
          </p:cNvPr>
          <p:cNvSpPr txBox="1"/>
          <p:nvPr/>
        </p:nvSpPr>
        <p:spPr>
          <a:xfrm>
            <a:off x="7340702" y="1202724"/>
            <a:ext cx="3816179" cy="2246769"/>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 Butterfly ~~~~~~</a:t>
            </a:r>
          </a:p>
          <a:p>
            <a:endParaRPr lang="en-US" sz="2000" dirty="0">
              <a:latin typeface="Consolas" panose="020B0609020204030204" pitchFamily="49" charset="0"/>
              <a:cs typeface="Consolas" panose="020B0609020204030204" pitchFamily="49" charset="0"/>
            </a:endParaRPr>
          </a:p>
          <a:p>
            <a:r>
              <a:rPr lang="en-US" sz="2000" dirty="0">
                <a:latin typeface="Consolas" panose="020B0609020204030204" pitchFamily="49" charset="0"/>
                <a:cs typeface="Consolas" panose="020B0609020204030204" pitchFamily="49" charset="0"/>
              </a:rPr>
              <a:t>/""""""\  \  /  /""""""\</a:t>
            </a:r>
          </a:p>
          <a:p>
            <a:r>
              <a:rPr lang="en-US" sz="2000" dirty="0">
                <a:latin typeface="Consolas" panose="020B0609020204030204" pitchFamily="49" charset="0"/>
                <a:cs typeface="Consolas" panose="020B0609020204030204" pitchFamily="49" charset="0"/>
              </a:rPr>
              <a:t>\       \ (  ) /       /</a:t>
            </a:r>
          </a:p>
          <a:p>
            <a:r>
              <a:rPr lang="en-US" sz="2000" dirty="0">
                <a:latin typeface="Consolas" panose="020B0609020204030204" pitchFamily="49" charset="0"/>
                <a:cs typeface="Consolas" panose="020B0609020204030204" pitchFamily="49" charset="0"/>
              </a:rPr>
              <a:t>  &gt;        ||        &lt;</a:t>
            </a:r>
          </a:p>
          <a:p>
            <a:r>
              <a:rPr lang="en-US" sz="2000" dirty="0">
                <a:latin typeface="Consolas" panose="020B0609020204030204" pitchFamily="49" charset="0"/>
                <a:cs typeface="Consolas" panose="020B0609020204030204" pitchFamily="49" charset="0"/>
              </a:rPr>
              <a:t> /         ||         \</a:t>
            </a:r>
          </a:p>
          <a:p>
            <a:r>
              <a:rPr lang="en-US" sz="2000" dirty="0">
                <a:latin typeface="Consolas" panose="020B0609020204030204" pitchFamily="49" charset="0"/>
                <a:cs typeface="Consolas" panose="020B0609020204030204" pitchFamily="49" charset="0"/>
              </a:rPr>
              <a:t> \,,,,,,,,/V\,,,,,,,,/</a:t>
            </a:r>
          </a:p>
        </p:txBody>
      </p:sp>
      <p:sp>
        <p:nvSpPr>
          <p:cNvPr id="10" name="TextBox 9">
            <a:extLst>
              <a:ext uri="{FF2B5EF4-FFF2-40B4-BE49-F238E27FC236}">
                <a16:creationId xmlns:a16="http://schemas.microsoft.com/office/drawing/2014/main" id="{6EF8D47A-1183-5062-E6BB-CE15D659FFD5}"/>
              </a:ext>
            </a:extLst>
          </p:cNvPr>
          <p:cNvSpPr txBox="1"/>
          <p:nvPr/>
        </p:nvSpPr>
        <p:spPr>
          <a:xfrm>
            <a:off x="7340702" y="3545696"/>
            <a:ext cx="2174001" cy="2246769"/>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  -Butterfly-</a:t>
            </a:r>
          </a:p>
          <a:p>
            <a:r>
              <a:rPr lang="en-US" sz="2000" dirty="0">
                <a:latin typeface="Consolas" panose="020B0609020204030204" pitchFamily="49" charset="0"/>
                <a:cs typeface="Consolas" panose="020B0609020204030204" pitchFamily="49" charset="0"/>
              </a:rPr>
              <a:t> _  __</a:t>
            </a:r>
          </a:p>
          <a:p>
            <a:r>
              <a:rPr lang="en-US" sz="2000" dirty="0">
                <a:latin typeface="Consolas" panose="020B0609020204030204" pitchFamily="49" charset="0"/>
                <a:cs typeface="Consolas" panose="020B0609020204030204" pitchFamily="49" charset="0"/>
              </a:rPr>
              <a:t>|  |  \   _*</a:t>
            </a:r>
          </a:p>
          <a:p>
            <a:r>
              <a:rPr lang="en-US" sz="2000" dirty="0">
                <a:latin typeface="Consolas" panose="020B0609020204030204" pitchFamily="49" charset="0"/>
                <a:cs typeface="Consolas" panose="020B0609020204030204" pitchFamily="49" charset="0"/>
              </a:rPr>
              <a:t>|  |   \ / _*</a:t>
            </a:r>
          </a:p>
          <a:p>
            <a:r>
              <a:rPr lang="en-US" sz="2000" dirty="0">
                <a:latin typeface="Consolas" panose="020B0609020204030204" pitchFamily="49" charset="0"/>
                <a:cs typeface="Consolas" panose="020B0609020204030204" pitchFamily="49" charset="0"/>
              </a:rPr>
              <a:t>|  |    \|/</a:t>
            </a:r>
          </a:p>
          <a:p>
            <a:r>
              <a:rPr lang="en-US" sz="2000" dirty="0">
                <a:latin typeface="Consolas" panose="020B0609020204030204" pitchFamily="49" charset="0"/>
                <a:cs typeface="Consolas" panose="020B0609020204030204" pitchFamily="49" charset="0"/>
              </a:rPr>
              <a:t>\  |    |</a:t>
            </a:r>
          </a:p>
          <a:p>
            <a:r>
              <a:rPr lang="en-US" sz="2000" dirty="0">
                <a:latin typeface="Consolas" panose="020B0609020204030204" pitchFamily="49" charset="0"/>
                <a:cs typeface="Consolas" panose="020B0609020204030204" pitchFamily="49" charset="0"/>
              </a:rPr>
              <a:t> \_\___/</a:t>
            </a:r>
          </a:p>
        </p:txBody>
      </p:sp>
      <p:sp>
        <p:nvSpPr>
          <p:cNvPr id="12" name="TextBox 11">
            <a:extLst>
              <a:ext uri="{FF2B5EF4-FFF2-40B4-BE49-F238E27FC236}">
                <a16:creationId xmlns:a16="http://schemas.microsoft.com/office/drawing/2014/main" id="{FA10BC1B-1B13-124C-93E7-214B1B5B0D3A}"/>
              </a:ext>
            </a:extLst>
          </p:cNvPr>
          <p:cNvSpPr txBox="1"/>
          <p:nvPr/>
        </p:nvSpPr>
        <p:spPr>
          <a:xfrm>
            <a:off x="9632844" y="3564386"/>
            <a:ext cx="1557211" cy="1631216"/>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Butterfly</a:t>
            </a:r>
          </a:p>
          <a:p>
            <a:r>
              <a:rPr lang="en-US" sz="2000" dirty="0">
                <a:latin typeface="Consolas" panose="020B0609020204030204" pitchFamily="49" charset="0"/>
                <a:cs typeface="Consolas" panose="020B0609020204030204" pitchFamily="49" charset="0"/>
              </a:rPr>
              <a:t>.-.</a:t>
            </a:r>
          </a:p>
          <a:p>
            <a:r>
              <a:rPr lang="en-US" sz="2000" dirty="0">
                <a:latin typeface="Consolas" panose="020B0609020204030204" pitchFamily="49" charset="0"/>
                <a:cs typeface="Consolas" panose="020B0609020204030204" pitchFamily="49" charset="0"/>
              </a:rPr>
              <a:t>\  |.-.</a:t>
            </a:r>
          </a:p>
          <a:p>
            <a:r>
              <a:rPr lang="en-US" sz="2000" dirty="0">
                <a:latin typeface="Consolas" panose="020B0609020204030204" pitchFamily="49" charset="0"/>
                <a:cs typeface="Consolas" panose="020B0609020204030204" pitchFamily="49" charset="0"/>
              </a:rPr>
              <a:t> \_|_/</a:t>
            </a:r>
          </a:p>
          <a:p>
            <a:r>
              <a:rPr lang="en-US" sz="2000" dirty="0">
                <a:latin typeface="Consolas" panose="020B0609020204030204" pitchFamily="49" charset="0"/>
                <a:cs typeface="Consolas" panose="020B0609020204030204" pitchFamily="49" charset="0"/>
              </a:rPr>
              <a:t> `</a:t>
            </a:r>
          </a:p>
        </p:txBody>
      </p:sp>
      <p:sp>
        <p:nvSpPr>
          <p:cNvPr id="8" name="TextBox 7">
            <a:extLst>
              <a:ext uri="{FF2B5EF4-FFF2-40B4-BE49-F238E27FC236}">
                <a16:creationId xmlns:a16="http://schemas.microsoft.com/office/drawing/2014/main" id="{9DFCB390-B809-029F-A253-A02388FF45F4}"/>
              </a:ext>
            </a:extLst>
          </p:cNvPr>
          <p:cNvSpPr txBox="1"/>
          <p:nvPr/>
        </p:nvSpPr>
        <p:spPr>
          <a:xfrm>
            <a:off x="3447220" y="4839668"/>
            <a:ext cx="1878421" cy="1631216"/>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   _* *_</a:t>
            </a:r>
          </a:p>
          <a:p>
            <a:r>
              <a:rPr lang="en-US" sz="2000" dirty="0">
                <a:latin typeface="Consolas" panose="020B0609020204030204" pitchFamily="49" charset="0"/>
                <a:cs typeface="Consolas" panose="020B0609020204030204" pitchFamily="49" charset="0"/>
              </a:rPr>
              <a:t>  (_\|/_)</a:t>
            </a:r>
          </a:p>
          <a:p>
            <a:r>
              <a:rPr lang="en-US" sz="2000" dirty="0">
                <a:latin typeface="Consolas" panose="020B0609020204030204" pitchFamily="49" charset="0"/>
                <a:cs typeface="Consolas" panose="020B0609020204030204" pitchFamily="49" charset="0"/>
              </a:rPr>
              <a:t>   (/|\)</a:t>
            </a:r>
          </a:p>
          <a:p>
            <a:endParaRPr lang="en-US" sz="2000" dirty="0">
              <a:latin typeface="Consolas" panose="020B0609020204030204" pitchFamily="49" charset="0"/>
              <a:cs typeface="Consolas" panose="020B0609020204030204" pitchFamily="49" charset="0"/>
            </a:endParaRPr>
          </a:p>
          <a:p>
            <a:r>
              <a:rPr lang="en-US" sz="2000" dirty="0">
                <a:latin typeface="Consolas" panose="020B0609020204030204" pitchFamily="49" charset="0"/>
                <a:cs typeface="Consolas" panose="020B0609020204030204" pitchFamily="49" charset="0"/>
              </a:rPr>
              <a:t>a butterfly!</a:t>
            </a:r>
          </a:p>
        </p:txBody>
      </p:sp>
      <p:sp>
        <p:nvSpPr>
          <p:cNvPr id="11" name="TextBox 10">
            <a:extLst>
              <a:ext uri="{FF2B5EF4-FFF2-40B4-BE49-F238E27FC236}">
                <a16:creationId xmlns:a16="http://schemas.microsoft.com/office/drawing/2014/main" id="{DF830A6C-FDF9-278D-68A1-2F50A966DCAD}"/>
              </a:ext>
            </a:extLst>
          </p:cNvPr>
          <p:cNvSpPr txBox="1"/>
          <p:nvPr/>
        </p:nvSpPr>
        <p:spPr>
          <a:xfrm>
            <a:off x="5443782" y="4860921"/>
            <a:ext cx="1778779" cy="1323439"/>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Butterfly </a:t>
            </a:r>
          </a:p>
          <a:p>
            <a:r>
              <a:rPr lang="en-US" sz="2000" dirty="0">
                <a:latin typeface="Consolas" panose="020B0609020204030204" pitchFamily="49" charset="0"/>
                <a:cs typeface="Consolas" panose="020B0609020204030204" pitchFamily="49" charset="0"/>
              </a:rPr>
              <a:t>  _ " _</a:t>
            </a:r>
          </a:p>
          <a:p>
            <a:r>
              <a:rPr lang="en-US" sz="2000" dirty="0">
                <a:latin typeface="Consolas" panose="020B0609020204030204" pitchFamily="49" charset="0"/>
                <a:cs typeface="Consolas" panose="020B0609020204030204" pitchFamily="49" charset="0"/>
              </a:rPr>
              <a:t>( \ | / )</a:t>
            </a:r>
          </a:p>
          <a:p>
            <a:r>
              <a:rPr lang="en-US" sz="2000" dirty="0">
                <a:latin typeface="Consolas" panose="020B0609020204030204" pitchFamily="49" charset="0"/>
                <a:cs typeface="Consolas" panose="020B0609020204030204" pitchFamily="49" charset="0"/>
              </a:rPr>
              <a:t>  (/|\)</a:t>
            </a:r>
          </a:p>
        </p:txBody>
      </p:sp>
      <p:sp>
        <p:nvSpPr>
          <p:cNvPr id="7" name="TextBox 6">
            <a:extLst>
              <a:ext uri="{FF2B5EF4-FFF2-40B4-BE49-F238E27FC236}">
                <a16:creationId xmlns:a16="http://schemas.microsoft.com/office/drawing/2014/main" id="{9FEBC820-594E-16F0-2A29-1AEBCB78A1AD}"/>
              </a:ext>
            </a:extLst>
          </p:cNvPr>
          <p:cNvSpPr txBox="1"/>
          <p:nvPr/>
        </p:nvSpPr>
        <p:spPr>
          <a:xfrm>
            <a:off x="9614953" y="5284633"/>
            <a:ext cx="1592992" cy="1015663"/>
          </a:xfrm>
          <a:prstGeom prst="rect">
            <a:avLst/>
          </a:prstGeom>
          <a:solidFill>
            <a:schemeClr val="bg1"/>
          </a:solidFill>
          <a:ln>
            <a:solidFill>
              <a:schemeClr val="tx1"/>
            </a:solidFill>
          </a:ln>
        </p:spPr>
        <p:txBody>
          <a:bodyPr wrap="square">
            <a:spAutoFit/>
          </a:bodyPr>
          <a:lstStyle/>
          <a:p>
            <a:r>
              <a:rPr lang="en-US" sz="2000" dirty="0">
                <a:latin typeface="Consolas" panose="020B0609020204030204" pitchFamily="49" charset="0"/>
                <a:cs typeface="Consolas" panose="020B0609020204030204" pitchFamily="49" charset="0"/>
              </a:rPr>
              <a:t>Butterfly (\o/)</a:t>
            </a:r>
          </a:p>
          <a:p>
            <a:r>
              <a:rPr lang="en-US" sz="2000" dirty="0">
                <a:latin typeface="Consolas" panose="020B0609020204030204" pitchFamily="49" charset="0"/>
                <a:cs typeface="Consolas" panose="020B0609020204030204" pitchFamily="49" charset="0"/>
              </a:rPr>
              <a:t>(/|\)</a:t>
            </a:r>
          </a:p>
        </p:txBody>
      </p:sp>
      <p:sp>
        <p:nvSpPr>
          <p:cNvPr id="4" name="Slide Number Placeholder 3">
            <a:extLst>
              <a:ext uri="{FF2B5EF4-FFF2-40B4-BE49-F238E27FC236}">
                <a16:creationId xmlns:a16="http://schemas.microsoft.com/office/drawing/2014/main" id="{E2955CE6-966F-5B62-A3A5-E3124415D4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21155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4F68-A0CF-D1C8-145B-262055DE0A43}"/>
              </a:ext>
            </a:extLst>
          </p:cNvPr>
          <p:cNvSpPr>
            <a:spLocks noGrp="1"/>
          </p:cNvSpPr>
          <p:nvPr>
            <p:ph type="title"/>
          </p:nvPr>
        </p:nvSpPr>
        <p:spPr/>
        <p:txBody>
          <a:bodyPr/>
          <a:lstStyle/>
          <a:p>
            <a:r>
              <a:rPr lang="en-US" dirty="0"/>
              <a:t>Buggy Bugs</a:t>
            </a:r>
          </a:p>
        </p:txBody>
      </p:sp>
      <p:sp>
        <p:nvSpPr>
          <p:cNvPr id="6" name="TextBox 5">
            <a:extLst>
              <a:ext uri="{FF2B5EF4-FFF2-40B4-BE49-F238E27FC236}">
                <a16:creationId xmlns:a16="http://schemas.microsoft.com/office/drawing/2014/main" id="{6A5FBDA0-4E3F-F82F-16A0-E1DAC56D6124}"/>
              </a:ext>
            </a:extLst>
          </p:cNvPr>
          <p:cNvSpPr txBox="1"/>
          <p:nvPr/>
        </p:nvSpPr>
        <p:spPr>
          <a:xfrm>
            <a:off x="597243" y="2598003"/>
            <a:ext cx="5953897" cy="3785652"/>
          </a:xfrm>
          <a:prstGeom prst="rect">
            <a:avLst/>
          </a:prstGeom>
          <a:solidFill>
            <a:schemeClr val="bg1"/>
          </a:solidFill>
          <a:ln>
            <a:solidFill>
              <a:schemeClr val="tx1"/>
            </a:solidFill>
          </a:ln>
        </p:spPr>
        <p:txBody>
          <a:bodyPr wrap="square">
            <a:spAutoFit/>
          </a:bodyPr>
          <a:lstStyle/>
          <a:p>
            <a:r>
              <a:rPr lang="en-US" sz="1600" dirty="0">
                <a:latin typeface="Consolas" panose="020B0609020204030204" pitchFamily="49" charset="0"/>
                <a:cs typeface="Consolas" panose="020B0609020204030204" pitchFamily="49" charset="0"/>
              </a:rPr>
              <a:t>    BUG&gt;    BUG&gt;    BUG&gt;</a:t>
            </a:r>
          </a:p>
          <a:p>
            <a:r>
              <a:rPr lang="en-US" sz="1600" dirty="0">
                <a:latin typeface="Consolas" panose="020B0609020204030204" pitchFamily="49" charset="0"/>
                <a:cs typeface="Consolas" panose="020B0609020204030204" pitchFamily="49" charset="0"/>
              </a:rPr>
              <a:t>  BUG     BUG     BUG</a:t>
            </a:r>
          </a:p>
          <a:p>
            <a:r>
              <a:rPr lang="en-US" sz="1600" dirty="0">
                <a:latin typeface="Consolas" panose="020B0609020204030204" pitchFamily="49" charset="0"/>
                <a:cs typeface="Consolas" panose="020B0609020204030204" pitchFamily="49" charset="0"/>
              </a:rPr>
              <a:t>BUG     BUG     BUG       BUGBUG</a:t>
            </a:r>
          </a:p>
          <a:p>
            <a:r>
              <a:rPr lang="en-US" sz="1600" dirty="0">
                <a:latin typeface="Consolas" panose="020B0609020204030204" pitchFamily="49" charset="0"/>
                <a:cs typeface="Consolas" panose="020B0609020204030204" pitchFamily="49" charset="0"/>
              </a:rPr>
              <a:t>  BUG     BUG     BUG   BUG   BUG&gt;</a:t>
            </a:r>
          </a:p>
          <a:p>
            <a:r>
              <a:rPr lang="en-US" sz="1600" dirty="0">
                <a:latin typeface="Consolas" panose="020B0609020204030204" pitchFamily="49" charset="0"/>
                <a:cs typeface="Consolas" panose="020B0609020204030204" pitchFamily="49" charset="0"/>
              </a:rPr>
              <a:t>   BUGBUGBUGBUGBUGBUGBUG</a:t>
            </a:r>
          </a:p>
          <a:p>
            <a:r>
              <a:rPr lang="en-US" sz="1600" dirty="0">
                <a:latin typeface="Consolas" panose="020B0609020204030204" pitchFamily="49" charset="0"/>
                <a:cs typeface="Consolas" panose="020B0609020204030204" pitchFamily="49" charset="0"/>
              </a:rPr>
              <a:t>BUGBUGBUGBUGBUGBUGBUGBUGBUG&gt;</a:t>
            </a:r>
          </a:p>
          <a:p>
            <a:r>
              <a:rPr lang="en-US" sz="1600" dirty="0">
                <a:latin typeface="Consolas" panose="020B0609020204030204" pitchFamily="49" charset="0"/>
                <a:cs typeface="Consolas" panose="020B0609020204030204" pitchFamily="49" charset="0"/>
              </a:rPr>
              <a:t>BUGBUGBUGI&lt;3BUGBUGBUGBUG</a:t>
            </a:r>
          </a:p>
          <a:p>
            <a:r>
              <a:rPr lang="en-US" sz="1600" dirty="0">
                <a:latin typeface="Consolas" panose="020B0609020204030204" pitchFamily="49" charset="0"/>
                <a:cs typeface="Consolas" panose="020B0609020204030204" pitchFamily="49" charset="0"/>
              </a:rPr>
              <a:t>BUGBUGBUGBUGBUGBUGBUGBUGBUG&gt;</a:t>
            </a:r>
          </a:p>
          <a:p>
            <a:r>
              <a:rPr lang="en-US" sz="1600" dirty="0">
                <a:latin typeface="Consolas" panose="020B0609020204030204" pitchFamily="49" charset="0"/>
                <a:cs typeface="Consolas" panose="020B0609020204030204" pitchFamily="49" charset="0"/>
              </a:rPr>
              <a:t>   BUGBUGBUGBUGBUGBUGBUG</a:t>
            </a:r>
          </a:p>
          <a:p>
            <a:r>
              <a:rPr lang="en-US" sz="1600" dirty="0">
                <a:latin typeface="Consolas" panose="020B0609020204030204" pitchFamily="49" charset="0"/>
                <a:cs typeface="Consolas" panose="020B0609020204030204" pitchFamily="49" charset="0"/>
              </a:rPr>
              <a:t>  BUG    BUG      BUG   BUG   BUG&gt;</a:t>
            </a:r>
          </a:p>
          <a:p>
            <a:r>
              <a:rPr lang="en-US" sz="1600" dirty="0">
                <a:latin typeface="Consolas" panose="020B0609020204030204" pitchFamily="49" charset="0"/>
                <a:cs typeface="Consolas" panose="020B0609020204030204" pitchFamily="49" charset="0"/>
              </a:rPr>
              <a:t>BUG     BUG     BUG       BUGBUG</a:t>
            </a:r>
          </a:p>
          <a:p>
            <a:r>
              <a:rPr lang="en-US" sz="1600" dirty="0">
                <a:latin typeface="Consolas" panose="020B0609020204030204" pitchFamily="49" charset="0"/>
                <a:cs typeface="Consolas" panose="020B0609020204030204" pitchFamily="49" charset="0"/>
              </a:rPr>
              <a:t>  BUG    BUG      BUG</a:t>
            </a:r>
          </a:p>
          <a:p>
            <a:r>
              <a:rPr lang="en-US" sz="1600" dirty="0">
                <a:latin typeface="Consolas" panose="020B0609020204030204" pitchFamily="49" charset="0"/>
                <a:cs typeface="Consolas" panose="020B0609020204030204" pitchFamily="49" charset="0"/>
              </a:rPr>
              <a:t>    BUG&gt;    BUG&gt;    BUG&gt;</a:t>
            </a:r>
          </a:p>
          <a:p>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Caption: […] and a crawling bug</a:t>
            </a:r>
          </a:p>
        </p:txBody>
      </p:sp>
      <p:sp>
        <p:nvSpPr>
          <p:cNvPr id="5" name="TextBox 4">
            <a:extLst>
              <a:ext uri="{FF2B5EF4-FFF2-40B4-BE49-F238E27FC236}">
                <a16:creationId xmlns:a16="http://schemas.microsoft.com/office/drawing/2014/main" id="{D09801BD-8636-1266-A60F-7E0EEF9301F6}"/>
              </a:ext>
            </a:extLst>
          </p:cNvPr>
          <p:cNvSpPr txBox="1"/>
          <p:nvPr/>
        </p:nvSpPr>
        <p:spPr>
          <a:xfrm>
            <a:off x="4917989" y="443573"/>
            <a:ext cx="7121612" cy="3785652"/>
          </a:xfrm>
          <a:prstGeom prst="rect">
            <a:avLst/>
          </a:prstGeom>
          <a:solidFill>
            <a:schemeClr val="bg1"/>
          </a:solidFill>
          <a:ln>
            <a:solidFill>
              <a:schemeClr val="tx1"/>
            </a:solidFill>
          </a:ln>
        </p:spPr>
        <p:txBody>
          <a:bodyPr wrap="square">
            <a:spAutoFit/>
          </a:bodyPr>
          <a:lstStyle/>
          <a:p>
            <a:r>
              <a:rPr lang="en-US" sz="1600" dirty="0">
                <a:latin typeface="Consolas" panose="020B0609020204030204" pitchFamily="49" charset="0"/>
                <a:cs typeface="Consolas" panose="020B0609020204030204" pitchFamily="49" charset="0"/>
              </a:rPr>
              <a:t>	                       BUGA      BU          BUGA</a:t>
            </a:r>
          </a:p>
          <a:p>
            <a:r>
              <a:rPr lang="en-US" sz="1600" dirty="0">
                <a:latin typeface="Consolas" panose="020B0609020204030204" pitchFamily="49" charset="0"/>
                <a:cs typeface="Consolas" panose="020B0609020204030204" pitchFamily="49" charset="0"/>
              </a:rPr>
              <a:t>	                         GABUGA   BUGA        BUGA</a:t>
            </a:r>
          </a:p>
          <a:p>
            <a:r>
              <a:rPr lang="en-US" sz="1600" dirty="0">
                <a:latin typeface="Consolas" panose="020B0609020204030204" pitchFamily="49" charset="0"/>
                <a:cs typeface="Consolas" panose="020B0609020204030204" pitchFamily="49" charset="0"/>
              </a:rPr>
              <a:t>	BUGABUGABUABUGABUGA       BUGABUGA BUGA   BUGABU</a:t>
            </a:r>
          </a:p>
          <a:p>
            <a:r>
              <a:rPr lang="en-US" sz="1600" dirty="0">
                <a:latin typeface="Consolas" panose="020B0609020204030204" pitchFamily="49" charset="0"/>
                <a:cs typeface="Consolas" panose="020B0609020204030204" pitchFamily="49" charset="0"/>
              </a:rPr>
              <a:t>		BUGABUGABUGABUGABUGABUGABUGABUGABUGA</a:t>
            </a:r>
          </a:p>
          <a:p>
            <a:r>
              <a:rPr lang="en-US" sz="1600" dirty="0">
                <a:latin typeface="Consolas" panose="020B0609020204030204" pitchFamily="49" charset="0"/>
                <a:cs typeface="Consolas" panose="020B0609020204030204" pitchFamily="49" charset="0"/>
              </a:rPr>
              <a:t>			BUGA    BUGABUGABUGABUGABUGABUGABUGA</a:t>
            </a:r>
          </a:p>
          <a:p>
            <a:r>
              <a:rPr lang="en-US" sz="1600" dirty="0">
                <a:latin typeface="Consolas" panose="020B0609020204030204" pitchFamily="49" charset="0"/>
                <a:cs typeface="Consolas" panose="020B0609020204030204" pitchFamily="49" charset="0"/>
              </a:rPr>
              <a:t>		    BUGABUGABUGABUGABUGABUGABUGABUGABUGABUGA</a:t>
            </a:r>
          </a:p>
          <a:p>
            <a:r>
              <a:rPr lang="en-US" sz="1600" dirty="0">
                <a:latin typeface="Consolas" panose="020B0609020204030204" pitchFamily="49" charset="0"/>
                <a:cs typeface="Consolas" panose="020B0609020204030204" pitchFamily="49" charset="0"/>
              </a:rPr>
              <a:t>			BUGA    ABUGABUGABUGABUGABUGABUGABUGA</a:t>
            </a:r>
          </a:p>
          <a:p>
            <a:r>
              <a:rPr lang="en-US" sz="1600" dirty="0">
                <a:latin typeface="Consolas" panose="020B0609020204030204" pitchFamily="49" charset="0"/>
                <a:cs typeface="Consolas" panose="020B0609020204030204" pitchFamily="49" charset="0"/>
              </a:rPr>
              <a:t>		BUGABUGABUGABUGABUGABUGABUGABUGABUGA</a:t>
            </a:r>
          </a:p>
          <a:p>
            <a:r>
              <a:rPr lang="en-US" sz="1600" dirty="0">
                <a:latin typeface="Consolas" panose="020B0609020204030204" pitchFamily="49" charset="0"/>
                <a:cs typeface="Consolas" panose="020B0609020204030204" pitchFamily="49" charset="0"/>
              </a:rPr>
              <a:t>	BUGABUGABUABUGABUGA       BUGABUGA BUGA   BUGABU</a:t>
            </a:r>
          </a:p>
          <a:p>
            <a:r>
              <a:rPr lang="en-US" sz="1600" dirty="0">
                <a:latin typeface="Consolas" panose="020B0609020204030204" pitchFamily="49" charset="0"/>
                <a:cs typeface="Consolas" panose="020B0609020204030204" pitchFamily="49" charset="0"/>
              </a:rPr>
              <a:t>	                         GABUGA   BUGA        BUGA</a:t>
            </a:r>
          </a:p>
          <a:p>
            <a:r>
              <a:rPr lang="en-US" sz="1600" dirty="0">
                <a:latin typeface="Consolas" panose="020B0609020204030204" pitchFamily="49" charset="0"/>
                <a:cs typeface="Consolas" panose="020B0609020204030204" pitchFamily="49" charset="0"/>
              </a:rPr>
              <a:t>	                       BUGA      BU         BUGA</a:t>
            </a:r>
          </a:p>
          <a:p>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Caption: This is a 3 horned </a:t>
            </a:r>
            <a:r>
              <a:rPr lang="en-US" sz="1600" dirty="0" err="1">
                <a:latin typeface="Consolas" panose="020B0609020204030204" pitchFamily="49" charset="0"/>
                <a:cs typeface="Consolas" panose="020B0609020204030204" pitchFamily="49" charset="0"/>
              </a:rPr>
              <a:t>beatle</a:t>
            </a:r>
            <a:r>
              <a:rPr lang="en-US" sz="1600" dirty="0">
                <a:latin typeface="Consolas" panose="020B0609020204030204" pitchFamily="49" charset="0"/>
                <a:cs typeface="Consolas" panose="020B0609020204030204" pitchFamily="49" charset="0"/>
              </a:rPr>
              <a:t>. The body is</a:t>
            </a:r>
          </a:p>
          <a:p>
            <a:r>
              <a:rPr lang="en-US" sz="1600" dirty="0">
                <a:latin typeface="Consolas" panose="020B0609020204030204" pitchFamily="49" charset="0"/>
                <a:cs typeface="Consolas" panose="020B0609020204030204" pitchFamily="49" charset="0"/>
              </a:rPr>
              <a:t>made up of the words "BUGA", and their are 3 legs</a:t>
            </a:r>
          </a:p>
          <a:p>
            <a:r>
              <a:rPr lang="en-US" sz="1600" dirty="0">
                <a:latin typeface="Consolas" panose="020B0609020204030204" pitchFamily="49" charset="0"/>
                <a:cs typeface="Consolas" panose="020B0609020204030204" pitchFamily="49" charset="0"/>
              </a:rPr>
              <a:t>on each side of the </a:t>
            </a:r>
            <a:r>
              <a:rPr lang="en-US" sz="1600" dirty="0" err="1">
                <a:latin typeface="Consolas" panose="020B0609020204030204" pitchFamily="49" charset="0"/>
                <a:cs typeface="Consolas" panose="020B0609020204030204" pitchFamily="49" charset="0"/>
              </a:rPr>
              <a:t>beatle</a:t>
            </a:r>
            <a:r>
              <a:rPr lang="en-US" sz="1600" dirty="0">
                <a:latin typeface="Consolas" panose="020B0609020204030204" pitchFamily="49" charset="0"/>
                <a:cs typeface="Consolas" panose="020B0609020204030204" pitchFamily="49" charset="0"/>
              </a:rPr>
              <a:t>.</a:t>
            </a:r>
          </a:p>
        </p:txBody>
      </p:sp>
      <p:sp>
        <p:nvSpPr>
          <p:cNvPr id="7" name="TextBox 6">
            <a:extLst>
              <a:ext uri="{FF2B5EF4-FFF2-40B4-BE49-F238E27FC236}">
                <a16:creationId xmlns:a16="http://schemas.microsoft.com/office/drawing/2014/main" id="{B9844B5B-807D-FF73-0357-01E4E4A82DCA}"/>
              </a:ext>
            </a:extLst>
          </p:cNvPr>
          <p:cNvSpPr txBox="1"/>
          <p:nvPr/>
        </p:nvSpPr>
        <p:spPr>
          <a:xfrm>
            <a:off x="7257535" y="4657019"/>
            <a:ext cx="2442520" cy="1077218"/>
          </a:xfrm>
          <a:prstGeom prst="rect">
            <a:avLst/>
          </a:prstGeom>
          <a:solidFill>
            <a:schemeClr val="bg1"/>
          </a:solidFill>
          <a:ln>
            <a:solidFill>
              <a:schemeClr val="tx1"/>
            </a:solidFill>
          </a:ln>
        </p:spPr>
        <p:txBody>
          <a:bodyPr wrap="square">
            <a:spAutoFit/>
          </a:bodyPr>
          <a:lstStyle/>
          <a:p>
            <a:r>
              <a:rPr lang="en-US" sz="1600" dirty="0">
                <a:latin typeface="Consolas" panose="020B0609020204030204" pitchFamily="49" charset="0"/>
                <a:cs typeface="Consolas" panose="020B0609020204030204" pitchFamily="49" charset="0"/>
              </a:rPr>
              <a:t>~~~~~ Mega Bug ~~~~~</a:t>
            </a:r>
          </a:p>
          <a:p>
            <a:r>
              <a:rPr lang="en-US" sz="1600" dirty="0">
                <a:latin typeface="Consolas" panose="020B0609020204030204" pitchFamily="49" charset="0"/>
                <a:cs typeface="Consolas" panose="020B0609020204030204" pitchFamily="49" charset="0"/>
              </a:rPr>
              <a:t> Bug   Bug.  Bug</a:t>
            </a:r>
          </a:p>
          <a:p>
            <a:r>
              <a:rPr lang="en-US" sz="1600" dirty="0" err="1">
                <a:latin typeface="Consolas" panose="020B0609020204030204" pitchFamily="49" charset="0"/>
                <a:cs typeface="Consolas" panose="020B0609020204030204" pitchFamily="49" charset="0"/>
              </a:rPr>
              <a:t>BugBugBugBugBug</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 Bug   Bug.  Bug</a:t>
            </a:r>
          </a:p>
        </p:txBody>
      </p:sp>
      <p:sp>
        <p:nvSpPr>
          <p:cNvPr id="4" name="Slide Number Placeholder 3">
            <a:extLst>
              <a:ext uri="{FF2B5EF4-FFF2-40B4-BE49-F238E27FC236}">
                <a16:creationId xmlns:a16="http://schemas.microsoft.com/office/drawing/2014/main" id="{4FBE0302-829F-052C-DAF4-0A493BC521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424071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02DEA-DD4C-3517-1AA0-41F4D25C5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6F31C-CAE2-9462-C921-F0711B5B596C}"/>
              </a:ext>
            </a:extLst>
          </p:cNvPr>
          <p:cNvSpPr>
            <a:spLocks noGrp="1"/>
          </p:cNvSpPr>
          <p:nvPr>
            <p:ph type="title"/>
          </p:nvPr>
        </p:nvSpPr>
        <p:spPr/>
        <p:txBody>
          <a:bodyPr/>
          <a:lstStyle/>
          <a:p>
            <a:r>
              <a:rPr lang="en-US" dirty="0"/>
              <a:t>Story Time!</a:t>
            </a:r>
          </a:p>
        </p:txBody>
      </p:sp>
      <p:sp>
        <p:nvSpPr>
          <p:cNvPr id="6" name="TextBox 5">
            <a:extLst>
              <a:ext uri="{FF2B5EF4-FFF2-40B4-BE49-F238E27FC236}">
                <a16:creationId xmlns:a16="http://schemas.microsoft.com/office/drawing/2014/main" id="{E942DA98-39ED-31AA-004B-66D4DF7CB3EE}"/>
              </a:ext>
            </a:extLst>
          </p:cNvPr>
          <p:cNvSpPr txBox="1"/>
          <p:nvPr/>
        </p:nvSpPr>
        <p:spPr>
          <a:xfrm>
            <a:off x="838200" y="1379949"/>
            <a:ext cx="10515600" cy="5262979"/>
          </a:xfrm>
          <a:prstGeom prst="rect">
            <a:avLst/>
          </a:prstGeom>
          <a:noFill/>
          <a:ln>
            <a:solidFill>
              <a:schemeClr val="tx1"/>
            </a:solidFill>
          </a:ln>
        </p:spPr>
        <p:txBody>
          <a:bodyPr wrap="square">
            <a:spAutoFit/>
          </a:bodyPr>
          <a:lstStyle/>
          <a:p>
            <a:r>
              <a:rPr lang="en-US" sz="1600" dirty="0">
                <a:latin typeface="Consolas" panose="020B0609020204030204" pitchFamily="49" charset="0"/>
                <a:cs typeface="Consolas" panose="020B0609020204030204" pitchFamily="49" charset="0"/>
              </a:rPr>
              <a:t>A four eyed alien appears. But a snake wants to eat it.</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o|o|o|o</a:t>
            </a:r>
            <a:r>
              <a:rPr lang="en-US" sz="1600" dirty="0">
                <a:latin typeface="Consolas" panose="020B0609020204030204" pitchFamily="49" charset="0"/>
                <a:cs typeface="Consolas" panose="020B0609020204030204" pitchFamily="49" charset="0"/>
              </a:rPr>
              <a:t>      &lt;________</a:t>
            </a:r>
          </a:p>
          <a:p>
            <a:r>
              <a:rPr lang="en-US" sz="1600" dirty="0">
                <a:latin typeface="Consolas" panose="020B0609020204030204" pitchFamily="49" charset="0"/>
                <a:cs typeface="Consolas" panose="020B0609020204030204" pitchFamily="49" charset="0"/>
              </a:rPr>
              <a:t>-|______|-       &lt;  o    \____</a:t>
            </a:r>
          </a:p>
          <a:p>
            <a:r>
              <a:rPr lang="en-US" sz="1600" dirty="0">
                <a:latin typeface="Consolas" panose="020B0609020204030204" pitchFamily="49" charset="0"/>
                <a:cs typeface="Consolas" panose="020B0609020204030204" pitchFamily="49" charset="0"/>
              </a:rPr>
              <a:t> | | | | |          &lt;</a:t>
            </a:r>
          </a:p>
          <a:p>
            <a:r>
              <a:rPr lang="en-US" sz="1600" dirty="0">
                <a:latin typeface="Consolas" panose="020B0609020204030204" pitchFamily="49" charset="0"/>
                <a:cs typeface="Consolas" panose="020B0609020204030204" pitchFamily="49" charset="0"/>
              </a:rPr>
              <a:t>                   &lt;     /------</a:t>
            </a:r>
          </a:p>
          <a:p>
            <a:r>
              <a:rPr lang="en-US" sz="1600" dirty="0">
                <a:latin typeface="Consolas" panose="020B0609020204030204" pitchFamily="49" charset="0"/>
                <a:cs typeface="Consolas" panose="020B0609020204030204" pitchFamily="49" charset="0"/>
              </a:rPr>
              <a:t>                  &lt;------</a:t>
            </a:r>
          </a:p>
          <a:p>
            <a:r>
              <a:rPr lang="en-US" sz="1600" dirty="0">
                <a:latin typeface="Consolas" panose="020B0609020204030204" pitchFamily="49" charset="0"/>
                <a:cs typeface="Consolas" panose="020B0609020204030204" pitchFamily="49" charset="0"/>
              </a:rPr>
              <a:t>But wait! The ants are protecting the alien!</a:t>
            </a:r>
          </a:p>
          <a:p>
            <a:r>
              <a:rPr lang="en-US" sz="1600" dirty="0">
                <a:latin typeface="Consolas" panose="020B0609020204030204" pitchFamily="49" charset="0"/>
                <a:cs typeface="Consolas" panose="020B0609020204030204" pitchFamily="49" charset="0"/>
              </a:rPr>
              <a:t>. . . . . .</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o|o|o|o</a:t>
            </a:r>
            <a:r>
              <a:rPr lang="en-US" sz="1600" dirty="0">
                <a:latin typeface="Consolas" panose="020B0609020204030204" pitchFamily="49" charset="0"/>
                <a:cs typeface="Consolas" panose="020B0609020204030204" pitchFamily="49" charset="0"/>
              </a:rPr>
              <a:t> .      &lt;________</a:t>
            </a:r>
          </a:p>
          <a:p>
            <a:r>
              <a:rPr lang="en-US" sz="1600" dirty="0">
                <a:latin typeface="Consolas" panose="020B0609020204030204" pitchFamily="49" charset="0"/>
                <a:cs typeface="Consolas" panose="020B0609020204030204" pitchFamily="49" charset="0"/>
              </a:rPr>
              <a:t>. -|______|- .      &lt;  o    \____</a:t>
            </a:r>
          </a:p>
          <a:p>
            <a:r>
              <a:rPr lang="en-US" sz="1600" dirty="0">
                <a:latin typeface="Consolas" panose="020B0609020204030204" pitchFamily="49" charset="0"/>
                <a:cs typeface="Consolas" panose="020B0609020204030204" pitchFamily="49" charset="0"/>
              </a:rPr>
              <a:t>. | | | | | .          &lt;</a:t>
            </a:r>
          </a:p>
          <a:p>
            <a:r>
              <a:rPr lang="en-US" sz="1600" dirty="0">
                <a:latin typeface="Consolas" panose="020B0609020204030204" pitchFamily="49" charset="0"/>
                <a:cs typeface="Consolas" panose="020B0609020204030204" pitchFamily="49" charset="0"/>
              </a:rPr>
              <a:t> . . . . . .         &lt;     /------</a:t>
            </a:r>
          </a:p>
          <a:p>
            <a:r>
              <a:rPr lang="en-US" sz="1600" dirty="0">
                <a:latin typeface="Consolas" panose="020B0609020204030204" pitchFamily="49" charset="0"/>
                <a:cs typeface="Consolas" panose="020B0609020204030204" pitchFamily="49" charset="0"/>
              </a:rPr>
              <a:t>                    &lt;------</a:t>
            </a:r>
          </a:p>
          <a:p>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The snake is rebuffed and the alien is </a:t>
            </a:r>
            <a:r>
              <a:rPr lang="en-US" sz="1600" dirty="0" err="1">
                <a:latin typeface="Consolas" panose="020B0609020204030204" pitchFamily="49" charset="0"/>
                <a:cs typeface="Consolas" panose="020B0609020204030204" pitchFamily="49" charset="0"/>
              </a:rPr>
              <a:t>saved!It</a:t>
            </a:r>
            <a:r>
              <a:rPr lang="en-US" sz="1600" dirty="0">
                <a:latin typeface="Consolas" panose="020B0609020204030204" pitchFamily="49" charset="0"/>
                <a:cs typeface="Consolas" panose="020B0609020204030204" pitchFamily="49" charset="0"/>
              </a:rPr>
              <a:t> celebrates with the ants:</a:t>
            </a:r>
          </a:p>
          <a:p>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o|o|o|o</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\|______|/</a:t>
            </a:r>
          </a:p>
          <a:p>
            <a:r>
              <a:rPr lang="en-US" sz="1600" dirty="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   .   .   .</a:t>
            </a:r>
          </a:p>
          <a:p>
            <a:r>
              <a:rPr lang="en-US" sz="1600" dirty="0">
                <a:latin typeface="Consolas" panose="020B0609020204030204" pitchFamily="49" charset="0"/>
                <a:cs typeface="Consolas" panose="020B0609020204030204" pitchFamily="49" charset="0"/>
              </a:rPr>
              <a:t> . . . . . . . .</a:t>
            </a:r>
          </a:p>
          <a:p>
            <a:r>
              <a:rPr lang="en-US" sz="1600" dirty="0">
                <a:latin typeface="Consolas" panose="020B0609020204030204" pitchFamily="49" charset="0"/>
                <a:cs typeface="Consolas" panose="020B0609020204030204" pitchFamily="49" charset="0"/>
              </a:rPr>
              <a:t>  .   .   .   .</a:t>
            </a:r>
          </a:p>
        </p:txBody>
      </p:sp>
      <p:sp>
        <p:nvSpPr>
          <p:cNvPr id="4" name="Slide Number Placeholder 3">
            <a:extLst>
              <a:ext uri="{FF2B5EF4-FFF2-40B4-BE49-F238E27FC236}">
                <a16:creationId xmlns:a16="http://schemas.microsoft.com/office/drawing/2014/main" id="{5F7C0B42-B889-6A9A-8ED4-C089DE591E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168587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6EB6-D4FA-FD7A-3CD0-C2C959C091D8}"/>
              </a:ext>
            </a:extLst>
          </p:cNvPr>
          <p:cNvSpPr>
            <a:spLocks noGrp="1"/>
          </p:cNvSpPr>
          <p:nvPr>
            <p:ph type="title"/>
          </p:nvPr>
        </p:nvSpPr>
        <p:spPr/>
        <p:txBody>
          <a:bodyPr/>
          <a:lstStyle/>
          <a:p>
            <a:r>
              <a:rPr lang="en-US" dirty="0"/>
              <a:t>Lisan Al-Ghaib???</a:t>
            </a:r>
          </a:p>
        </p:txBody>
      </p:sp>
      <p:sp>
        <p:nvSpPr>
          <p:cNvPr id="6" name="TextBox 5">
            <a:extLst>
              <a:ext uri="{FF2B5EF4-FFF2-40B4-BE49-F238E27FC236}">
                <a16:creationId xmlns:a16="http://schemas.microsoft.com/office/drawing/2014/main" id="{129A633A-94B7-D8B2-B9BD-9EAB4F8B2EEF}"/>
              </a:ext>
            </a:extLst>
          </p:cNvPr>
          <p:cNvSpPr txBox="1"/>
          <p:nvPr/>
        </p:nvSpPr>
        <p:spPr>
          <a:xfrm>
            <a:off x="838200" y="1379949"/>
            <a:ext cx="10515600" cy="5262979"/>
          </a:xfrm>
          <a:prstGeom prst="rect">
            <a:avLst/>
          </a:prstGeom>
          <a:noFill/>
          <a:ln>
            <a:solidFill>
              <a:schemeClr val="tx1"/>
            </a:solidFill>
          </a:ln>
        </p:spPr>
        <p:txBody>
          <a:bodyPr wrap="square">
            <a:spAutoFit/>
          </a:bodyPr>
          <a:lstStyle/>
          <a:p>
            <a:r>
              <a:rPr lang="en-US" sz="2400" dirty="0">
                <a:latin typeface="Consolas" panose="020B0609020204030204" pitchFamily="49" charset="0"/>
                <a:cs typeface="Consolas" panose="020B0609020204030204" pitchFamily="49" charset="0"/>
              </a:rPr>
              <a:t>Watch out! I spot a Shai-</a:t>
            </a:r>
            <a:r>
              <a:rPr lang="en-US" sz="2400" dirty="0" err="1">
                <a:latin typeface="Consolas" panose="020B0609020204030204" pitchFamily="49" charset="0"/>
                <a:cs typeface="Consolas" panose="020B0609020204030204" pitchFamily="49" charset="0"/>
              </a:rPr>
              <a:t>Hulud</a:t>
            </a:r>
            <a:r>
              <a:rPr lang="en-US" sz="2400" dirty="0">
                <a:latin typeface="Consolas" panose="020B0609020204030204" pitchFamily="49" charset="0"/>
                <a:cs typeface="Consolas" panose="020B0609020204030204" pitchFamily="49" charset="0"/>
              </a:rPr>
              <a:t> (the sandworm from Dune)</a:t>
            </a:r>
          </a:p>
          <a:p>
            <a:r>
              <a:rPr lang="en-US" sz="2400" dirty="0">
                <a:latin typeface="Consolas" panose="020B0609020204030204" pitchFamily="49" charset="0"/>
                <a:cs typeface="Consolas" panose="020B0609020204030204" pitchFamily="49" charset="0"/>
              </a:rPr>
              <a:t>~~~~~~~~~~~~~~~~~~</a:t>
            </a:r>
          </a:p>
          <a:p>
            <a:r>
              <a:rPr lang="en-US" sz="2400" dirty="0">
                <a:latin typeface="Consolas" panose="020B0609020204030204" pitchFamily="49" charset="0"/>
                <a:cs typeface="Consolas" panose="020B0609020204030204" pitchFamily="49" charset="0"/>
              </a:rPr>
              <a:t>O                O</a:t>
            </a:r>
          </a:p>
          <a:p>
            <a:r>
              <a:rPr lang="en-US" sz="2400" dirty="0">
                <a:latin typeface="Consolas" panose="020B0609020204030204" pitchFamily="49" charset="0"/>
                <a:cs typeface="Consolas" panose="020B0609020204030204" pitchFamily="49" charset="0"/>
              </a:rPr>
              <a:t>~~~~~~~~~~~~~~~~~~</a:t>
            </a:r>
          </a:p>
          <a:p>
            <a:r>
              <a:rPr lang="en-US" sz="2400" dirty="0">
                <a:latin typeface="Consolas" panose="020B0609020204030204" pitchFamily="49" charset="0"/>
                <a:cs typeface="Consolas" panose="020B0609020204030204" pitchFamily="49" charset="0"/>
              </a:rPr>
              <a:t>How did it get here all the way from Arrakis?</a:t>
            </a:r>
            <a:br>
              <a:rPr lang="en-US" sz="2400" dirty="0">
                <a:latin typeface="Consolas" panose="020B0609020204030204" pitchFamily="49" charset="0"/>
                <a:cs typeface="Consolas" panose="020B0609020204030204" pitchFamily="49" charset="0"/>
              </a:rPr>
            </a:br>
            <a:br>
              <a:rPr lang="en-US" sz="2400" dirty="0">
                <a:latin typeface="Consolas" panose="020B0609020204030204" pitchFamily="49" charset="0"/>
                <a:cs typeface="Consolas" panose="020B0609020204030204" pitchFamily="49" charset="0"/>
              </a:rPr>
            </a:br>
            <a:r>
              <a:rPr lang="en-US" sz="2400" dirty="0">
                <a:latin typeface="Consolas" panose="020B0609020204030204" pitchFamily="49" charset="0"/>
                <a:cs typeface="Consolas" panose="020B0609020204030204" pitchFamily="49" charset="0"/>
              </a:rPr>
              <a:t>Phew, I think this is a regular worm</a:t>
            </a:r>
          </a:p>
          <a:p>
            <a:r>
              <a:rPr lang="en-US" sz="2400" dirty="0">
                <a:latin typeface="Consolas" panose="020B0609020204030204" pitchFamily="49" charset="0"/>
                <a:cs typeface="Consolas" panose="020B0609020204030204" pitchFamily="49" charset="0"/>
              </a:rPr>
              <a:t> ____________</a:t>
            </a:r>
          </a:p>
          <a:p>
            <a:r>
              <a:rPr lang="en-US" sz="2400" dirty="0">
                <a:latin typeface="Consolas" panose="020B0609020204030204" pitchFamily="49" charset="0"/>
                <a:cs typeface="Consolas" panose="020B0609020204030204" pitchFamily="49" charset="0"/>
              </a:rPr>
              <a:t>|            :)</a:t>
            </a:r>
          </a:p>
          <a:p>
            <a:r>
              <a:rPr lang="en-US" sz="2400" dirty="0">
                <a:latin typeface="Consolas" panose="020B0609020204030204" pitchFamily="49" charset="0"/>
                <a:cs typeface="Consolas" panose="020B0609020204030204" pitchFamily="49" charset="0"/>
              </a:rPr>
              <a:t> ------------</a:t>
            </a:r>
          </a:p>
          <a:p>
            <a:r>
              <a:rPr lang="en-US" sz="2400" dirty="0">
                <a:latin typeface="Consolas" panose="020B0609020204030204" pitchFamily="49" charset="0"/>
                <a:cs typeface="Consolas" panose="020B0609020204030204" pitchFamily="49" charset="0"/>
              </a:rPr>
              <a:t>How cute!</a:t>
            </a:r>
          </a:p>
          <a:p>
            <a:endParaRPr lang="en-US" sz="2400" dirty="0">
              <a:latin typeface="Consolas" panose="020B0609020204030204" pitchFamily="49" charset="0"/>
              <a:cs typeface="Consolas" panose="020B0609020204030204" pitchFamily="49" charset="0"/>
            </a:endParaRPr>
          </a:p>
          <a:p>
            <a:r>
              <a:rPr lang="en-US" sz="2400" dirty="0">
                <a:latin typeface="Consolas" panose="020B0609020204030204" pitchFamily="49" charset="0"/>
                <a:cs typeface="Consolas" panose="020B0609020204030204" pitchFamily="49" charset="0"/>
              </a:rPr>
              <a:t>Caption: ASCII art figures of […], a sandworm from the movie franchise "Dune", and a regular worm.</a:t>
            </a:r>
          </a:p>
        </p:txBody>
      </p:sp>
      <p:sp>
        <p:nvSpPr>
          <p:cNvPr id="4" name="Slide Number Placeholder 3">
            <a:extLst>
              <a:ext uri="{FF2B5EF4-FFF2-40B4-BE49-F238E27FC236}">
                <a16:creationId xmlns:a16="http://schemas.microsoft.com/office/drawing/2014/main" id="{0D6B9963-35DA-C0DE-E016-90EFC2EC2E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19568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B999-31C2-DD1F-0612-32DB4F2D1004}"/>
              </a:ext>
            </a:extLst>
          </p:cNvPr>
          <p:cNvSpPr>
            <a:spLocks noGrp="1"/>
          </p:cNvSpPr>
          <p:nvPr>
            <p:ph type="title"/>
          </p:nvPr>
        </p:nvSpPr>
        <p:spPr/>
        <p:txBody>
          <a:bodyPr/>
          <a:lstStyle/>
          <a:p>
            <a:r>
              <a:rPr lang="en-US" dirty="0"/>
              <a:t>On Accessibility… (1/3)</a:t>
            </a:r>
          </a:p>
        </p:txBody>
      </p:sp>
      <p:sp>
        <p:nvSpPr>
          <p:cNvPr id="3" name="Text Placeholder 2">
            <a:extLst>
              <a:ext uri="{FF2B5EF4-FFF2-40B4-BE49-F238E27FC236}">
                <a16:creationId xmlns:a16="http://schemas.microsoft.com/office/drawing/2014/main" id="{AEBE5F6C-3100-3315-CFF4-499C1BFF9842}"/>
              </a:ext>
            </a:extLst>
          </p:cNvPr>
          <p:cNvSpPr>
            <a:spLocks noGrp="1"/>
          </p:cNvSpPr>
          <p:nvPr>
            <p:ph type="body" idx="1"/>
          </p:nvPr>
        </p:nvSpPr>
        <p:spPr>
          <a:xfrm>
            <a:off x="838200" y="1371600"/>
            <a:ext cx="10515600" cy="5268596"/>
          </a:xfrm>
        </p:spPr>
        <p:txBody>
          <a:bodyPr>
            <a:normAutofit fontScale="92500" lnSpcReduction="20000"/>
          </a:bodyPr>
          <a:lstStyle/>
          <a:p>
            <a:pPr marL="114300" indent="0">
              <a:buNone/>
            </a:pPr>
            <a:r>
              <a:rPr lang="en-US" b="1" dirty="0"/>
              <a:t>Great engagement</a:t>
            </a:r>
            <a:r>
              <a:rPr lang="en-US" dirty="0"/>
              <a:t> with the C0 reflection! Some themes:</a:t>
            </a:r>
          </a:p>
          <a:p>
            <a:pPr marL="114300" indent="0">
              <a:buNone/>
            </a:pPr>
            <a:endParaRPr lang="en-US" dirty="0"/>
          </a:p>
          <a:p>
            <a:r>
              <a:rPr lang="en-US" dirty="0"/>
              <a:t>It was inspiring (and eye-opening!) to learn how blind programmers code</a:t>
            </a:r>
          </a:p>
          <a:p>
            <a:pPr lvl="1"/>
            <a:r>
              <a:rPr lang="en-US" dirty="0"/>
              <a:t>“I had never considered how a blind person would code.”</a:t>
            </a:r>
          </a:p>
          <a:p>
            <a:pPr lvl="1"/>
            <a:r>
              <a:rPr lang="en-US" dirty="0"/>
              <a:t>“I found the reading of the screen window fascinating and quite unbelievable.”</a:t>
            </a:r>
          </a:p>
          <a:p>
            <a:pPr lvl="1"/>
            <a:r>
              <a:rPr lang="en-US" dirty="0"/>
              <a:t>“Hearing the screen reader talk at that fast rate is very challenging and overwhelming for most people to understand.”</a:t>
            </a:r>
          </a:p>
          <a:p>
            <a:pPr lvl="1"/>
            <a:endParaRPr lang="en-US" dirty="0"/>
          </a:p>
          <a:p>
            <a:r>
              <a:rPr lang="en-US" dirty="0"/>
              <a:t>Small changes can make a big difference!</a:t>
            </a:r>
          </a:p>
          <a:p>
            <a:pPr lvl="1"/>
            <a:r>
              <a:rPr lang="en-US" dirty="0"/>
              <a:t>“[…] the speaker focused on the little changes that can make visual code more accessible to a wider audience. Also, his call to action to other computer scientists to make these changes as it can make platforms and apps for accessible to a wider audience. </a:t>
            </a:r>
          </a:p>
        </p:txBody>
      </p:sp>
      <p:sp>
        <p:nvSpPr>
          <p:cNvPr id="4" name="Slide Number Placeholder 3">
            <a:extLst>
              <a:ext uri="{FF2B5EF4-FFF2-40B4-BE49-F238E27FC236}">
                <a16:creationId xmlns:a16="http://schemas.microsoft.com/office/drawing/2014/main" id="{3979B086-3595-9C8D-E7CA-46F3E764AE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40872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_CSE 12X (adopted from CSE 373)">
  <a:themeElements>
    <a:clrScheme name="Custom 2">
      <a:dk1>
        <a:srgbClr val="222222"/>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57FF"/>
      </a:hlink>
      <a:folHlink>
        <a:srgbClr val="00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7638</TotalTime>
  <Words>2329</Words>
  <Application>Microsoft Macintosh PowerPoint</Application>
  <PresentationFormat>Widescreen</PresentationFormat>
  <Paragraphs>430</Paragraphs>
  <Slides>28</Slides>
  <Notes>4</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Montserrat SemiBold</vt:lpstr>
      <vt:lpstr>Montserrat ExtraBold</vt:lpstr>
      <vt:lpstr>Montserrat</vt:lpstr>
      <vt:lpstr>Consolas</vt:lpstr>
      <vt:lpstr>Arial</vt:lpstr>
      <vt:lpstr>Calibri</vt:lpstr>
      <vt:lpstr>2_CSE 12X (adopted from CSE 373)</vt:lpstr>
      <vt:lpstr>Strings, char, and Variables</vt:lpstr>
      <vt:lpstr>Agenda (1/4)</vt:lpstr>
      <vt:lpstr>Announcements, Reminders</vt:lpstr>
      <vt:lpstr>Agenda (2/4)</vt:lpstr>
      <vt:lpstr>Bountiful Butterflies</vt:lpstr>
      <vt:lpstr>Buggy Bugs</vt:lpstr>
      <vt:lpstr>Story Time!</vt:lpstr>
      <vt:lpstr>Lisan Al-Ghaib???</vt:lpstr>
      <vt:lpstr>On Accessibility… (1/3)</vt:lpstr>
      <vt:lpstr>On Accessibility… (2/3)</vt:lpstr>
      <vt:lpstr>On Accessibility… (3/3)</vt:lpstr>
      <vt:lpstr>Is C0 Accessible?</vt:lpstr>
      <vt:lpstr>So, What?</vt:lpstr>
      <vt:lpstr>Agenda (3/4)</vt:lpstr>
      <vt:lpstr>PCM: Variables</vt:lpstr>
      <vt:lpstr>PCM: Casting</vt:lpstr>
      <vt:lpstr>New: Manipulating Variables</vt:lpstr>
      <vt:lpstr>New Operator: +=</vt:lpstr>
      <vt:lpstr>More Shorthand Operators</vt:lpstr>
      <vt:lpstr>Even Shorter Shorthands</vt:lpstr>
      <vt:lpstr>Think Pair Share: A, B, C Variables (Think)</vt:lpstr>
      <vt:lpstr>Think Pair Share: A, B, C Variables (Pair)</vt:lpstr>
      <vt:lpstr>Agenda (4/4)</vt:lpstr>
      <vt:lpstr>PCM: Strings &amp; chars</vt:lpstr>
      <vt:lpstr>PCM: String Methods</vt:lpstr>
      <vt:lpstr>Think Pair Share: Gumball (Think)</vt:lpstr>
      <vt:lpstr>Think Pair Share: Gumball (Pair)</vt:lpstr>
      <vt:lpstr>Aside: Gumball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Matthew Wang</cp:lastModifiedBy>
  <cp:revision>308</cp:revision>
  <dcterms:modified xsi:type="dcterms:W3CDTF">2026-04-10T18:14:01Z</dcterms:modified>
</cp:coreProperties>
</file>