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5"/>
  </p:notesMasterIdLst>
  <p:handoutMasterIdLst>
    <p:handoutMasterId r:id="rId26"/>
  </p:handoutMasterIdLst>
  <p:sldIdLst>
    <p:sldId id="554" r:id="rId2"/>
    <p:sldId id="539" r:id="rId3"/>
    <p:sldId id="540" r:id="rId4"/>
    <p:sldId id="565" r:id="rId5"/>
    <p:sldId id="537" r:id="rId6"/>
    <p:sldId id="538" r:id="rId7"/>
    <p:sldId id="541" r:id="rId8"/>
    <p:sldId id="564" r:id="rId9"/>
    <p:sldId id="566" r:id="rId10"/>
    <p:sldId id="567" r:id="rId11"/>
    <p:sldId id="568" r:id="rId12"/>
    <p:sldId id="569" r:id="rId13"/>
    <p:sldId id="552" r:id="rId14"/>
    <p:sldId id="543" r:id="rId15"/>
    <p:sldId id="570" r:id="rId16"/>
    <p:sldId id="544" r:id="rId17"/>
    <p:sldId id="545" r:id="rId18"/>
    <p:sldId id="550" r:id="rId19"/>
    <p:sldId id="551" r:id="rId20"/>
    <p:sldId id="548" r:id="rId21"/>
    <p:sldId id="549" r:id="rId22"/>
    <p:sldId id="562" r:id="rId23"/>
    <p:sldId id="563" r:id="rId24"/>
  </p:sldIdLst>
  <p:sldSz cx="12192000" cy="6858000"/>
  <p:notesSz cx="6858000" cy="9144000"/>
  <p:embeddedFontLst>
    <p:embeddedFont>
      <p:font typeface="Consolas" panose="020B0609020204030204" pitchFamily="49" charset="0"/>
      <p:regular r:id="rId27"/>
      <p:bold r:id="rId28"/>
      <p:italic r:id="rId29"/>
      <p:boldItalic r:id="rId30"/>
    </p:embeddedFont>
    <p:embeddedFont>
      <p:font typeface="Montserrat" pitchFamily="2" charset="77"/>
      <p:regular r:id="rId31"/>
      <p:bold r:id="rId32"/>
      <p:italic r:id="rId33"/>
      <p:boldItalic r:id="rId34"/>
    </p:embeddedFont>
    <p:embeddedFont>
      <p:font typeface="Montserrat ExtraBold" panose="00000900000000000000" pitchFamily="2" charset="77"/>
      <p:bold r:id="rId35"/>
      <p:italic r:id="rId36"/>
      <p:boldItalic r:id="rId37"/>
    </p:embeddedFont>
    <p:embeddedFont>
      <p:font typeface="Montserrat SemiBold" panose="00000700000000000000" pitchFamily="2" charset="77"/>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i8dWrwCSJhu53tQRppDdHoobhi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8C0"/>
    <a:srgbClr val="C00000"/>
    <a:srgbClr val="CFFFFD"/>
    <a:srgbClr val="0066FF"/>
    <a:srgbClr val="990033"/>
    <a:srgbClr val="F7D5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84263" autoAdjust="0"/>
  </p:normalViewPr>
  <p:slideViewPr>
    <p:cSldViewPr snapToGrid="0">
      <p:cViewPr varScale="1">
        <p:scale>
          <a:sx n="101" d="100"/>
          <a:sy n="101" d="100"/>
        </p:scale>
        <p:origin x="952" y="19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75" d="100"/>
          <a:sy n="75" d="100"/>
        </p:scale>
        <p:origin x="2649"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8"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5.fntdata"/><Relationship Id="rId6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65BF56-4A4D-4DEA-BF4B-8ED38A61B5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Calibri" panose="020F0502020204030204" pitchFamily="34" charset="0"/>
              <a:cs typeface="Calibri" panose="020F0502020204030204" pitchFamily="34" charset="0"/>
            </a:endParaRPr>
          </a:p>
        </p:txBody>
      </p:sp>
      <p:sp>
        <p:nvSpPr>
          <p:cNvPr id="3" name="Date Placeholder 2">
            <a:extLst>
              <a:ext uri="{FF2B5EF4-FFF2-40B4-BE49-F238E27FC236}">
                <a16:creationId xmlns:a16="http://schemas.microsoft.com/office/drawing/2014/main" id="{D6DE3BD0-CCFC-4760-AAF3-CF9B94D18C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E50203-2B6C-4376-BFEA-B4E212133564}" type="datetimeFigureOut">
              <a:rPr lang="en-US" smtClean="0">
                <a:latin typeface="Calibri" panose="020F0502020204030204" pitchFamily="34" charset="0"/>
                <a:cs typeface="Calibri" panose="020F0502020204030204" pitchFamily="34" charset="0"/>
              </a:rPr>
              <a:t>6/5/26</a:t>
            </a:fld>
            <a:endParaRPr lang="en-US"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99C70846-9548-41CC-857D-BF91CA71D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B666BCD5-B21F-45B8-9F34-078703248D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182362-2E36-4DA0-BABD-FE59F686457C}" type="slidenum">
              <a:rPr lang="en-US" smtClean="0">
                <a:latin typeface="Calibri" panose="020F0502020204030204" pitchFamily="34" charset="0"/>
                <a:cs typeface="Calibri" panose="020F0502020204030204" pitchFamily="34" charset="0"/>
              </a:r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4614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38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120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3975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014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001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762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9556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9"/>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6" name="Google Shape;16;p29" descr="University of Washington"/>
          <p:cNvPicPr preferRelativeResize="0"/>
          <p:nvPr/>
        </p:nvPicPr>
        <p:blipFill rotWithShape="1">
          <a:blip r:embed="rId3">
            <a:alphaModFix/>
          </a:blip>
          <a:srcRect/>
          <a:stretch/>
        </p:blipFill>
        <p:spPr>
          <a:xfrm>
            <a:off x="29762" y="29971"/>
            <a:ext cx="2150723" cy="169039"/>
          </a:xfrm>
          <a:prstGeom prst="rect">
            <a:avLst/>
          </a:prstGeom>
          <a:noFill/>
          <a:ln>
            <a:noFill/>
          </a:ln>
        </p:spPr>
      </p:pic>
      <p:sp>
        <p:nvSpPr>
          <p:cNvPr id="17" name="Google Shape;17;p29"/>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Spring 2026</a:t>
            </a:r>
            <a:endParaRPr lang="en-US" sz="900" b="0" i="0" dirty="0">
              <a:latin typeface="Calibri" panose="020F0502020204030204" pitchFamily="34" charset="0"/>
              <a:cs typeface="Calibri" panose="020F0502020204030204" pitchFamily="34" charset="0"/>
            </a:endParaRPr>
          </a:p>
        </p:txBody>
      </p:sp>
      <p:sp>
        <p:nvSpPr>
          <p:cNvPr id="18" name="Google Shape;18;p29"/>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19: Wrap-Up, Victory Lap</a:t>
            </a:r>
            <a:endParaRPr b="0" i="0" dirty="0">
              <a:latin typeface="Calibri" panose="020F0502020204030204" pitchFamily="34" charset="0"/>
              <a:cs typeface="Calibri" panose="020F0502020204030204" pitchFamily="34" charset="0"/>
            </a:endParaRPr>
          </a:p>
        </p:txBody>
      </p:sp>
      <p:sp>
        <p:nvSpPr>
          <p:cNvPr id="20" name="Google Shape;20;p29"/>
          <p:cNvSpPr txBox="1"/>
          <p:nvPr/>
        </p:nvSpPr>
        <p:spPr>
          <a:xfrm>
            <a:off x="338697" y="1894816"/>
            <a:ext cx="3062976"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dirty="0">
                <a:solidFill>
                  <a:srgbClr val="F0F0F0"/>
                </a:solidFill>
                <a:latin typeface="Montserrat ExtraBold"/>
                <a:ea typeface="Montserrat ExtraBold"/>
                <a:cs typeface="Montserrat ExtraBold"/>
                <a:sym typeface="Montserrat ExtraBold"/>
              </a:rPr>
              <a:t>CSE 121</a:t>
            </a:r>
            <a:endParaRPr b="0" i="0" dirty="0">
              <a:latin typeface="Calibri" panose="020F0502020204030204" pitchFamily="34" charset="0"/>
              <a:cs typeface="Calibri" panose="020F0502020204030204" pitchFamily="34" charset="0"/>
            </a:endParaRPr>
          </a:p>
        </p:txBody>
      </p:sp>
      <p:sp>
        <p:nvSpPr>
          <p:cNvPr id="22" name="Google Shape;22;p29">
            <a:extLst>
              <a:ext uri="{C183D7F6-B498-43B3-948B-1728B52AA6E4}">
                <adec:decorative xmlns:adec="http://schemas.microsoft.com/office/drawing/2017/decorative" val="1"/>
              </a:ext>
            </a:extLst>
          </p:cNvPr>
          <p:cNvSpPr/>
          <p:nvPr/>
        </p:nvSpPr>
        <p:spPr>
          <a:xfrm>
            <a:off x="420127" y="1370208"/>
            <a:ext cx="878586" cy="420132"/>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dirty="0">
              <a:solidFill>
                <a:srgbClr val="FFFFFF"/>
              </a:solidFill>
              <a:latin typeface="Calibri"/>
              <a:ea typeface="Calibri"/>
              <a:cs typeface="Calibri"/>
              <a:sym typeface="Calibri"/>
            </a:endParaRPr>
          </a:p>
        </p:txBody>
      </p:sp>
      <p:sp>
        <p:nvSpPr>
          <p:cNvPr id="24" name="Google Shape;24;p29">
            <a:extLst>
              <a:ext uri="{C183D7F6-B498-43B3-948B-1728B52AA6E4}">
                <adec:decorative xmlns:adec="http://schemas.microsoft.com/office/drawing/2017/decorative" val="1"/>
              </a:ext>
            </a:extLst>
          </p:cNvPr>
          <p:cNvSpPr/>
          <p:nvPr/>
        </p:nvSpPr>
        <p:spPr>
          <a:xfrm>
            <a:off x="6634951" y="951503"/>
            <a:ext cx="5250244" cy="5153776"/>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a:extLst>
              <a:ext uri="{C183D7F6-B498-43B3-948B-1728B52AA6E4}">
                <adec:decorative xmlns:adec="http://schemas.microsoft.com/office/drawing/2017/decorative" val="1"/>
              </a:ext>
            </a:extLst>
          </p:cNvPr>
          <p:cNvCxnSpPr/>
          <p:nvPr/>
        </p:nvCxnSpPr>
        <p:spPr>
          <a:xfrm>
            <a:off x="7025920" y="4053518"/>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a:extLst>
              <a:ext uri="{C183D7F6-B498-43B3-948B-1728B52AA6E4}">
                <adec:decorative xmlns:adec="http://schemas.microsoft.com/office/drawing/2017/decorative" val="1"/>
              </a:ext>
            </a:extLst>
          </p:cNvPr>
          <p:cNvSpPr/>
          <p:nvPr/>
        </p:nvSpPr>
        <p:spPr>
          <a:xfrm>
            <a:off x="86443" y="5439308"/>
            <a:ext cx="3730182"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 name="Google Shape;28;p29"/>
          <p:cNvSpPr txBox="1"/>
          <p:nvPr/>
        </p:nvSpPr>
        <p:spPr>
          <a:xfrm>
            <a:off x="306805" y="5577374"/>
            <a:ext cx="2154864" cy="1138733"/>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200"/>
              <a:buFont typeface="Montserrat SemiBold"/>
              <a:buNone/>
              <a:tabLst/>
              <a:defRPr/>
            </a:pPr>
            <a:r>
              <a:rPr lang="en-US" sz="1200" b="1" i="0" u="none" strike="noStrike" cap="none" dirty="0">
                <a:solidFill>
                  <a:schemeClr val="tx1"/>
                </a:solidFill>
                <a:latin typeface="Montserrat" pitchFamily="2" charset="77"/>
                <a:ea typeface="Montserrat"/>
                <a:cs typeface="Montserrat"/>
                <a:sym typeface="Montserrat"/>
              </a:rPr>
              <a:t>Questions during Class?</a:t>
            </a:r>
            <a:endParaRPr lang="en-US" sz="1200" b="0" i="0" dirty="0">
              <a:solidFill>
                <a:schemeClr val="tx1"/>
              </a:solidFill>
              <a:latin typeface="Montserrat" pitchFamily="2" charset="77"/>
              <a:cs typeface="Calibri" panose="020F0502020204030204" pitchFamily="34" charset="0"/>
            </a:endParaRPr>
          </a:p>
          <a:p>
            <a:pPr marL="0" marR="0" lvl="0" indent="0" algn="l" rtl="0">
              <a:lnSpc>
                <a:spcPct val="100000"/>
              </a:lnSpc>
              <a:spcBef>
                <a:spcPts val="0"/>
              </a:spcBef>
              <a:spcAft>
                <a:spcPts val="0"/>
              </a:spcAft>
              <a:buClr>
                <a:srgbClr val="595959"/>
              </a:buClr>
              <a:buSzPts val="1200"/>
              <a:buFont typeface="Montserrat SemiBold"/>
              <a:buNone/>
            </a:pPr>
            <a:endParaRPr lang="en-US" sz="1200" b="1" i="0" u="none" strike="noStrike" cap="none" dirty="0">
              <a:solidFill>
                <a:schemeClr val="tx1"/>
              </a:solidFill>
              <a:latin typeface="Montserrat" pitchFamily="2" charset="77"/>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1200"/>
              <a:buFont typeface="Montserrat SemiBold"/>
              <a:buNone/>
            </a:pPr>
            <a:r>
              <a:rPr lang="en-US" sz="1200" b="1" i="0" u="none" strike="noStrike" cap="none" dirty="0">
                <a:solidFill>
                  <a:schemeClr val="tx1"/>
                </a:solidFill>
                <a:latin typeface="Montserrat" pitchFamily="2" charset="77"/>
                <a:ea typeface="Montserrat SemiBold"/>
                <a:cs typeface="Montserrat SemiBold"/>
                <a:sym typeface="Montserrat SemiBold"/>
              </a:rPr>
              <a:t>Raise hand or send here</a:t>
            </a:r>
            <a:endParaRPr b="0" i="0" dirty="0">
              <a:solidFill>
                <a:schemeClr val="tx1"/>
              </a:solidFill>
              <a:latin typeface="Montserrat" pitchFamily="2" charset="77"/>
              <a:cs typeface="Calibri" panose="020F0502020204030204" pitchFamily="34" charset="0"/>
            </a:endParaRPr>
          </a:p>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dirty="0">
              <a:solidFill>
                <a:schemeClr val="tx1"/>
              </a:solidFill>
              <a:latin typeface="Montserrat" pitchFamily="2" charset="77"/>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1" i="0" u="none" strike="noStrike" cap="none" dirty="0" err="1">
                <a:solidFill>
                  <a:schemeClr val="tx1"/>
                </a:solidFill>
                <a:latin typeface="Montserrat" pitchFamily="2" charset="77"/>
                <a:ea typeface="Montserrat SemiBold"/>
                <a:cs typeface="Montserrat SemiBold"/>
                <a:sym typeface="Montserrat SemiBold"/>
              </a:rPr>
              <a:t>sli.do</a:t>
            </a:r>
            <a:r>
              <a:rPr lang="en-US" sz="2000" b="1" i="0" u="none" strike="noStrike" cap="none" dirty="0">
                <a:solidFill>
                  <a:schemeClr val="tx1"/>
                </a:solidFill>
                <a:latin typeface="Montserrat" pitchFamily="2" charset="77"/>
                <a:ea typeface="Montserrat SemiBold"/>
                <a:cs typeface="Montserrat SemiBold"/>
                <a:sym typeface="Montserrat SemiBold"/>
              </a:rPr>
              <a:t>    #cse121 </a:t>
            </a:r>
            <a:endParaRPr b="1" i="0" dirty="0">
              <a:solidFill>
                <a:schemeClr val="tx1"/>
              </a:solidFill>
              <a:latin typeface="Montserrat" pitchFamily="2" charset="77"/>
              <a:cs typeface="Calibri" panose="020F0502020204030204" pitchFamily="34" charset="0"/>
            </a:endParaRPr>
          </a:p>
        </p:txBody>
      </p:sp>
    </p:spTree>
    <p:extLst>
      <p:ext uri="{BB962C8B-B14F-4D97-AF65-F5344CB8AC3E}">
        <p14:creationId xmlns:p14="http://schemas.microsoft.com/office/powerpoint/2010/main" val="178968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reserve="1">
  <p:cSld name="Title and Content">
    <p:spTree>
      <p:nvGrpSpPr>
        <p:cNvPr id="1" name="Shape 32"/>
        <p:cNvGrpSpPr/>
        <p:nvPr/>
      </p:nvGrpSpPr>
      <p:grpSpPr>
        <a:xfrm>
          <a:off x="0" y="0"/>
          <a:ext cx="0" cy="0"/>
          <a:chOff x="0" y="0"/>
          <a:chExt cx="0" cy="0"/>
        </a:xfrm>
      </p:grpSpPr>
      <p:sp>
        <p:nvSpPr>
          <p:cNvPr id="33" name="Google Shape;33;p30"/>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ct val="1000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dirty="0"/>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dirty="0"/>
          </a:p>
        </p:txBody>
      </p:sp>
      <p:pic>
        <p:nvPicPr>
          <p:cNvPr id="2" name="Google Shape;7;p28" descr="University of Washington">
            <a:extLst>
              <a:ext uri="{FF2B5EF4-FFF2-40B4-BE49-F238E27FC236}">
                <a16:creationId xmlns:a16="http://schemas.microsoft.com/office/drawing/2014/main" id="{BABC5B18-FB33-F6B8-4C29-4724707E45CD}"/>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43E64A9D-13F4-4F7A-870E-E779341A833A}"/>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Spring 2026</a:t>
            </a:r>
            <a:endParaRPr lang="en-US" sz="900" b="0" i="0" dirty="0">
              <a:latin typeface="Calibri" panose="020F0502020204030204" pitchFamily="34" charset="0"/>
              <a:cs typeface="Calibri" panose="020F0502020204030204" pitchFamily="34" charset="0"/>
            </a:endParaRPr>
          </a:p>
        </p:txBody>
      </p:sp>
      <p:sp>
        <p:nvSpPr>
          <p:cNvPr id="5" name="Google Shape;18;p29">
            <a:extLst>
              <a:ext uri="{FF2B5EF4-FFF2-40B4-BE49-F238E27FC236}">
                <a16:creationId xmlns:a16="http://schemas.microsoft.com/office/drawing/2014/main" id="{9989FE96-7F2F-4E77-194B-BB9F127E8C5E}"/>
              </a:ext>
            </a:extLst>
          </p:cNvPr>
          <p:cNvSpPr txBox="1"/>
          <p:nvPr userDrawn="1"/>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19: Wrap-Up, Victory Lap</a:t>
            </a:r>
            <a:endParaRPr lang="en-US" sz="900"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623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acitce: Pair" preserve="1">
  <p:cSld name="Pracitce: Pair">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err="1">
                  <a:solidFill>
                    <a:srgbClr val="FFFFFF"/>
                  </a:solidFill>
                  <a:latin typeface="Calibri"/>
                  <a:ea typeface="Calibri"/>
                  <a:cs typeface="Calibri"/>
                  <a:sym typeface="Calibri"/>
                </a:rPr>
                <a:t>sli.do</a:t>
              </a:r>
              <a:r>
                <a:rPr lang="en-US" sz="2200" b="1" i="0" u="none" strike="noStrike" cap="none" dirty="0">
                  <a:solidFill>
                    <a:srgbClr val="FFFFFF"/>
                  </a:solidFill>
                  <a:latin typeface="Calibri"/>
                  <a:ea typeface="Calibri"/>
                  <a:cs typeface="Calibri"/>
                  <a:sym typeface="Calibri"/>
                </a:rPr>
                <a:t>      #cse121</a:t>
              </a:r>
              <a:endParaRPr b="0" i="0" dirty="0">
                <a:latin typeface="Calibri" panose="020F0502020204030204" pitchFamily="34" charset="0"/>
                <a:cs typeface="Calibri" panose="020F0502020204030204" pitchFamily="34" charset="0"/>
              </a:endParaRPr>
            </a:p>
          </p:txBody>
        </p:sp>
      </p:grpSp>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91418C3E-EEDB-2BC2-0254-CD00CD03A081}"/>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F2052282-8D29-4A38-1571-671D31224364}"/>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Spring 2026</a:t>
            </a:r>
            <a:endParaRPr lang="en-US" sz="900" b="0" i="0" dirty="0">
              <a:latin typeface="Calibri" panose="020F0502020204030204" pitchFamily="34" charset="0"/>
              <a:cs typeface="Calibri" panose="020F0502020204030204" pitchFamily="34" charset="0"/>
            </a:endParaRPr>
          </a:p>
        </p:txBody>
      </p:sp>
      <p:sp>
        <p:nvSpPr>
          <p:cNvPr id="6" name="Google Shape;52;p32">
            <a:extLst>
              <a:ext uri="{FF2B5EF4-FFF2-40B4-BE49-F238E27FC236}">
                <a16:creationId xmlns:a16="http://schemas.microsoft.com/office/drawing/2014/main" id="{7CB162C5-D013-0E9F-304A-00EF111A719D}"/>
              </a:ext>
            </a:extLst>
          </p:cNvPr>
          <p:cNvSpPr txBox="1"/>
          <p:nvPr userDrawn="1"/>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Think</a:t>
            </a:r>
            <a:endParaRPr b="0" i="0" dirty="0">
              <a:latin typeface="Calibri" panose="020F0502020204030204" pitchFamily="34" charset="0"/>
              <a:cs typeface="Calibri" panose="020F0502020204030204" pitchFamily="34" charset="0"/>
            </a:endParaRPr>
          </a:p>
        </p:txBody>
      </p:sp>
      <p:pic>
        <p:nvPicPr>
          <p:cNvPr id="7" name="Google Shape;53;p32" descr="Graphic 12">
            <a:extLst>
              <a:ext uri="{FF2B5EF4-FFF2-40B4-BE49-F238E27FC236}">
                <a16:creationId xmlns:a16="http://schemas.microsoft.com/office/drawing/2014/main" id="{6639FEF2-EB20-D618-A4FD-015344F21E43}"/>
              </a:ext>
            </a:extLst>
          </p:cNvPr>
          <p:cNvPicPr preferRelativeResize="0"/>
          <p:nvPr userDrawn="1"/>
        </p:nvPicPr>
        <p:blipFill rotWithShape="1">
          <a:blip r:embed="rId3">
            <a:alphaModFix/>
          </a:blip>
          <a:srcRect/>
          <a:stretch/>
        </p:blipFill>
        <p:spPr>
          <a:xfrm flipH="1">
            <a:off x="154038" y="300371"/>
            <a:ext cx="684161" cy="781897"/>
          </a:xfrm>
          <a:prstGeom prst="rect">
            <a:avLst/>
          </a:prstGeom>
          <a:noFill/>
          <a:ln>
            <a:noFill/>
          </a:ln>
        </p:spPr>
      </p:pic>
      <p:sp>
        <p:nvSpPr>
          <p:cNvPr id="5" name="Google Shape;18;p29">
            <a:extLst>
              <a:ext uri="{FF2B5EF4-FFF2-40B4-BE49-F238E27FC236}">
                <a16:creationId xmlns:a16="http://schemas.microsoft.com/office/drawing/2014/main" id="{FE05E629-7123-3138-047E-AECA0494CDE2}"/>
              </a:ext>
            </a:extLst>
          </p:cNvPr>
          <p:cNvSpPr txBox="1"/>
          <p:nvPr userDrawn="1"/>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19: Wrap-Up, Victory Lap</a:t>
            </a:r>
            <a:endParaRPr lang="en-US" sz="900"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834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itce: Pair" preserve="1">
  <p:cSld name="1_Pracitce: Pair">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err="1">
                  <a:solidFill>
                    <a:srgbClr val="FFFFFF"/>
                  </a:solidFill>
                  <a:latin typeface="Calibri"/>
                  <a:ea typeface="Calibri"/>
                  <a:cs typeface="Calibri"/>
                  <a:sym typeface="Calibri"/>
                </a:rPr>
                <a:t>sli.do</a:t>
              </a:r>
              <a:r>
                <a:rPr lang="en-US" sz="2200" b="1" i="0" u="none" strike="noStrike" cap="none" dirty="0">
                  <a:solidFill>
                    <a:srgbClr val="FFFFFF"/>
                  </a:solidFill>
                  <a:latin typeface="Calibri"/>
                  <a:ea typeface="Calibri"/>
                  <a:cs typeface="Calibri"/>
                  <a:sym typeface="Calibri"/>
                </a:rPr>
                <a:t>      #cse121</a:t>
              </a:r>
              <a:endParaRPr b="0" i="0" dirty="0">
                <a:latin typeface="Calibri" panose="020F0502020204030204" pitchFamily="34" charset="0"/>
                <a:cs typeface="Calibri" panose="020F0502020204030204" pitchFamily="34" charset="0"/>
              </a:endParaRPr>
            </a:p>
          </p:txBody>
        </p:sp>
      </p:grpSp>
      <p:sp>
        <p:nvSpPr>
          <p:cNvPr id="68" name="Google Shape;68;p33"/>
          <p:cNvSpPr txBox="1"/>
          <p:nvPr/>
        </p:nvSpPr>
        <p:spPr>
          <a:xfrm>
            <a:off x="1152635" y="300370"/>
            <a:ext cx="5271611"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Pair</a:t>
            </a:r>
            <a:endParaRPr b="0" i="0" dirty="0">
              <a:latin typeface="Calibri" panose="020F0502020204030204" pitchFamily="34" charset="0"/>
              <a:cs typeface="Calibri" panose="020F0502020204030204" pitchFamily="34" charset="0"/>
            </a:endParaRPr>
          </a:p>
        </p:txBody>
      </p:sp>
      <p:pic>
        <p:nvPicPr>
          <p:cNvPr id="69" name="Google Shape;69;p33" descr="Graphic 7"/>
          <p:cNvPicPr preferRelativeResize="0"/>
          <p:nvPr/>
        </p:nvPicPr>
        <p:blipFill rotWithShape="1">
          <a:blip r:embed="rId2">
            <a:alphaModFix/>
          </a:blip>
          <a:srcRect/>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91418C3E-EEDB-2BC2-0254-CD00CD03A081}"/>
              </a:ext>
            </a:extLst>
          </p:cNvPr>
          <p:cNvPicPr preferRelativeResize="0"/>
          <p:nvPr userDrawn="1"/>
        </p:nvPicPr>
        <p:blipFill rotWithShape="1">
          <a:blip r:embed="rId3">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F2052282-8D29-4A38-1571-671D31224364}"/>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Spring 2026</a:t>
            </a:r>
            <a:endParaRPr lang="en-US" sz="900" b="0" i="0" dirty="0">
              <a:latin typeface="Calibri" panose="020F0502020204030204" pitchFamily="34" charset="0"/>
              <a:cs typeface="Calibri" panose="020F0502020204030204" pitchFamily="34" charset="0"/>
            </a:endParaRPr>
          </a:p>
        </p:txBody>
      </p:sp>
      <p:sp>
        <p:nvSpPr>
          <p:cNvPr id="5" name="Google Shape;18;p29">
            <a:extLst>
              <a:ext uri="{FF2B5EF4-FFF2-40B4-BE49-F238E27FC236}">
                <a16:creationId xmlns:a16="http://schemas.microsoft.com/office/drawing/2014/main" id="{4E8D249F-12A7-0E38-8DCF-EAE3CCB98BF5}"/>
              </a:ext>
            </a:extLst>
          </p:cNvPr>
          <p:cNvSpPr txBox="1"/>
          <p:nvPr userDrawn="1"/>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19: Wrap-Up, Victory Lap</a:t>
            </a:r>
            <a:endParaRPr lang="en-US" sz="900"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1908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preserve="1">
  <p:cSld name="Title Only">
    <p:spTree>
      <p:nvGrpSpPr>
        <p:cNvPr id="1" name="Shape 74"/>
        <p:cNvGrpSpPr/>
        <p:nvPr/>
      </p:nvGrpSpPr>
      <p:grpSpPr>
        <a:xfrm>
          <a:off x="0" y="0"/>
          <a:ext cx="0" cy="0"/>
          <a:chOff x="0" y="0"/>
          <a:chExt cx="0" cy="0"/>
        </a:xfrm>
      </p:grpSpPr>
      <p:sp>
        <p:nvSpPr>
          <p:cNvPr id="75" name="Google Shape;75;p34"/>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9" name="Google Shape;79;p34"/>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0" name="Google Shape;80;p34"/>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19B8A0CF-1C66-FBB7-F209-B458097B217D}"/>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C3A4268A-A3F9-0647-FFA6-0CD0547EA640}"/>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Spring 2026</a:t>
            </a:r>
            <a:endParaRPr lang="en-US" sz="900" b="0" i="0" dirty="0">
              <a:latin typeface="Calibri" panose="020F0502020204030204" pitchFamily="34" charset="0"/>
              <a:cs typeface="Calibri" panose="020F0502020204030204" pitchFamily="34" charset="0"/>
            </a:endParaRPr>
          </a:p>
        </p:txBody>
      </p:sp>
      <p:sp>
        <p:nvSpPr>
          <p:cNvPr id="5" name="Google Shape;18;p29">
            <a:extLst>
              <a:ext uri="{FF2B5EF4-FFF2-40B4-BE49-F238E27FC236}">
                <a16:creationId xmlns:a16="http://schemas.microsoft.com/office/drawing/2014/main" id="{8228B949-E435-4793-E31C-9AA26D275D37}"/>
              </a:ext>
            </a:extLst>
          </p:cNvPr>
          <p:cNvSpPr txBox="1"/>
          <p:nvPr userDrawn="1"/>
        </p:nvSpPr>
        <p:spPr>
          <a:xfrm>
            <a:off x="3046095" y="-2820"/>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19: Wrap-Up, Victory Lap</a:t>
            </a:r>
            <a:endParaRPr lang="en-US" sz="900"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5977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preserve="1">
  <p:cSld name="Blank">
    <p:spTree>
      <p:nvGrpSpPr>
        <p:cNvPr id="1" name="Shape 81"/>
        <p:cNvGrpSpPr/>
        <p:nvPr/>
      </p:nvGrpSpPr>
      <p:grpSpPr>
        <a:xfrm>
          <a:off x="0" y="0"/>
          <a:ext cx="0" cy="0"/>
          <a:chOff x="0" y="0"/>
          <a:chExt cx="0" cy="0"/>
        </a:xfrm>
      </p:grpSpPr>
      <p:sp>
        <p:nvSpPr>
          <p:cNvPr id="82" name="Google Shape;82;p35"/>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 name="Google Shape;86;p35"/>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0E854BAB-9BC0-0566-D459-A9E2B29A12D0}"/>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3E5BA8AB-DA7F-8D72-2336-81B0A628B7E3}"/>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Spring 2026</a:t>
            </a:r>
            <a:endParaRPr lang="en-US" sz="900" b="0" i="0" dirty="0">
              <a:latin typeface="Calibri" panose="020F0502020204030204" pitchFamily="34" charset="0"/>
              <a:cs typeface="Calibri" panose="020F0502020204030204" pitchFamily="34" charset="0"/>
            </a:endParaRPr>
          </a:p>
        </p:txBody>
      </p:sp>
      <p:sp>
        <p:nvSpPr>
          <p:cNvPr id="5" name="Google Shape;18;p29">
            <a:extLst>
              <a:ext uri="{FF2B5EF4-FFF2-40B4-BE49-F238E27FC236}">
                <a16:creationId xmlns:a16="http://schemas.microsoft.com/office/drawing/2014/main" id="{7B844D27-2681-1B0D-B01A-9D270FC0E3C3}"/>
              </a:ext>
            </a:extLst>
          </p:cNvPr>
          <p:cNvSpPr txBox="1"/>
          <p:nvPr userDrawn="1"/>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19: Wrap-Up, Victory Lap</a:t>
            </a:r>
            <a:endParaRPr lang="en-US" sz="900"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3991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Shape 5"/>
        <p:cNvGrpSpPr/>
        <p:nvPr/>
      </p:nvGrpSpPr>
      <p:grpSpPr>
        <a:xfrm>
          <a:off x="0" y="0"/>
          <a:ext cx="0" cy="0"/>
          <a:chOff x="0" y="0"/>
          <a:chExt cx="0" cy="0"/>
        </a:xfrm>
      </p:grpSpPr>
      <p:sp>
        <p:nvSpPr>
          <p:cNvPr id="11" name="Google Shape;11;p28"/>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University of Washington"/>
          <p:cNvPicPr preferRelativeResize="0"/>
          <p:nvPr/>
        </p:nvPicPr>
        <p:blipFill rotWithShape="1">
          <a:blip r:embed="rId8">
            <a:alphaModFix/>
          </a:blip>
          <a:srcRect/>
          <a:stretch/>
        </p:blipFill>
        <p:spPr>
          <a:xfrm>
            <a:off x="29762" y="29971"/>
            <a:ext cx="2150723" cy="169039"/>
          </a:xfrm>
          <a:prstGeom prst="rect">
            <a:avLst/>
          </a:prstGeom>
          <a:noFill/>
          <a:ln>
            <a:noFill/>
          </a:ln>
        </p:spPr>
      </p:pic>
      <p:sp>
        <p:nvSpPr>
          <p:cNvPr id="8" name="Google Shape;8;p28"/>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Spring 2026</a:t>
            </a:r>
            <a:endParaRPr b="0" i="0" dirty="0">
              <a:latin typeface="Calibri" panose="020F0502020204030204" pitchFamily="34" charset="0"/>
              <a:cs typeface="Calibri" panose="020F0502020204030204" pitchFamily="34" charset="0"/>
            </a:endParaRPr>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dirty="0"/>
          </a:p>
        </p:txBody>
      </p:sp>
      <p:sp>
        <p:nvSpPr>
          <p:cNvPr id="13" name="Google Shape;13;p28"/>
          <p:cNvSpPr txBox="1">
            <a:spLocks noGrp="1"/>
          </p:cNvSpPr>
          <p:nvPr>
            <p:ph type="sldNum" idx="12"/>
          </p:nvPr>
        </p:nvSpPr>
        <p:spPr>
          <a:xfrm>
            <a:off x="11793850" y="6296502"/>
            <a:ext cx="245751" cy="430847"/>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fld id="{00000000-1234-1234-1234-123412341234}" type="slidenum">
              <a:rPr lang="en-US" smtClean="0"/>
              <a:pPr/>
              <a:t>‹#›</a:t>
            </a:fld>
            <a:endParaRPr lang="en-US" sz="1400" b="0" dirty="0">
              <a:solidFill>
                <a:srgbClr val="000000"/>
              </a:solidFill>
              <a:latin typeface="Calibri" panose="020F0502020204030204" pitchFamily="34" charset="0"/>
              <a:ea typeface="Arial"/>
              <a:cs typeface="Calibri" panose="020F0502020204030204" pitchFamily="34" charset="0"/>
              <a:sym typeface="Arial"/>
            </a:endParaRPr>
          </a:p>
        </p:txBody>
      </p:sp>
      <p:sp>
        <p:nvSpPr>
          <p:cNvPr id="2" name="Google Shape;18;p29">
            <a:extLst>
              <a:ext uri="{FF2B5EF4-FFF2-40B4-BE49-F238E27FC236}">
                <a16:creationId xmlns:a16="http://schemas.microsoft.com/office/drawing/2014/main" id="{79464E01-282D-A2E6-C9F3-F48D5697AB7B}"/>
              </a:ext>
            </a:extLst>
          </p:cNvPr>
          <p:cNvSpPr txBox="1"/>
          <p:nvPr userDrawn="1"/>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19: Wrap-Up, Victory Lap</a:t>
            </a:r>
            <a:endParaRPr lang="en-US" sz="900"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655883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spotify.com/playlist/3WVCKaTiw3n2I65Nbw1wH6?si=8fe2680f5a694bd3"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bcglee.github.io/" TargetMode="External"/><Relationship Id="rId7" Type="http://schemas.openxmlformats.org/officeDocument/2006/relationships/hyperlink" Target="https://longreads.com/2025/09/25/ai-holocaust-survivors-memor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govscape.net/" TargetMode="External"/><Relationship Id="rId5" Type="http://schemas.openxmlformats.org/officeDocument/2006/relationships/hyperlink" Target="https://bcglee.github.io/newspaper-navigator.html" TargetMode="Externa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8" Type="http://schemas.openxmlformats.org/officeDocument/2006/relationships/hyperlink" Target="http://courses.cs.washington.edu/courses/cse341/" TargetMode="External"/><Relationship Id="rId13" Type="http://schemas.openxmlformats.org/officeDocument/2006/relationships/hyperlink" Target="https://courses.cs.washington.edu/courses/cse163/" TargetMode="External"/><Relationship Id="rId18" Type="http://schemas.openxmlformats.org/officeDocument/2006/relationships/hyperlink" Target="https://courses.cs.washington.edu/courses/cse416/" TargetMode="External"/><Relationship Id="rId3" Type="http://schemas.openxmlformats.org/officeDocument/2006/relationships/hyperlink" Target="https://courses.cs.washington.edu/courses/cse122/" TargetMode="External"/><Relationship Id="rId21" Type="http://schemas.openxmlformats.org/officeDocument/2006/relationships/hyperlink" Target="https://www.cs.washington.edu/academics/ugrad/nonmajor-options/nonmajor-courses" TargetMode="External"/><Relationship Id="rId7" Type="http://schemas.openxmlformats.org/officeDocument/2006/relationships/hyperlink" Target="http://courses.cs.washington.edu/courses/cse340/" TargetMode="External"/><Relationship Id="rId12" Type="http://schemas.openxmlformats.org/officeDocument/2006/relationships/hyperlink" Target="https://courses.cs.washington.edu/courses/cse160/" TargetMode="External"/><Relationship Id="rId17" Type="http://schemas.openxmlformats.org/officeDocument/2006/relationships/hyperlink" Target="https://courses.cs.washington.edu/courses/cse412/" TargetMode="External"/><Relationship Id="rId2" Type="http://schemas.openxmlformats.org/officeDocument/2006/relationships/notesSlide" Target="../notesSlides/notesSlide6.xml"/><Relationship Id="rId16" Type="http://schemas.openxmlformats.org/officeDocument/2006/relationships/hyperlink" Target="https://courses.cs.washington.edu/courses/cse374/" TargetMode="External"/><Relationship Id="rId20" Type="http://schemas.openxmlformats.org/officeDocument/2006/relationships/hyperlink" Target="https://www.cs.washington.edu/academics/ugrad/current-students" TargetMode="External"/><Relationship Id="rId1" Type="http://schemas.openxmlformats.org/officeDocument/2006/relationships/slideLayout" Target="../slideLayouts/slideLayout2.xml"/><Relationship Id="rId6" Type="http://schemas.openxmlformats.org/officeDocument/2006/relationships/hyperlink" Target="http://courses.cs.washington.edu/courses/cse331/" TargetMode="External"/><Relationship Id="rId11" Type="http://schemas.openxmlformats.org/officeDocument/2006/relationships/hyperlink" Target="https://courses.cs.washington.edu/courses/cse154/" TargetMode="External"/><Relationship Id="rId5" Type="http://schemas.openxmlformats.org/officeDocument/2006/relationships/hyperlink" Target="http://courses.cs.washington.edu/courses/cse311/" TargetMode="External"/><Relationship Id="rId15" Type="http://schemas.openxmlformats.org/officeDocument/2006/relationships/hyperlink" Target="https://courses.cs.washington.edu/courses/cse373/" TargetMode="External"/><Relationship Id="rId10" Type="http://schemas.openxmlformats.org/officeDocument/2006/relationships/hyperlink" Target="https://courses.cs.washington.edu/courses/cse480/" TargetMode="External"/><Relationship Id="rId19" Type="http://schemas.openxmlformats.org/officeDocument/2006/relationships/hyperlink" Target="https://courses.cs.washington.edu/courses/cse493e/" TargetMode="External"/><Relationship Id="rId4" Type="http://schemas.openxmlformats.org/officeDocument/2006/relationships/hyperlink" Target="https://courses.cs.washington.edu/courses/cse123/" TargetMode="External"/><Relationship Id="rId9" Type="http://schemas.openxmlformats.org/officeDocument/2006/relationships/hyperlink" Target="http://courses.cs.washington.edu/courses/cse351/" TargetMode="External"/><Relationship Id="rId14" Type="http://schemas.openxmlformats.org/officeDocument/2006/relationships/hyperlink" Target="https://courses.cs.washington.edu/courses/cse18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hyperlink" Target="https://courses.cs.washington.edu/courses/cse121/26sp/exam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en.wikipedia.org/wiki/Solved_gam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8.jpg"/><Relationship Id="rId3" Type="http://schemas.openxmlformats.org/officeDocument/2006/relationships/image" Target="../media/image13.jpg"/><Relationship Id="rId21" Type="http://schemas.openxmlformats.org/officeDocument/2006/relationships/image" Target="../media/image31.jpeg"/><Relationship Id="rId7" Type="http://schemas.openxmlformats.org/officeDocument/2006/relationships/image" Target="../media/image17.jpeg"/><Relationship Id="rId12" Type="http://schemas.openxmlformats.org/officeDocument/2006/relationships/image" Target="../media/image22.jpg"/><Relationship Id="rId17" Type="http://schemas.openxmlformats.org/officeDocument/2006/relationships/image" Target="../media/image27.jpg"/><Relationship Id="rId25" Type="http://schemas.openxmlformats.org/officeDocument/2006/relationships/image" Target="../media/image35.jpg"/><Relationship Id="rId2" Type="http://schemas.openxmlformats.org/officeDocument/2006/relationships/notesSlide" Target="../notesSlides/notesSlide8.xml"/><Relationship Id="rId16" Type="http://schemas.openxmlformats.org/officeDocument/2006/relationships/image" Target="../media/image26.jpg"/><Relationship Id="rId20"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16.jpeg"/><Relationship Id="rId11" Type="http://schemas.openxmlformats.org/officeDocument/2006/relationships/image" Target="../media/image21.jpg"/><Relationship Id="rId24" Type="http://schemas.openxmlformats.org/officeDocument/2006/relationships/image" Target="../media/image34.jpg"/><Relationship Id="rId5" Type="http://schemas.openxmlformats.org/officeDocument/2006/relationships/image" Target="../media/image15.jpeg"/><Relationship Id="rId15" Type="http://schemas.openxmlformats.org/officeDocument/2006/relationships/image" Target="../media/image25.jpg"/><Relationship Id="rId23" Type="http://schemas.openxmlformats.org/officeDocument/2006/relationships/image" Target="../media/image33.jpg"/><Relationship Id="rId10" Type="http://schemas.openxmlformats.org/officeDocument/2006/relationships/image" Target="../media/image20.png"/><Relationship Id="rId19" Type="http://schemas.openxmlformats.org/officeDocument/2006/relationships/image" Target="../media/image29.jpe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png"/><Relationship Id="rId22"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hyperlink" Target="https://tinyurl.com/cse12x-sp26-ta-evals" TargetMode="External"/><Relationship Id="rId2" Type="http://schemas.openxmlformats.org/officeDocument/2006/relationships/hyperlink" Target="https://uw.iasystem.org/survey/324557" TargetMode="External"/><Relationship Id="rId1" Type="http://schemas.openxmlformats.org/officeDocument/2006/relationships/slideLayout" Target="../slideLayouts/slideLayout2.xml"/><Relationship Id="rId4" Type="http://schemas.openxmlformats.org/officeDocument/2006/relationships/hyperlink" Target="https://www.cs.washington.edu/academics/teaching-assistants/bob-bandes-awar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DEESvghKBUc&amp;list=PLTPQEx-31JXhosblxX6bQnCK_qy2No6uC&amp;index=3" TargetMode="External"/><Relationship Id="rId3" Type="http://schemas.openxmlformats.org/officeDocument/2006/relationships/hyperlink" Target="https://www.youtube.com/watch?v=iMj9yz24gP8" TargetMode="External"/><Relationship Id="rId7" Type="http://schemas.openxmlformats.org/officeDocument/2006/relationships/hyperlink" Target="https://www.amazon.com/Attack-Murder-Hornets-Season-1/dp/B091GSQNGY" TargetMode="External"/><Relationship Id="rId2" Type="http://schemas.openxmlformats.org/officeDocument/2006/relationships/hyperlink" Target="https://www.youtube.com/watch?v=S7nL9IGWGqk" TargetMode="External"/><Relationship Id="rId1" Type="http://schemas.openxmlformats.org/officeDocument/2006/relationships/slideLayout" Target="../slideLayouts/slideLayout2.xml"/><Relationship Id="rId6" Type="http://schemas.openxmlformats.org/officeDocument/2006/relationships/hyperlink" Target="https://www.youtube.com/watch?v=115BGUZopHs" TargetMode="External"/><Relationship Id="rId11" Type="http://schemas.openxmlformats.org/officeDocument/2006/relationships/hyperlink" Target="https://www.chess.com/blog/CHESScom/hans-niemann-report" TargetMode="External"/><Relationship Id="rId5" Type="http://schemas.openxmlformats.org/officeDocument/2006/relationships/hyperlink" Target="https://origamifliers.cs.washington.edu/" TargetMode="External"/><Relationship Id="rId10" Type="http://schemas.openxmlformats.org/officeDocument/2006/relationships/hyperlink" Target="https://youtu.be/MTqUYFN5BbI?list=PLTPQEx-31JXhusD9twkKlguRlaQowh-Vw&amp;t=2285" TargetMode="External"/><Relationship Id="rId4" Type="http://schemas.openxmlformats.org/officeDocument/2006/relationships/hyperlink" Target="https://faculty.washington.edu/ajko/wordplaypen" TargetMode="External"/><Relationship Id="rId9" Type="http://schemas.openxmlformats.org/officeDocument/2006/relationships/hyperlink" Target="https://hgis.uw.edu/refugee"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uwplse.org/2024/09/16/Unfolding.html" TargetMode="External"/><Relationship Id="rId3" Type="http://schemas.openxmlformats.org/officeDocument/2006/relationships/hyperlink" Target="https://saramostafavi.github.io/" TargetMode="External"/><Relationship Id="rId7" Type="http://schemas.openxmlformats.org/officeDocument/2006/relationships/hyperlink" Target="https://uwplse.org/2024/03/18/Illusion-Knitting.html" TargetMode="External"/><Relationship Id="rId12" Type="http://schemas.openxmlformats.org/officeDocument/2006/relationships/hyperlink" Target="https://homes.cs.washington.edu/~tyagi/" TargetMode="External"/><Relationship Id="rId2" Type="http://schemas.openxmlformats.org/officeDocument/2006/relationships/hyperlink" Target="https://thachuk.com/" TargetMode="External"/><Relationship Id="rId1" Type="http://schemas.openxmlformats.org/officeDocument/2006/relationships/slideLayout" Target="../slideLayouts/slideLayout2.xml"/><Relationship Id="rId6" Type="http://schemas.openxmlformats.org/officeDocument/2006/relationships/hyperlink" Target="https://www.washington.edu/news/2024/03/14/computer-science-education-coding-embroidery/" TargetMode="External"/><Relationship Id="rId11" Type="http://schemas.openxmlformats.org/officeDocument/2006/relationships/hyperlink" Target="https://dkohlbre.com/" TargetMode="External"/><Relationship Id="rId5" Type="http://schemas.openxmlformats.org/officeDocument/2006/relationships/hyperlink" Target="https://homes.cs.washington.edu/~luisceze/" TargetMode="External"/><Relationship Id="rId10" Type="http://schemas.openxmlformats.org/officeDocument/2006/relationships/hyperlink" Target="https://www.franziroesner.com/" TargetMode="External"/><Relationship Id="rId4" Type="http://schemas.openxmlformats.org/officeDocument/2006/relationships/hyperlink" Target="https://aims.cs.washington.edu/su-in-lee" TargetMode="External"/><Relationship Id="rId9" Type="http://schemas.openxmlformats.org/officeDocument/2006/relationships/hyperlink" Target="https://dl.acm.org/doi/10.1145/3654777.3676395"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reate.uw.edu/" TargetMode="External"/><Relationship Id="rId3" Type="http://schemas.openxmlformats.org/officeDocument/2006/relationships/hyperlink" Target="https://www.cs.washington.edu/research/graphics" TargetMode="External"/><Relationship Id="rId7" Type="http://schemas.openxmlformats.org/officeDocument/2006/relationships/hyperlink" Target="https://social.cs.washington.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homes.cs.washington.edu/~axz/" TargetMode="External"/><Relationship Id="rId5" Type="http://schemas.openxmlformats.org/officeDocument/2006/relationships/hyperlink" Target="https://en.wikipedia.org/wiki/Foldit" TargetMode="External"/><Relationship Id="rId4" Type="http://schemas.openxmlformats.org/officeDocument/2006/relationships/hyperlink" Target="https://gamer.ischool.uw.edu/"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5" name="Google Shape;23;p29">
            <a:extLst>
              <a:ext uri="{FF2B5EF4-FFF2-40B4-BE49-F238E27FC236}">
                <a16:creationId xmlns:a16="http://schemas.microsoft.com/office/drawing/2014/main" id="{C5E7BACA-EC1A-F75A-8907-C34CAD2EE0F4}"/>
              </a:ext>
            </a:extLst>
          </p:cNvPr>
          <p:cNvSpPr txBox="1"/>
          <p:nvPr/>
        </p:nvSpPr>
        <p:spPr>
          <a:xfrm>
            <a:off x="420095" y="1419273"/>
            <a:ext cx="878619" cy="33851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1" u="none" strike="noStrike" cap="none" dirty="0">
                <a:solidFill>
                  <a:srgbClr val="FFFFFF"/>
                </a:solidFill>
                <a:latin typeface="Montserrat ExtraBold" pitchFamily="2" charset="77"/>
                <a:ea typeface="Montserrat"/>
                <a:cs typeface="Montserrat"/>
                <a:sym typeface="Montserrat"/>
              </a:rPr>
              <a:t>LEC </a:t>
            </a:r>
            <a:r>
              <a:rPr lang="en-US" sz="1600" b="1" dirty="0">
                <a:solidFill>
                  <a:srgbClr val="FFFFFF"/>
                </a:solidFill>
                <a:latin typeface="Montserrat ExtraBold" pitchFamily="2" charset="77"/>
                <a:ea typeface="Montserrat"/>
                <a:cs typeface="Montserrat"/>
                <a:sym typeface="Montserrat"/>
              </a:rPr>
              <a:t>19</a:t>
            </a:r>
            <a:endParaRPr b="1" dirty="0">
              <a:latin typeface="Montserrat ExtraBold" pitchFamily="2" charset="77"/>
              <a:cs typeface="Calibri" panose="020F0502020204030204" pitchFamily="34" charset="0"/>
            </a:endParaRPr>
          </a:p>
        </p:txBody>
      </p:sp>
      <p:sp>
        <p:nvSpPr>
          <p:cNvPr id="91" name="Google Shape;91;p1"/>
          <p:cNvSpPr txBox="1">
            <a:spLocks noGrp="1"/>
          </p:cNvSpPr>
          <p:nvPr>
            <p:ph type="title" idx="4294967295"/>
          </p:nvPr>
        </p:nvSpPr>
        <p:spPr>
          <a:xfrm>
            <a:off x="420095" y="3174888"/>
            <a:ext cx="6211888" cy="1038225"/>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F0F0F0"/>
              </a:buClr>
              <a:buSzPts val="6000"/>
              <a:buFont typeface="Montserrat SemiBold"/>
              <a:buNone/>
            </a:pPr>
            <a:r>
              <a:rPr lang="en-US" sz="6000" b="0" dirty="0">
                <a:solidFill>
                  <a:srgbClr val="F0F0F0"/>
                </a:solidFill>
                <a:latin typeface="Montserrat SemiBold"/>
                <a:ea typeface="Montserrat SemiBold"/>
                <a:cs typeface="Montserrat SemiBold"/>
                <a:sym typeface="Montserrat SemiBold"/>
              </a:rPr>
              <a:t>Victory Lap!</a:t>
            </a:r>
            <a:endParaRPr dirty="0"/>
          </a:p>
        </p:txBody>
      </p:sp>
      <p:sp>
        <p:nvSpPr>
          <p:cNvPr id="94" name="Google Shape;94;p1"/>
          <p:cNvSpPr txBox="1"/>
          <p:nvPr/>
        </p:nvSpPr>
        <p:spPr>
          <a:xfrm>
            <a:off x="7009923" y="1112472"/>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dirty="0">
                <a:solidFill>
                  <a:srgbClr val="A6A6A6"/>
                </a:solidFill>
                <a:latin typeface="Montserrat SemiBold"/>
                <a:ea typeface="Montserrat SemiBold"/>
                <a:cs typeface="Montserrat SemiBold"/>
                <a:sym typeface="Montserrat SemiBold"/>
              </a:rPr>
              <a:t>BEFORE WE START</a:t>
            </a:r>
            <a:endParaRPr dirty="0">
              <a:latin typeface="Calibri" panose="020F0502020204030204" pitchFamily="34" charset="0"/>
              <a:cs typeface="Calibri" panose="020F0502020204030204" pitchFamily="34" charset="0"/>
            </a:endParaRPr>
          </a:p>
        </p:txBody>
      </p:sp>
      <p:sp>
        <p:nvSpPr>
          <p:cNvPr id="92" name="Google Shape;92;p1"/>
          <p:cNvSpPr txBox="1"/>
          <p:nvPr/>
        </p:nvSpPr>
        <p:spPr>
          <a:xfrm>
            <a:off x="7087221" y="1451178"/>
            <a:ext cx="4385400" cy="144650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lang="en-US" dirty="0">
              <a:latin typeface="Calibri" panose="020F0502020204030204" pitchFamily="34" charset="0"/>
              <a:cs typeface="Calibri" panose="020F0502020204030204" pitchFamily="34" charset="0"/>
            </a:endParaRPr>
          </a:p>
          <a:p>
            <a:pPr lvl="0" algn="ctr">
              <a:buClr>
                <a:srgbClr val="404040"/>
              </a:buClr>
              <a:buSzPts val="2200"/>
            </a:pPr>
            <a:endParaRPr lang="en-US" sz="2200" i="1" dirty="0">
              <a:solidFill>
                <a:srgbClr val="404040"/>
              </a:solidFill>
              <a:latin typeface="Calibri"/>
              <a:ea typeface="Calibri"/>
              <a:cs typeface="Calibri"/>
              <a:sym typeface="Calibri"/>
            </a:endParaRPr>
          </a:p>
          <a:p>
            <a:pPr lvl="0" algn="ctr">
              <a:buClr>
                <a:srgbClr val="404040"/>
              </a:buClr>
              <a:buSzPts val="2200"/>
            </a:pPr>
            <a:r>
              <a:rPr lang="en-US" sz="2200" i="1" dirty="0">
                <a:solidFill>
                  <a:srgbClr val="404040"/>
                </a:solidFill>
                <a:latin typeface="Calibri"/>
                <a:ea typeface="Calibri"/>
                <a:cs typeface="Calibri"/>
                <a:sym typeface="Calibri"/>
              </a:rPr>
              <a:t>What is your go-to end-of-finals celebration?</a:t>
            </a:r>
          </a:p>
        </p:txBody>
      </p:sp>
      <p:sp>
        <p:nvSpPr>
          <p:cNvPr id="12" name="Google Shape;95;p1">
            <a:extLst>
              <a:ext uri="{FF2B5EF4-FFF2-40B4-BE49-F238E27FC236}">
                <a16:creationId xmlns:a16="http://schemas.microsoft.com/office/drawing/2014/main" id="{8DFFD325-4E66-4795-958E-697966AA75BA}"/>
              </a:ext>
            </a:extLst>
          </p:cNvPr>
          <p:cNvSpPr txBox="1"/>
          <p:nvPr/>
        </p:nvSpPr>
        <p:spPr>
          <a:xfrm>
            <a:off x="7009923" y="3493965"/>
            <a:ext cx="4761982" cy="400069"/>
          </a:xfrm>
          <a:prstGeom prst="rect">
            <a:avLst/>
          </a:prstGeom>
          <a:noFill/>
          <a:ln>
            <a:noFill/>
          </a:ln>
        </p:spPr>
        <p:txBody>
          <a:bodyPr spcFirstLastPara="1" wrap="square" lIns="45700" tIns="45700" rIns="45700" bIns="45700" anchor="t" anchorCtr="0">
            <a:spAutoFit/>
          </a:bodyPr>
          <a:lstStyle/>
          <a:p>
            <a:pPr lvl="0" algn="ctr">
              <a:buClr>
                <a:srgbClr val="404040"/>
              </a:buClr>
              <a:buSzPts val="2200"/>
            </a:pPr>
            <a:r>
              <a:rPr lang="en-US" sz="2000" dirty="0">
                <a:solidFill>
                  <a:srgbClr val="404040"/>
                </a:solidFill>
                <a:latin typeface="Calibri"/>
                <a:ea typeface="Calibri"/>
                <a:cs typeface="Calibri"/>
                <a:sym typeface="Calibri"/>
              </a:rPr>
              <a:t>Music: </a:t>
            </a:r>
            <a:r>
              <a:rPr lang="fr-FR" sz="2000" dirty="0">
                <a:solidFill>
                  <a:srgbClr val="404040"/>
                </a:solidFill>
                <a:latin typeface="Calibri"/>
                <a:ea typeface="Calibri"/>
                <a:cs typeface="Calibri"/>
                <a:sym typeface="Calibri"/>
                <a:hlinkClick r:id="rId3"/>
              </a:rPr>
              <a:t>🌻 CSE 121 26sp Lecture Tunes 🌻</a:t>
            </a:r>
            <a:r>
              <a:rPr lang="en-US" sz="2000" dirty="0">
                <a:solidFill>
                  <a:srgbClr val="404040"/>
                </a:solidFill>
                <a:latin typeface="Calibri"/>
                <a:ea typeface="Calibri"/>
                <a:cs typeface="Calibri"/>
                <a:sym typeface="Calibri"/>
              </a:rPr>
              <a:t> </a:t>
            </a:r>
            <a:endParaRPr lang="fr-FR" sz="1200" dirty="0">
              <a:solidFill>
                <a:srgbClr val="0563C1"/>
              </a:solidFill>
              <a:latin typeface="Calibri" panose="020F0502020204030204" pitchFamily="34" charset="0"/>
              <a:cs typeface="Calibri" panose="020F0502020204030204" pitchFamily="34" charset="0"/>
            </a:endParaRPr>
          </a:p>
        </p:txBody>
      </p:sp>
      <p:sp>
        <p:nvSpPr>
          <p:cNvPr id="13" name="Google Shape;96;p1">
            <a:extLst>
              <a:ext uri="{FF2B5EF4-FFF2-40B4-BE49-F238E27FC236}">
                <a16:creationId xmlns:a16="http://schemas.microsoft.com/office/drawing/2014/main" id="{77855C0F-BD33-4A7E-99C7-37276115BB3C}"/>
              </a:ext>
            </a:extLst>
          </p:cNvPr>
          <p:cNvSpPr txBox="1"/>
          <p:nvPr/>
        </p:nvSpPr>
        <p:spPr>
          <a:xfrm>
            <a:off x="6935347" y="4072895"/>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Instructors:</a:t>
            </a:r>
            <a:endParaRPr sz="1200" dirty="0">
              <a:solidFill>
                <a:schemeClr val="lt2"/>
              </a:solidFill>
              <a:latin typeface="Montserrat ExtraBold"/>
              <a:ea typeface="Montserrat ExtraBold"/>
              <a:cs typeface="Montserrat ExtraBold"/>
              <a:sym typeface="Montserrat ExtraBold"/>
            </a:endParaRPr>
          </a:p>
        </p:txBody>
      </p:sp>
      <p:sp>
        <p:nvSpPr>
          <p:cNvPr id="14" name="Google Shape;98;p1">
            <a:extLst>
              <a:ext uri="{FF2B5EF4-FFF2-40B4-BE49-F238E27FC236}">
                <a16:creationId xmlns:a16="http://schemas.microsoft.com/office/drawing/2014/main" id="{AE3A1FB8-B2CD-4F87-80DE-559F445FFE8B}"/>
              </a:ext>
            </a:extLst>
          </p:cNvPr>
          <p:cNvSpPr txBox="1"/>
          <p:nvPr/>
        </p:nvSpPr>
        <p:spPr>
          <a:xfrm>
            <a:off x="8088246" y="4072895"/>
            <a:ext cx="355600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lt2"/>
                </a:solidFill>
                <a:latin typeface="Montserrat SemiBold"/>
                <a:ea typeface="Montserrat SemiBold"/>
                <a:cs typeface="Montserrat SemiBold"/>
                <a:sym typeface="Montserrat SemiBold"/>
              </a:rPr>
              <a:t>Matt Wang</a:t>
            </a:r>
            <a:endParaRPr sz="1200" dirty="0">
              <a:solidFill>
                <a:schemeClr val="lt2"/>
              </a:solidFill>
              <a:latin typeface="Montserrat SemiBold"/>
              <a:ea typeface="Montserrat SemiBold"/>
              <a:cs typeface="Montserrat SemiBold"/>
              <a:sym typeface="Montserrat SemiBold"/>
            </a:endParaRPr>
          </a:p>
        </p:txBody>
      </p:sp>
      <p:sp>
        <p:nvSpPr>
          <p:cNvPr id="15" name="Google Shape;97;p1">
            <a:extLst>
              <a:ext uri="{FF2B5EF4-FFF2-40B4-BE49-F238E27FC236}">
                <a16:creationId xmlns:a16="http://schemas.microsoft.com/office/drawing/2014/main" id="{F71986D9-2950-49C4-B5F2-B21B31F28E81}"/>
              </a:ext>
            </a:extLst>
          </p:cNvPr>
          <p:cNvSpPr txBox="1"/>
          <p:nvPr/>
        </p:nvSpPr>
        <p:spPr>
          <a:xfrm>
            <a:off x="6935347" y="4333507"/>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TAs:</a:t>
            </a:r>
            <a:endParaRPr sz="1200" dirty="0">
              <a:solidFill>
                <a:schemeClr val="lt2"/>
              </a:solidFill>
              <a:latin typeface="Montserrat ExtraBold"/>
              <a:ea typeface="Montserrat ExtraBold"/>
              <a:cs typeface="Montserrat ExtraBold"/>
              <a:sym typeface="Montserrat ExtraBold"/>
            </a:endParaRPr>
          </a:p>
        </p:txBody>
      </p:sp>
      <p:sp>
        <p:nvSpPr>
          <p:cNvPr id="16" name="TextBox 15">
            <a:extLst>
              <a:ext uri="{FF2B5EF4-FFF2-40B4-BE49-F238E27FC236}">
                <a16:creationId xmlns:a16="http://schemas.microsoft.com/office/drawing/2014/main" id="{DAEEBF7E-FEFF-459D-B95B-D11E1529A75C}"/>
              </a:ext>
            </a:extLst>
          </p:cNvPr>
          <p:cNvSpPr txBox="1"/>
          <p:nvPr/>
        </p:nvSpPr>
        <p:spPr>
          <a:xfrm>
            <a:off x="8100278" y="4357971"/>
            <a:ext cx="3671627" cy="1246495"/>
          </a:xfrm>
          <a:prstGeom prst="rect">
            <a:avLst/>
          </a:prstGeom>
          <a:noFill/>
        </p:spPr>
        <p:txBody>
          <a:bodyPr wrap="square" numCol="5" rtlCol="0">
            <a:spAutoFit/>
          </a:bodyPr>
          <a:lstStyle/>
          <a:p>
            <a:pPr>
              <a:lnSpc>
                <a:spcPct val="150000"/>
              </a:lnSpc>
            </a:pPr>
            <a:r>
              <a:rPr lang="en-US" sz="1000" dirty="0">
                <a:latin typeface="Montserrat" pitchFamily="2" charset="77"/>
              </a:rPr>
              <a:t>Abdul</a:t>
            </a:r>
          </a:p>
          <a:p>
            <a:pPr>
              <a:lnSpc>
                <a:spcPct val="150000"/>
              </a:lnSpc>
            </a:pPr>
            <a:r>
              <a:rPr lang="en-US" sz="1000" dirty="0">
                <a:latin typeface="Montserrat" pitchFamily="2" charset="77"/>
              </a:rPr>
              <a:t>Dalton</a:t>
            </a:r>
          </a:p>
          <a:p>
            <a:pPr>
              <a:lnSpc>
                <a:spcPct val="150000"/>
              </a:lnSpc>
            </a:pPr>
            <a:r>
              <a:rPr lang="en-US" sz="1000" dirty="0">
                <a:latin typeface="Montserrat" pitchFamily="2" charset="77"/>
              </a:rPr>
              <a:t>Johnathan</a:t>
            </a:r>
          </a:p>
          <a:p>
            <a:pPr>
              <a:lnSpc>
                <a:spcPct val="150000"/>
              </a:lnSpc>
            </a:pPr>
            <a:r>
              <a:rPr lang="en-US" sz="1000" dirty="0">
                <a:latin typeface="Montserrat" pitchFamily="2" charset="77"/>
              </a:rPr>
              <a:t>Ruslana</a:t>
            </a:r>
          </a:p>
          <a:p>
            <a:pPr>
              <a:lnSpc>
                <a:spcPct val="150000"/>
              </a:lnSpc>
            </a:pPr>
            <a:r>
              <a:rPr lang="en-US" sz="1000" dirty="0">
                <a:latin typeface="Montserrat" pitchFamily="2" charset="77"/>
              </a:rPr>
              <a:t>Tamsyn</a:t>
            </a:r>
          </a:p>
          <a:p>
            <a:pPr>
              <a:lnSpc>
                <a:spcPct val="150000"/>
              </a:lnSpc>
            </a:pPr>
            <a:r>
              <a:rPr lang="en-US" sz="1000" dirty="0">
                <a:latin typeface="Montserrat" pitchFamily="2" charset="77"/>
              </a:rPr>
              <a:t>Amogh</a:t>
            </a:r>
          </a:p>
          <a:p>
            <a:pPr>
              <a:lnSpc>
                <a:spcPct val="150000"/>
              </a:lnSpc>
            </a:pPr>
            <a:r>
              <a:rPr lang="en-US" sz="1000" dirty="0">
                <a:latin typeface="Montserrat" pitchFamily="2" charset="77"/>
              </a:rPr>
              <a:t>Ethan</a:t>
            </a:r>
          </a:p>
          <a:p>
            <a:pPr>
              <a:lnSpc>
                <a:spcPct val="150000"/>
              </a:lnSpc>
            </a:pPr>
            <a:r>
              <a:rPr lang="en-US" sz="1000" dirty="0">
                <a:latin typeface="Montserrat" pitchFamily="2" charset="77"/>
              </a:rPr>
              <a:t>Minh</a:t>
            </a:r>
          </a:p>
          <a:p>
            <a:pPr>
              <a:lnSpc>
                <a:spcPct val="150000"/>
              </a:lnSpc>
            </a:pPr>
            <a:r>
              <a:rPr lang="en-US" sz="1000" dirty="0">
                <a:latin typeface="Montserrat" pitchFamily="2" charset="77"/>
              </a:rPr>
              <a:t>Sam</a:t>
            </a:r>
          </a:p>
          <a:p>
            <a:pPr>
              <a:lnSpc>
                <a:spcPct val="150000"/>
              </a:lnSpc>
            </a:pPr>
            <a:r>
              <a:rPr lang="en-US" sz="1000" dirty="0">
                <a:latin typeface="Montserrat" pitchFamily="2" charset="77"/>
              </a:rPr>
              <a:t>TJ</a:t>
            </a:r>
          </a:p>
          <a:p>
            <a:pPr>
              <a:lnSpc>
                <a:spcPct val="150000"/>
              </a:lnSpc>
            </a:pPr>
            <a:r>
              <a:rPr lang="en-US" sz="1000" dirty="0">
                <a:latin typeface="Montserrat" pitchFamily="2" charset="77"/>
              </a:rPr>
              <a:t>Anant</a:t>
            </a:r>
          </a:p>
          <a:p>
            <a:pPr>
              <a:lnSpc>
                <a:spcPct val="150000"/>
              </a:lnSpc>
            </a:pPr>
            <a:r>
              <a:rPr lang="en-US" sz="1000" dirty="0">
                <a:latin typeface="Montserrat" pitchFamily="2" charset="77"/>
              </a:rPr>
              <a:t>Hayden</a:t>
            </a:r>
          </a:p>
          <a:p>
            <a:pPr>
              <a:lnSpc>
                <a:spcPct val="150000"/>
              </a:lnSpc>
            </a:pPr>
            <a:r>
              <a:rPr lang="en-US" sz="1000" dirty="0">
                <a:latin typeface="Montserrat" pitchFamily="2" charset="77"/>
              </a:rPr>
              <a:t>Navya</a:t>
            </a:r>
          </a:p>
          <a:p>
            <a:pPr>
              <a:lnSpc>
                <a:spcPct val="150000"/>
              </a:lnSpc>
            </a:pPr>
            <a:r>
              <a:rPr lang="en-US" sz="1000" dirty="0">
                <a:latin typeface="Montserrat" pitchFamily="2" charset="77"/>
              </a:rPr>
              <a:t>Savannah</a:t>
            </a:r>
          </a:p>
          <a:p>
            <a:pPr>
              <a:lnSpc>
                <a:spcPct val="150000"/>
              </a:lnSpc>
            </a:pPr>
            <a:r>
              <a:rPr lang="en-US" sz="1000" dirty="0">
                <a:latin typeface="Montserrat" pitchFamily="2" charset="77"/>
              </a:rPr>
              <a:t>Trey</a:t>
            </a:r>
          </a:p>
          <a:p>
            <a:pPr>
              <a:lnSpc>
                <a:spcPct val="150000"/>
              </a:lnSpc>
            </a:pPr>
            <a:r>
              <a:rPr lang="en-US" sz="1000" dirty="0">
                <a:latin typeface="Montserrat" pitchFamily="2" charset="77"/>
              </a:rPr>
              <a:t>Anum</a:t>
            </a:r>
          </a:p>
          <a:p>
            <a:pPr>
              <a:lnSpc>
                <a:spcPct val="150000"/>
              </a:lnSpc>
            </a:pPr>
            <a:r>
              <a:rPr lang="en-US" sz="1000" dirty="0">
                <a:latin typeface="Montserrat" pitchFamily="2" charset="77"/>
              </a:rPr>
              <a:t>Jesse</a:t>
            </a:r>
          </a:p>
          <a:p>
            <a:pPr>
              <a:lnSpc>
                <a:spcPct val="150000"/>
              </a:lnSpc>
            </a:pPr>
            <a:r>
              <a:rPr lang="en-US" sz="1000" dirty="0">
                <a:latin typeface="Montserrat" pitchFamily="2" charset="77"/>
              </a:rPr>
              <a:t>Paul</a:t>
            </a:r>
          </a:p>
          <a:p>
            <a:pPr>
              <a:lnSpc>
                <a:spcPct val="150000"/>
              </a:lnSpc>
            </a:pPr>
            <a:r>
              <a:rPr lang="en-US" sz="1000" dirty="0">
                <a:latin typeface="Montserrat" pitchFamily="2" charset="77"/>
              </a:rPr>
              <a:t>Spencer</a:t>
            </a:r>
          </a:p>
          <a:p>
            <a:pPr>
              <a:lnSpc>
                <a:spcPct val="150000"/>
              </a:lnSpc>
            </a:pPr>
            <a:endParaRPr lang="en-US" sz="1000" dirty="0">
              <a:latin typeface="Montserrat" pitchFamily="2" charset="77"/>
            </a:endParaRPr>
          </a:p>
          <a:p>
            <a:pPr>
              <a:lnSpc>
                <a:spcPct val="150000"/>
              </a:lnSpc>
            </a:pPr>
            <a:r>
              <a:rPr lang="en-US" sz="1000" dirty="0">
                <a:latin typeface="Montserrat" pitchFamily="2" charset="77"/>
              </a:rPr>
              <a:t>Cayden</a:t>
            </a:r>
          </a:p>
          <a:p>
            <a:pPr>
              <a:lnSpc>
                <a:spcPct val="150000"/>
              </a:lnSpc>
            </a:pPr>
            <a:r>
              <a:rPr lang="en-US" sz="1000" dirty="0">
                <a:latin typeface="Montserrat" pitchFamily="2" charset="77"/>
              </a:rPr>
              <a:t>Jessica</a:t>
            </a:r>
          </a:p>
          <a:p>
            <a:pPr>
              <a:lnSpc>
                <a:spcPct val="150000"/>
              </a:lnSpc>
            </a:pPr>
            <a:r>
              <a:rPr lang="en-US" sz="1000" dirty="0">
                <a:latin typeface="Montserrat" pitchFamily="2" charset="77"/>
              </a:rPr>
              <a:t>Reese</a:t>
            </a:r>
          </a:p>
          <a:p>
            <a:pPr>
              <a:lnSpc>
                <a:spcPct val="150000"/>
              </a:lnSpc>
            </a:pPr>
            <a:r>
              <a:rPr lang="en-US" sz="1000" dirty="0">
                <a:latin typeface="Montserrat" pitchFamily="2" charset="77"/>
              </a:rPr>
              <a:t>Shayna</a:t>
            </a:r>
          </a:p>
          <a:p>
            <a:pPr>
              <a:lnSpc>
                <a:spcPct val="150000"/>
              </a:lnSpc>
            </a:pPr>
            <a:endParaRPr lang="en-US" sz="1000" dirty="0">
              <a:latin typeface="Montserrat" pitchFamily="2" charset="77"/>
            </a:endParaRPr>
          </a:p>
        </p:txBody>
      </p:sp>
      <p:pic>
        <p:nvPicPr>
          <p:cNvPr id="3" name="Picture 2" descr="Ask questions on sli.do with code #cse121">
            <a:extLst>
              <a:ext uri="{FF2B5EF4-FFF2-40B4-BE49-F238E27FC236}">
                <a16:creationId xmlns:a16="http://schemas.microsoft.com/office/drawing/2014/main" id="{D2B487FA-83EE-5F96-292D-484AAE70002E}"/>
              </a:ext>
            </a:extLst>
          </p:cNvPr>
          <p:cNvPicPr>
            <a:picLocks noChangeAspect="1"/>
          </p:cNvPicPr>
          <p:nvPr/>
        </p:nvPicPr>
        <p:blipFill>
          <a:blip r:embed="rId4"/>
          <a:stretch>
            <a:fillRect/>
          </a:stretch>
        </p:blipFill>
        <p:spPr>
          <a:xfrm>
            <a:off x="2415747" y="5494601"/>
            <a:ext cx="1265003" cy="12650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A6B11-ADE2-B1BB-74C7-D00B9B0302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3D838-5C2C-49E2-6F01-9F3A62F45C81}"/>
              </a:ext>
            </a:extLst>
          </p:cNvPr>
          <p:cNvSpPr>
            <a:spLocks noGrp="1"/>
          </p:cNvSpPr>
          <p:nvPr>
            <p:ph type="title"/>
          </p:nvPr>
        </p:nvSpPr>
        <p:spPr/>
        <p:txBody>
          <a:bodyPr/>
          <a:lstStyle/>
          <a:p>
            <a:r>
              <a:rPr lang="en-US" dirty="0"/>
              <a:t>Libraries &amp; Archives! (2/3)</a:t>
            </a:r>
          </a:p>
        </p:txBody>
      </p:sp>
      <p:sp>
        <p:nvSpPr>
          <p:cNvPr id="3" name="Text Placeholder 2">
            <a:extLst>
              <a:ext uri="{FF2B5EF4-FFF2-40B4-BE49-F238E27FC236}">
                <a16:creationId xmlns:a16="http://schemas.microsoft.com/office/drawing/2014/main" id="{35EA6DEA-9100-DD60-E922-5372B101BC99}"/>
              </a:ext>
            </a:extLst>
          </p:cNvPr>
          <p:cNvSpPr>
            <a:spLocks noGrp="1"/>
          </p:cNvSpPr>
          <p:nvPr>
            <p:ph type="body" idx="1"/>
          </p:nvPr>
        </p:nvSpPr>
        <p:spPr/>
        <p:txBody>
          <a:bodyPr>
            <a:normAutofit/>
          </a:bodyPr>
          <a:lstStyle/>
          <a:p>
            <a:pPr marL="114300" indent="0">
              <a:buNone/>
            </a:pPr>
            <a:r>
              <a:rPr lang="en-US" dirty="0"/>
              <a:t>“Also, one of the fields I am interested in post-grad is library science and being a public librarian.</a:t>
            </a:r>
          </a:p>
          <a:p>
            <a:pPr marL="114300" indent="0">
              <a:buNone/>
            </a:pPr>
            <a:r>
              <a:rPr lang="en-US" dirty="0"/>
              <a:t>I think when most people think of librarians, they would not think about computer science--but it plays a significant role, because you have to manage databases that track not only what books the library owns, but also whether copies are checked out or on shelves, where on shelves they're located, […]”</a:t>
            </a:r>
          </a:p>
        </p:txBody>
      </p:sp>
      <p:sp>
        <p:nvSpPr>
          <p:cNvPr id="4" name="Slide Number Placeholder 3">
            <a:extLst>
              <a:ext uri="{FF2B5EF4-FFF2-40B4-BE49-F238E27FC236}">
                <a16:creationId xmlns:a16="http://schemas.microsoft.com/office/drawing/2014/main" id="{BDC963B6-1BDD-B81E-ACD9-D5EBBC3DA0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dirty="0"/>
          </a:p>
        </p:txBody>
      </p:sp>
    </p:spTree>
    <p:extLst>
      <p:ext uri="{BB962C8B-B14F-4D97-AF65-F5344CB8AC3E}">
        <p14:creationId xmlns:p14="http://schemas.microsoft.com/office/powerpoint/2010/main" val="2198195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AF61F-407E-B712-1786-DE0A4367C7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11F95-2253-C015-F4BC-05906413E06C}"/>
              </a:ext>
            </a:extLst>
          </p:cNvPr>
          <p:cNvSpPr>
            <a:spLocks noGrp="1"/>
          </p:cNvSpPr>
          <p:nvPr>
            <p:ph type="title"/>
          </p:nvPr>
        </p:nvSpPr>
        <p:spPr/>
        <p:txBody>
          <a:bodyPr/>
          <a:lstStyle/>
          <a:p>
            <a:r>
              <a:rPr lang="en-US" dirty="0"/>
              <a:t>Libraries &amp; Archives! (3/3)</a:t>
            </a:r>
          </a:p>
        </p:txBody>
      </p:sp>
      <p:sp>
        <p:nvSpPr>
          <p:cNvPr id="3" name="Text Placeholder 2">
            <a:extLst>
              <a:ext uri="{FF2B5EF4-FFF2-40B4-BE49-F238E27FC236}">
                <a16:creationId xmlns:a16="http://schemas.microsoft.com/office/drawing/2014/main" id="{DE24FC22-71BE-D89D-A904-4EEB14074D8B}"/>
              </a:ext>
            </a:extLst>
          </p:cNvPr>
          <p:cNvSpPr>
            <a:spLocks noGrp="1"/>
          </p:cNvSpPr>
          <p:nvPr>
            <p:ph type="body" idx="1"/>
          </p:nvPr>
        </p:nvSpPr>
        <p:spPr/>
        <p:txBody>
          <a:bodyPr>
            <a:normAutofit/>
          </a:bodyPr>
          <a:lstStyle/>
          <a:p>
            <a:pPr marL="114300" indent="0">
              <a:buNone/>
            </a:pPr>
            <a:r>
              <a:rPr lang="en-US" dirty="0"/>
              <a:t>“For this I feel like we can talk about libraries! Libraries are what I would consider one of the greatest things the average person ignores [...] </a:t>
            </a:r>
          </a:p>
          <a:p>
            <a:pPr marL="114300" indent="0">
              <a:buNone/>
            </a:pPr>
            <a:endParaRPr lang="en-US" dirty="0"/>
          </a:p>
          <a:p>
            <a:pPr marL="114300" indent="0">
              <a:buNone/>
            </a:pPr>
            <a:r>
              <a:rPr lang="en-US" dirty="0"/>
              <a:t>Specifically library digitization and organization have been incorporating computer science to streamline access to knowledge. </a:t>
            </a:r>
          </a:p>
          <a:p>
            <a:pPr marL="114300" indent="0">
              <a:buNone/>
            </a:pPr>
            <a:endParaRPr lang="en-US" dirty="0"/>
          </a:p>
          <a:p>
            <a:pPr marL="114300" indent="0">
              <a:buNone/>
            </a:pPr>
            <a:r>
              <a:rPr lang="en-US" dirty="0"/>
              <a:t>For example with the UW library you can check the status of a book and where you can find it thanks to the digitization of what began as a physical information system.”</a:t>
            </a:r>
          </a:p>
        </p:txBody>
      </p:sp>
      <p:sp>
        <p:nvSpPr>
          <p:cNvPr id="4" name="Slide Number Placeholder 3">
            <a:extLst>
              <a:ext uri="{FF2B5EF4-FFF2-40B4-BE49-F238E27FC236}">
                <a16:creationId xmlns:a16="http://schemas.microsoft.com/office/drawing/2014/main" id="{8782FC69-1CC2-5AE0-02FE-C73232D9FA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spTree>
    <p:extLst>
      <p:ext uri="{BB962C8B-B14F-4D97-AF65-F5344CB8AC3E}">
        <p14:creationId xmlns:p14="http://schemas.microsoft.com/office/powerpoint/2010/main" val="3850200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8AA25-AC31-54C7-83F3-E7200B14790B}"/>
              </a:ext>
            </a:extLst>
          </p:cNvPr>
          <p:cNvSpPr>
            <a:spLocks noGrp="1"/>
          </p:cNvSpPr>
          <p:nvPr>
            <p:ph type="title"/>
          </p:nvPr>
        </p:nvSpPr>
        <p:spPr/>
        <p:txBody>
          <a:bodyPr/>
          <a:lstStyle/>
          <a:p>
            <a:r>
              <a:rPr lang="en-US" dirty="0">
                <a:hlinkClick r:id="rId3"/>
              </a:rPr>
              <a:t>Benjamin Charles Germain Lee</a:t>
            </a:r>
            <a:endParaRPr lang="en-US" dirty="0"/>
          </a:p>
        </p:txBody>
      </p:sp>
      <p:pic>
        <p:nvPicPr>
          <p:cNvPr id="1026" name="Picture 2" descr="Ben Lee, smiling in a photo with some foliage in the background.">
            <a:extLst>
              <a:ext uri="{FF2B5EF4-FFF2-40B4-BE49-F238E27FC236}">
                <a16:creationId xmlns:a16="http://schemas.microsoft.com/office/drawing/2014/main" id="{5B080FF2-A124-A270-7FD1-1A3E18E9B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159000"/>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A3F6708F-54AC-CF87-EEC9-DFCB7376ED2F}"/>
              </a:ext>
            </a:extLst>
          </p:cNvPr>
          <p:cNvSpPr>
            <a:spLocks noGrp="1"/>
          </p:cNvSpPr>
          <p:nvPr>
            <p:ph type="body" idx="1"/>
          </p:nvPr>
        </p:nvSpPr>
        <p:spPr>
          <a:xfrm>
            <a:off x="4143736" y="1371600"/>
            <a:ext cx="7210063" cy="4805363"/>
          </a:xfrm>
        </p:spPr>
        <p:txBody>
          <a:bodyPr>
            <a:normAutofit/>
          </a:bodyPr>
          <a:lstStyle/>
          <a:p>
            <a:r>
              <a:rPr lang="en-US" dirty="0"/>
              <a:t>Assistant Professor at UW’s </a:t>
            </a:r>
            <a:r>
              <a:rPr lang="en-US" dirty="0" err="1"/>
              <a:t>iSchool</a:t>
            </a:r>
            <a:endParaRPr lang="en-US" dirty="0"/>
          </a:p>
          <a:p>
            <a:r>
              <a:rPr lang="en-US" dirty="0"/>
              <a:t>previous PhD student in CSE at UW; undergrad in astrophysics &amp; math (not CS!)</a:t>
            </a:r>
          </a:p>
          <a:p>
            <a:r>
              <a:rPr lang="en-US" i="1" dirty="0"/>
              <a:t>very cool</a:t>
            </a:r>
            <a:r>
              <a:rPr lang="en-US" dirty="0"/>
              <a:t> work related to libraries &amp; archives</a:t>
            </a:r>
          </a:p>
          <a:p>
            <a:pPr lvl="1"/>
            <a:r>
              <a:rPr lang="en-US" dirty="0">
                <a:hlinkClick r:id="rId5"/>
              </a:rPr>
              <a:t>Newspaper Navigator</a:t>
            </a:r>
            <a:r>
              <a:rPr lang="en-US" dirty="0"/>
              <a:t> (Library of Congress)</a:t>
            </a:r>
          </a:p>
          <a:p>
            <a:pPr lvl="1"/>
            <a:r>
              <a:rPr lang="en-US" dirty="0">
                <a:hlinkClick r:id="rId6"/>
              </a:rPr>
              <a:t>Govscape</a:t>
            </a:r>
            <a:r>
              <a:rPr lang="en-US" dirty="0"/>
              <a:t> – searching &gt; 10 million US government PDFs!!</a:t>
            </a:r>
          </a:p>
          <a:p>
            <a:pPr lvl="1"/>
            <a:r>
              <a:rPr lang="en-US" dirty="0"/>
              <a:t>archival work at US Holocaust Memorial Museum (see: “</a:t>
            </a:r>
            <a:r>
              <a:rPr lang="en-US" dirty="0">
                <a:hlinkClick r:id="rId7"/>
              </a:rPr>
              <a:t>Uncanny Testimony</a:t>
            </a:r>
            <a:r>
              <a:rPr lang="en-US" dirty="0"/>
              <a:t>”)</a:t>
            </a:r>
          </a:p>
        </p:txBody>
      </p:sp>
      <p:sp>
        <p:nvSpPr>
          <p:cNvPr id="4" name="Slide Number Placeholder 3">
            <a:extLst>
              <a:ext uri="{FF2B5EF4-FFF2-40B4-BE49-F238E27FC236}">
                <a16:creationId xmlns:a16="http://schemas.microsoft.com/office/drawing/2014/main" id="{6620704A-DD6A-9EDD-1097-9831AA2D5B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dirty="0"/>
          </a:p>
        </p:txBody>
      </p:sp>
    </p:spTree>
    <p:extLst>
      <p:ext uri="{BB962C8B-B14F-4D97-AF65-F5344CB8AC3E}">
        <p14:creationId xmlns:p14="http://schemas.microsoft.com/office/powerpoint/2010/main" val="227666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B3A1E-C90A-7A45-1AB8-686B700E92AF}"/>
              </a:ext>
            </a:extLst>
          </p:cNvPr>
          <p:cNvSpPr>
            <a:spLocks noGrp="1"/>
          </p:cNvSpPr>
          <p:nvPr>
            <p:ph type="title"/>
          </p:nvPr>
        </p:nvSpPr>
        <p:spPr/>
        <p:txBody>
          <a:bodyPr/>
          <a:lstStyle/>
          <a:p>
            <a:r>
              <a:rPr lang="en-US" dirty="0"/>
              <a:t>Future Courses </a:t>
            </a:r>
          </a:p>
        </p:txBody>
      </p:sp>
      <p:sp>
        <p:nvSpPr>
          <p:cNvPr id="10" name="Google Shape;110;p5">
            <a:extLst>
              <a:ext uri="{FF2B5EF4-FFF2-40B4-BE49-F238E27FC236}">
                <a16:creationId xmlns:a16="http://schemas.microsoft.com/office/drawing/2014/main" id="{8131BC1B-C4F9-C81C-2FC0-DBD125923EBC}"/>
              </a:ext>
            </a:extLst>
          </p:cNvPr>
          <p:cNvSpPr txBox="1"/>
          <p:nvPr/>
        </p:nvSpPr>
        <p:spPr>
          <a:xfrm>
            <a:off x="838201" y="1174807"/>
            <a:ext cx="561676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1" u="none" strike="noStrike" cap="none">
                <a:solidFill>
                  <a:schemeClr val="dk1"/>
                </a:solidFill>
                <a:latin typeface="Calibri"/>
                <a:ea typeface="Calibri"/>
                <a:cs typeface="Calibri"/>
                <a:sym typeface="Calibri"/>
              </a:rPr>
              <a:t>or “What can I do next?”</a:t>
            </a:r>
            <a:endParaRPr sz="1400" b="0" i="0" u="none" strike="noStrike" cap="none">
              <a:solidFill>
                <a:srgbClr val="000000"/>
              </a:solidFill>
              <a:latin typeface="Arial"/>
              <a:ea typeface="Arial"/>
              <a:cs typeface="Arial"/>
              <a:sym typeface="Arial"/>
            </a:endParaRPr>
          </a:p>
        </p:txBody>
      </p:sp>
      <p:sp>
        <p:nvSpPr>
          <p:cNvPr id="13" name="Google Shape;114;p5">
            <a:extLst>
              <a:ext uri="{FF2B5EF4-FFF2-40B4-BE49-F238E27FC236}">
                <a16:creationId xmlns:a16="http://schemas.microsoft.com/office/drawing/2014/main" id="{E2558EFF-C474-BB49-9165-835A475B4599}"/>
              </a:ext>
            </a:extLst>
          </p:cNvPr>
          <p:cNvSpPr txBox="1"/>
          <p:nvPr/>
        </p:nvSpPr>
        <p:spPr>
          <a:xfrm>
            <a:off x="7104662" y="626774"/>
            <a:ext cx="4761473" cy="48240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2000"/>
              <a:buFont typeface="Arial"/>
              <a:buNone/>
            </a:pPr>
            <a:r>
              <a:rPr lang="en-US" sz="2000" b="1" i="0" u="none" strike="noStrike" cap="none" dirty="0">
                <a:solidFill>
                  <a:schemeClr val="dk1"/>
                </a:solidFill>
                <a:latin typeface="Calibri"/>
                <a:ea typeface="Calibri"/>
                <a:cs typeface="Calibri"/>
                <a:sym typeface="Calibri"/>
              </a:rPr>
              <a:t>More 12X!</a:t>
            </a:r>
            <a:endParaRPr sz="2400" b="1" i="0" u="none" strike="noStrike" cap="none" dirty="0">
              <a:solidFill>
                <a:schemeClr val="dk1"/>
              </a:solidFill>
              <a:latin typeface="Calibri"/>
              <a:ea typeface="Calibri"/>
              <a:cs typeface="Calibri"/>
              <a:sym typeface="Calibri"/>
            </a:endParaRPr>
          </a:p>
        </p:txBody>
      </p:sp>
      <p:graphicFrame>
        <p:nvGraphicFramePr>
          <p:cNvPr id="11" name="Google Shape;111;p5">
            <a:extLst>
              <a:ext uri="{FF2B5EF4-FFF2-40B4-BE49-F238E27FC236}">
                <a16:creationId xmlns:a16="http://schemas.microsoft.com/office/drawing/2014/main" id="{E5DFA701-9FF1-D4A1-3EE9-D7DC970A7281}"/>
              </a:ext>
            </a:extLst>
          </p:cNvPr>
          <p:cNvGraphicFramePr/>
          <p:nvPr>
            <p:extLst>
              <p:ext uri="{D42A27DB-BD31-4B8C-83A1-F6EECF244321}">
                <p14:modId xmlns:p14="http://schemas.microsoft.com/office/powerpoint/2010/main" val="3417156425"/>
              </p:ext>
            </p:extLst>
          </p:nvPr>
        </p:nvGraphicFramePr>
        <p:xfrm>
          <a:off x="7104661" y="1134913"/>
          <a:ext cx="4884568" cy="1183650"/>
        </p:xfrm>
        <a:graphic>
          <a:graphicData uri="http://schemas.openxmlformats.org/drawingml/2006/table">
            <a:tbl>
              <a:tblPr firstRow="1">
                <a:noFill/>
              </a:tblPr>
              <a:tblGrid>
                <a:gridCol w="909039">
                  <a:extLst>
                    <a:ext uri="{9D8B030D-6E8A-4147-A177-3AD203B41FA5}">
                      <a16:colId xmlns:a16="http://schemas.microsoft.com/office/drawing/2014/main" val="20000"/>
                    </a:ext>
                  </a:extLst>
                </a:gridCol>
                <a:gridCol w="3975529">
                  <a:extLst>
                    <a:ext uri="{9D8B030D-6E8A-4147-A177-3AD203B41FA5}">
                      <a16:colId xmlns:a16="http://schemas.microsoft.com/office/drawing/2014/main" val="20001"/>
                    </a:ext>
                  </a:extLst>
                </a:gridCol>
              </a:tblGrid>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latin typeface="Calibri" panose="020F0502020204030204" pitchFamily="34" charset="0"/>
                          <a:cs typeface="Calibri" panose="020F0502020204030204" pitchFamily="34" charset="0"/>
                        </a:rPr>
                        <a:t>Course</a:t>
                      </a:r>
                      <a:endParaRPr sz="1800" b="1" u="none" strike="noStrike" cap="none" dirty="0">
                        <a:latin typeface="Calibri" panose="020F0502020204030204" pitchFamily="34" charset="0"/>
                        <a:cs typeface="Calibri" panose="020F0502020204030204" pitchFamily="34" charset="0"/>
                      </a:endParaRPr>
                    </a:p>
                  </a:txBody>
                  <a:tcPr marL="44850" marR="448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b="1" u="none" strike="noStrike" cap="none" dirty="0">
                          <a:latin typeface="Calibri" panose="020F0502020204030204" pitchFamily="34" charset="0"/>
                          <a:cs typeface="Calibri" panose="020F0502020204030204" pitchFamily="34" charset="0"/>
                        </a:rPr>
                        <a:t>Overview</a:t>
                      </a:r>
                      <a:endParaRPr sz="1800" b="1" u="none" strike="noStrike" cap="none" dirty="0">
                        <a:latin typeface="Calibri" panose="020F0502020204030204" pitchFamily="34" charset="0"/>
                        <a:cs typeface="Calibri" panose="020F0502020204030204" pitchFamily="34" charset="0"/>
                      </a:endParaRPr>
                    </a:p>
                  </a:txBody>
                  <a:tcPr marL="44850" marR="44850" marT="45725" marB="45725"/>
                </a:tc>
                <a:extLst>
                  <a:ext uri="{0D108BD9-81ED-4DB2-BD59-A6C34878D82A}">
                    <a16:rowId xmlns:a16="http://schemas.microsoft.com/office/drawing/2014/main" val="10000"/>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dirty="0">
                          <a:solidFill>
                            <a:schemeClr val="hlink"/>
                          </a:solidFill>
                          <a:latin typeface="Calibri" panose="020F0502020204030204" pitchFamily="34" charset="0"/>
                          <a:cs typeface="Calibri" panose="020F0502020204030204" pitchFamily="34" charset="0"/>
                          <a:hlinkClick r:id="rId3"/>
                        </a:rPr>
                        <a:t>CSE 122</a:t>
                      </a:r>
                      <a:endParaRPr sz="1800" u="none" strike="noStrike" cap="none" dirty="0">
                        <a:latin typeface="Calibri" panose="020F0502020204030204" pitchFamily="34" charset="0"/>
                        <a:cs typeface="Calibri" panose="020F0502020204030204" pitchFamily="34" charset="0"/>
                      </a:endParaRPr>
                    </a:p>
                  </a:txBody>
                  <a:tcPr marL="44850" marR="448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Calibri" panose="020F0502020204030204" pitchFamily="34" charset="0"/>
                          <a:cs typeface="Calibri" panose="020F0502020204030204" pitchFamily="34" charset="0"/>
                          <a:sym typeface="Calibri"/>
                        </a:rPr>
                        <a:t>Data structures, object-oriented programming</a:t>
                      </a:r>
                      <a:endParaRPr sz="1600" u="none" strike="noStrike" cap="none" dirty="0">
                        <a:latin typeface="Calibri" panose="020F0502020204030204" pitchFamily="34" charset="0"/>
                        <a:cs typeface="Calibri" panose="020F0502020204030204" pitchFamily="34" charset="0"/>
                      </a:endParaRPr>
                    </a:p>
                  </a:txBody>
                  <a:tcPr marL="44850" marR="44850" marT="45725" marB="45725"/>
                </a:tc>
                <a:extLst>
                  <a:ext uri="{0D108BD9-81ED-4DB2-BD59-A6C34878D82A}">
                    <a16:rowId xmlns:a16="http://schemas.microsoft.com/office/drawing/2014/main" val="10001"/>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hlink"/>
                          </a:solidFill>
                          <a:latin typeface="Calibri" panose="020F0502020204030204" pitchFamily="34" charset="0"/>
                          <a:cs typeface="Calibri" panose="020F0502020204030204" pitchFamily="34" charset="0"/>
                          <a:hlinkClick r:id="rId4"/>
                        </a:rPr>
                        <a:t>CSE 123</a:t>
                      </a:r>
                      <a:endParaRPr sz="1800" u="none" strike="noStrike" cap="none">
                        <a:latin typeface="Calibri" panose="020F0502020204030204" pitchFamily="34" charset="0"/>
                        <a:cs typeface="Calibri" panose="020F0502020204030204" pitchFamily="34" charset="0"/>
                      </a:endParaRPr>
                    </a:p>
                  </a:txBody>
                  <a:tcPr marL="44850" marR="448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t>More OOP, recursion</a:t>
                      </a:r>
                      <a:endParaRPr sz="1600" u="none" strike="noStrike" cap="none" dirty="0">
                        <a:latin typeface="Calibri" panose="020F0502020204030204" pitchFamily="34" charset="0"/>
                        <a:cs typeface="Calibri" panose="020F0502020204030204" pitchFamily="34" charset="0"/>
                      </a:endParaRPr>
                    </a:p>
                  </a:txBody>
                  <a:tcPr marL="44850" marR="44850" marT="45725" marB="45725"/>
                </a:tc>
                <a:extLst>
                  <a:ext uri="{0D108BD9-81ED-4DB2-BD59-A6C34878D82A}">
                    <a16:rowId xmlns:a16="http://schemas.microsoft.com/office/drawing/2014/main" val="10002"/>
                  </a:ext>
                </a:extLst>
              </a:tr>
            </a:tbl>
          </a:graphicData>
        </a:graphic>
      </p:graphicFrame>
      <p:sp>
        <p:nvSpPr>
          <p:cNvPr id="6" name="Google Shape;106;p5">
            <a:extLst>
              <a:ext uri="{FF2B5EF4-FFF2-40B4-BE49-F238E27FC236}">
                <a16:creationId xmlns:a16="http://schemas.microsoft.com/office/drawing/2014/main" id="{D21940F4-BA1E-2DA5-18E9-28B3AFF43EE8}"/>
              </a:ext>
            </a:extLst>
          </p:cNvPr>
          <p:cNvSpPr txBox="1">
            <a:spLocks noGrp="1"/>
          </p:cNvSpPr>
          <p:nvPr>
            <p:ph type="body" idx="1"/>
          </p:nvPr>
        </p:nvSpPr>
        <p:spPr>
          <a:xfrm>
            <a:off x="7104663" y="2437733"/>
            <a:ext cx="4761473" cy="48240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000"/>
              <a:buNone/>
            </a:pPr>
            <a:r>
              <a:rPr lang="en-US" sz="2000" b="1" dirty="0"/>
              <a:t>Majors</a:t>
            </a:r>
            <a:endParaRPr b="1" dirty="0"/>
          </a:p>
        </p:txBody>
      </p:sp>
      <p:graphicFrame>
        <p:nvGraphicFramePr>
          <p:cNvPr id="7" name="Google Shape;107;p5">
            <a:extLst>
              <a:ext uri="{FF2B5EF4-FFF2-40B4-BE49-F238E27FC236}">
                <a16:creationId xmlns:a16="http://schemas.microsoft.com/office/drawing/2014/main" id="{848090E3-52A7-4751-5D19-B35C90BF6E24}"/>
              </a:ext>
            </a:extLst>
          </p:cNvPr>
          <p:cNvGraphicFramePr/>
          <p:nvPr>
            <p:extLst>
              <p:ext uri="{D42A27DB-BD31-4B8C-83A1-F6EECF244321}">
                <p14:modId xmlns:p14="http://schemas.microsoft.com/office/powerpoint/2010/main" val="1700079684"/>
              </p:ext>
            </p:extLst>
          </p:nvPr>
        </p:nvGraphicFramePr>
        <p:xfrm>
          <a:off x="7104662" y="2917924"/>
          <a:ext cx="4884568" cy="2761850"/>
        </p:xfrm>
        <a:graphic>
          <a:graphicData uri="http://schemas.openxmlformats.org/drawingml/2006/table">
            <a:tbl>
              <a:tblPr firstRow="1">
                <a:noFill/>
              </a:tblPr>
              <a:tblGrid>
                <a:gridCol w="1232022">
                  <a:extLst>
                    <a:ext uri="{9D8B030D-6E8A-4147-A177-3AD203B41FA5}">
                      <a16:colId xmlns:a16="http://schemas.microsoft.com/office/drawing/2014/main" val="20000"/>
                    </a:ext>
                  </a:extLst>
                </a:gridCol>
                <a:gridCol w="3652546">
                  <a:extLst>
                    <a:ext uri="{9D8B030D-6E8A-4147-A177-3AD203B41FA5}">
                      <a16:colId xmlns:a16="http://schemas.microsoft.com/office/drawing/2014/main" val="20001"/>
                    </a:ext>
                  </a:extLst>
                </a:gridCol>
              </a:tblGrid>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latin typeface="Calibri" panose="020F0502020204030204" pitchFamily="34" charset="0"/>
                          <a:cs typeface="Calibri" panose="020F0502020204030204" pitchFamily="34" charset="0"/>
                        </a:rPr>
                        <a:t>Course</a:t>
                      </a:r>
                      <a:endParaRPr sz="1800" b="1" u="none" strike="noStrike" cap="none" dirty="0">
                        <a:latin typeface="Calibri" panose="020F0502020204030204" pitchFamily="34" charset="0"/>
                        <a:cs typeface="Calibri" panose="020F0502020204030204" pitchFamily="34" charset="0"/>
                      </a:endParaRPr>
                    </a:p>
                  </a:txBody>
                  <a:tcPr marL="44850" marR="448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b="1" u="none" strike="noStrike" cap="none" dirty="0">
                          <a:latin typeface="Calibri" panose="020F0502020204030204" pitchFamily="34" charset="0"/>
                          <a:cs typeface="Calibri" panose="020F0502020204030204" pitchFamily="34" charset="0"/>
                        </a:rPr>
                        <a:t>Overview</a:t>
                      </a:r>
                      <a:endParaRPr sz="1800" b="1" u="none" strike="noStrike" cap="none" dirty="0">
                        <a:latin typeface="Calibri" panose="020F0502020204030204" pitchFamily="34" charset="0"/>
                        <a:cs typeface="Calibri" panose="020F0502020204030204" pitchFamily="34" charset="0"/>
                      </a:endParaRPr>
                    </a:p>
                  </a:txBody>
                  <a:tcPr marL="44850" marR="44850" marT="45725" marB="45725"/>
                </a:tc>
                <a:extLst>
                  <a:ext uri="{0D108BD9-81ED-4DB2-BD59-A6C34878D82A}">
                    <a16:rowId xmlns:a16="http://schemas.microsoft.com/office/drawing/2014/main" val="10000"/>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dirty="0">
                          <a:solidFill>
                            <a:schemeClr val="hlink"/>
                          </a:solidFill>
                          <a:latin typeface="Calibri" panose="020F0502020204030204" pitchFamily="34" charset="0"/>
                          <a:cs typeface="Calibri" panose="020F0502020204030204" pitchFamily="34" charset="0"/>
                          <a:hlinkClick r:id="rId5"/>
                        </a:rPr>
                        <a:t>CSE 311</a:t>
                      </a:r>
                      <a:endParaRPr sz="1800" u="none" strike="noStrike" cap="none" dirty="0">
                        <a:latin typeface="Calibri" panose="020F0502020204030204" pitchFamily="34" charset="0"/>
                        <a:cs typeface="Calibri" panose="020F0502020204030204" pitchFamily="34" charset="0"/>
                      </a:endParaRPr>
                    </a:p>
                  </a:txBody>
                  <a:tcPr marL="44850" marR="448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Mathematical foundations</a:t>
                      </a:r>
                      <a:endParaRPr sz="1800" u="none" strike="noStrike" cap="none" dirty="0">
                        <a:latin typeface="Calibri" panose="020F0502020204030204" pitchFamily="34" charset="0"/>
                        <a:cs typeface="Calibri" panose="020F0502020204030204" pitchFamily="34" charset="0"/>
                      </a:endParaRPr>
                    </a:p>
                  </a:txBody>
                  <a:tcPr marL="44850" marR="44850" marT="45725" marB="45725"/>
                </a:tc>
                <a:extLst>
                  <a:ext uri="{0D108BD9-81ED-4DB2-BD59-A6C34878D82A}">
                    <a16:rowId xmlns:a16="http://schemas.microsoft.com/office/drawing/2014/main" val="10001"/>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hlink"/>
                          </a:solidFill>
                          <a:latin typeface="Calibri" panose="020F0502020204030204" pitchFamily="34" charset="0"/>
                          <a:cs typeface="Calibri" panose="020F0502020204030204" pitchFamily="34" charset="0"/>
                          <a:hlinkClick r:id="rId6"/>
                        </a:rPr>
                        <a:t>CSE 331</a:t>
                      </a:r>
                      <a:endParaRPr sz="1800" u="none" strike="noStrike" cap="none">
                        <a:latin typeface="Calibri" panose="020F0502020204030204" pitchFamily="34" charset="0"/>
                        <a:cs typeface="Calibri" panose="020F0502020204030204" pitchFamily="34" charset="0"/>
                      </a:endParaRPr>
                    </a:p>
                  </a:txBody>
                  <a:tcPr marL="44850" marR="448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Software design/implementation</a:t>
                      </a:r>
                      <a:endParaRPr sz="1800" u="none" strike="noStrike" cap="none" dirty="0">
                        <a:latin typeface="Calibri" panose="020F0502020204030204" pitchFamily="34" charset="0"/>
                        <a:cs typeface="Calibri" panose="020F0502020204030204" pitchFamily="34" charset="0"/>
                      </a:endParaRPr>
                    </a:p>
                  </a:txBody>
                  <a:tcPr marL="44850" marR="44850" marT="45725" marB="45725"/>
                </a:tc>
                <a:extLst>
                  <a:ext uri="{0D108BD9-81ED-4DB2-BD59-A6C34878D82A}">
                    <a16:rowId xmlns:a16="http://schemas.microsoft.com/office/drawing/2014/main" val="10002"/>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hlink"/>
                          </a:solidFill>
                          <a:latin typeface="Calibri" panose="020F0502020204030204" pitchFamily="34" charset="0"/>
                          <a:cs typeface="Calibri" panose="020F0502020204030204" pitchFamily="34" charset="0"/>
                          <a:hlinkClick r:id="rId7"/>
                        </a:rPr>
                        <a:t>CSE 340</a:t>
                      </a:r>
                      <a:endParaRPr sz="1800" u="none" strike="noStrike" cap="none">
                        <a:latin typeface="Calibri" panose="020F0502020204030204" pitchFamily="34" charset="0"/>
                        <a:cs typeface="Calibri" panose="020F0502020204030204" pitchFamily="34" charset="0"/>
                      </a:endParaRPr>
                    </a:p>
                  </a:txBody>
                  <a:tcPr marL="44850" marR="448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Interaction programming (apps)</a:t>
                      </a:r>
                      <a:endParaRPr sz="1800" u="none" strike="noStrike" cap="none" dirty="0">
                        <a:latin typeface="Calibri" panose="020F0502020204030204" pitchFamily="34" charset="0"/>
                        <a:cs typeface="Calibri" panose="020F0502020204030204" pitchFamily="34" charset="0"/>
                      </a:endParaRPr>
                    </a:p>
                  </a:txBody>
                  <a:tcPr marL="44850" marR="44850" marT="45725" marB="45725"/>
                </a:tc>
                <a:extLst>
                  <a:ext uri="{0D108BD9-81ED-4DB2-BD59-A6C34878D82A}">
                    <a16:rowId xmlns:a16="http://schemas.microsoft.com/office/drawing/2014/main" val="10003"/>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hlink"/>
                          </a:solidFill>
                          <a:latin typeface="Calibri" panose="020F0502020204030204" pitchFamily="34" charset="0"/>
                          <a:cs typeface="Calibri" panose="020F0502020204030204" pitchFamily="34" charset="0"/>
                          <a:hlinkClick r:id="rId8"/>
                        </a:rPr>
                        <a:t>CSE 341</a:t>
                      </a:r>
                      <a:endParaRPr sz="1800" u="none" strike="noStrike" cap="none">
                        <a:latin typeface="Calibri" panose="020F0502020204030204" pitchFamily="34" charset="0"/>
                        <a:cs typeface="Calibri" panose="020F0502020204030204" pitchFamily="34" charset="0"/>
                      </a:endParaRPr>
                    </a:p>
                  </a:txBody>
                  <a:tcPr marL="44850" marR="448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Programming languages</a:t>
                      </a:r>
                      <a:endParaRPr sz="1800" u="none" strike="noStrike" cap="none" dirty="0">
                        <a:latin typeface="Calibri" panose="020F0502020204030204" pitchFamily="34" charset="0"/>
                        <a:cs typeface="Calibri" panose="020F0502020204030204" pitchFamily="34" charset="0"/>
                      </a:endParaRPr>
                    </a:p>
                  </a:txBody>
                  <a:tcPr marL="44850" marR="44850" marT="45725" marB="45725"/>
                </a:tc>
                <a:extLst>
                  <a:ext uri="{0D108BD9-81ED-4DB2-BD59-A6C34878D82A}">
                    <a16:rowId xmlns:a16="http://schemas.microsoft.com/office/drawing/2014/main" val="10004"/>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dirty="0">
                          <a:solidFill>
                            <a:schemeClr val="hlink"/>
                          </a:solidFill>
                          <a:latin typeface="Calibri" panose="020F0502020204030204" pitchFamily="34" charset="0"/>
                          <a:cs typeface="Calibri" panose="020F0502020204030204" pitchFamily="34" charset="0"/>
                          <a:hlinkClick r:id="rId9"/>
                        </a:rPr>
                        <a:t>CSE 351</a:t>
                      </a:r>
                      <a:endParaRPr sz="1800" u="none" strike="noStrike" cap="none" dirty="0">
                        <a:latin typeface="Calibri" panose="020F0502020204030204" pitchFamily="34" charset="0"/>
                        <a:cs typeface="Calibri" panose="020F0502020204030204" pitchFamily="34" charset="0"/>
                      </a:endParaRPr>
                    </a:p>
                  </a:txBody>
                  <a:tcPr marL="44850" marR="448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Hardware / Software Interface</a:t>
                      </a:r>
                      <a:endParaRPr sz="1800" u="none" strike="noStrike" cap="none" dirty="0">
                        <a:latin typeface="Calibri" panose="020F0502020204030204" pitchFamily="34" charset="0"/>
                        <a:cs typeface="Calibri" panose="020F0502020204030204" pitchFamily="34" charset="0"/>
                      </a:endParaRPr>
                    </a:p>
                  </a:txBody>
                  <a:tcPr marL="44850" marR="44850" marT="45725" marB="45725"/>
                </a:tc>
                <a:extLst>
                  <a:ext uri="{0D108BD9-81ED-4DB2-BD59-A6C34878D82A}">
                    <a16:rowId xmlns:a16="http://schemas.microsoft.com/office/drawing/2014/main" val="10005"/>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latin typeface="Calibri" panose="020F0502020204030204" pitchFamily="34" charset="0"/>
                          <a:cs typeface="Calibri" panose="020F0502020204030204" pitchFamily="34" charset="0"/>
                          <a:hlinkClick r:id="rId10"/>
                        </a:rPr>
                        <a:t>CSE 480</a:t>
                      </a:r>
                      <a:endParaRPr sz="1800" u="none" strike="noStrike" cap="none" dirty="0">
                        <a:latin typeface="Calibri" panose="020F0502020204030204" pitchFamily="34" charset="0"/>
                        <a:cs typeface="Calibri" panose="020F0502020204030204" pitchFamily="34" charset="0"/>
                      </a:endParaRPr>
                    </a:p>
                  </a:txBody>
                  <a:tcPr marL="44850" marR="448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Social impacts of computing</a:t>
                      </a:r>
                      <a:endParaRPr sz="1800" u="none" strike="noStrike" cap="none" dirty="0">
                        <a:latin typeface="Calibri" panose="020F0502020204030204" pitchFamily="34" charset="0"/>
                        <a:cs typeface="Calibri" panose="020F0502020204030204" pitchFamily="34" charset="0"/>
                      </a:endParaRPr>
                    </a:p>
                  </a:txBody>
                  <a:tcPr marL="44850" marR="44850" marT="45725" marB="45725"/>
                </a:tc>
                <a:extLst>
                  <a:ext uri="{0D108BD9-81ED-4DB2-BD59-A6C34878D82A}">
                    <a16:rowId xmlns:a16="http://schemas.microsoft.com/office/drawing/2014/main" val="2991566596"/>
                  </a:ext>
                </a:extLst>
              </a:tr>
            </a:tbl>
          </a:graphicData>
        </a:graphic>
      </p:graphicFrame>
      <p:sp>
        <p:nvSpPr>
          <p:cNvPr id="12" name="Google Shape;113;p5">
            <a:extLst>
              <a:ext uri="{FF2B5EF4-FFF2-40B4-BE49-F238E27FC236}">
                <a16:creationId xmlns:a16="http://schemas.microsoft.com/office/drawing/2014/main" id="{1A8C1BD2-C013-932D-6C11-1296105C3CDB}"/>
              </a:ext>
            </a:extLst>
          </p:cNvPr>
          <p:cNvSpPr txBox="1"/>
          <p:nvPr/>
        </p:nvSpPr>
        <p:spPr>
          <a:xfrm>
            <a:off x="7104661" y="5989484"/>
            <a:ext cx="4884568"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Related majors: Informatics, ACMS, HCDE, ECE, …</a:t>
            </a:r>
            <a:endParaRPr dirty="0"/>
          </a:p>
        </p:txBody>
      </p:sp>
      <p:sp>
        <p:nvSpPr>
          <p:cNvPr id="8" name="Google Shape;108;p5">
            <a:extLst>
              <a:ext uri="{FF2B5EF4-FFF2-40B4-BE49-F238E27FC236}">
                <a16:creationId xmlns:a16="http://schemas.microsoft.com/office/drawing/2014/main" id="{DCE71AC5-1365-2C7E-8357-987986CCBEEA}"/>
              </a:ext>
            </a:extLst>
          </p:cNvPr>
          <p:cNvSpPr txBox="1">
            <a:spLocks/>
          </p:cNvSpPr>
          <p:nvPr/>
        </p:nvSpPr>
        <p:spPr>
          <a:xfrm>
            <a:off x="838200" y="1655225"/>
            <a:ext cx="4788000" cy="3963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2200"/>
            </a:pPr>
            <a:r>
              <a:rPr lang="en-US" sz="2000" b="1" dirty="0">
                <a:latin typeface="Calibri" panose="020F0502020204030204" pitchFamily="34" charset="0"/>
                <a:ea typeface="Calibri" panose="020F0502020204030204" pitchFamily="34" charset="0"/>
                <a:cs typeface="Calibri" panose="020F0502020204030204" pitchFamily="34" charset="0"/>
              </a:rPr>
              <a:t>Non-majors</a:t>
            </a:r>
          </a:p>
        </p:txBody>
      </p:sp>
      <p:graphicFrame>
        <p:nvGraphicFramePr>
          <p:cNvPr id="5" name="Google Shape;104;p5">
            <a:extLst>
              <a:ext uri="{FF2B5EF4-FFF2-40B4-BE49-F238E27FC236}">
                <a16:creationId xmlns:a16="http://schemas.microsoft.com/office/drawing/2014/main" id="{45A41009-FE93-1D53-4544-07294DE8C4B4}"/>
              </a:ext>
            </a:extLst>
          </p:cNvPr>
          <p:cNvGraphicFramePr/>
          <p:nvPr>
            <p:extLst>
              <p:ext uri="{D42A27DB-BD31-4B8C-83A1-F6EECF244321}">
                <p14:modId xmlns:p14="http://schemas.microsoft.com/office/powerpoint/2010/main" val="2167244028"/>
              </p:ext>
            </p:extLst>
          </p:nvPr>
        </p:nvGraphicFramePr>
        <p:xfrm>
          <a:off x="838200" y="2073682"/>
          <a:ext cx="5874075" cy="4191040"/>
        </p:xfrm>
        <a:graphic>
          <a:graphicData uri="http://schemas.openxmlformats.org/drawingml/2006/table">
            <a:tbl>
              <a:tblPr firstRow="1">
                <a:noFill/>
              </a:tblPr>
              <a:tblGrid>
                <a:gridCol w="1206500">
                  <a:extLst>
                    <a:ext uri="{9D8B030D-6E8A-4147-A177-3AD203B41FA5}">
                      <a16:colId xmlns:a16="http://schemas.microsoft.com/office/drawing/2014/main" val="20000"/>
                    </a:ext>
                  </a:extLst>
                </a:gridCol>
                <a:gridCol w="4667575">
                  <a:extLst>
                    <a:ext uri="{9D8B030D-6E8A-4147-A177-3AD203B41FA5}">
                      <a16:colId xmlns:a16="http://schemas.microsoft.com/office/drawing/2014/main" val="20001"/>
                    </a:ext>
                  </a:extLst>
                </a:gridCol>
              </a:tblGrid>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latin typeface="Calibri" panose="020F0502020204030204" pitchFamily="34" charset="0"/>
                          <a:cs typeface="Calibri" panose="020F0502020204030204" pitchFamily="34" charset="0"/>
                        </a:rPr>
                        <a:t>Course</a:t>
                      </a:r>
                      <a:endParaRPr sz="1800" b="1" u="none" strike="noStrike" cap="none" dirty="0">
                        <a:latin typeface="Calibri" panose="020F0502020204030204" pitchFamily="34" charset="0"/>
                        <a:cs typeface="Calibri" panose="020F0502020204030204" pitchFamily="34" charset="0"/>
                      </a:endParaRPr>
                    </a:p>
                  </a:txBody>
                  <a:tcPr marL="45050" marR="450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b="1" u="none" strike="noStrike" cap="none" dirty="0">
                          <a:latin typeface="Calibri" panose="020F0502020204030204" pitchFamily="34" charset="0"/>
                          <a:cs typeface="Calibri" panose="020F0502020204030204" pitchFamily="34" charset="0"/>
                        </a:rPr>
                        <a:t>Overview</a:t>
                      </a:r>
                      <a:endParaRPr sz="1800" b="1" u="none" strike="noStrike" cap="none" dirty="0">
                        <a:latin typeface="Calibri" panose="020F0502020204030204" pitchFamily="34" charset="0"/>
                        <a:cs typeface="Calibri" panose="020F0502020204030204" pitchFamily="34" charset="0"/>
                      </a:endParaRPr>
                    </a:p>
                  </a:txBody>
                  <a:tcPr marL="45050" marR="45050" marT="45725" marB="45725"/>
                </a:tc>
                <a:extLst>
                  <a:ext uri="{0D108BD9-81ED-4DB2-BD59-A6C34878D82A}">
                    <a16:rowId xmlns:a16="http://schemas.microsoft.com/office/drawing/2014/main" val="10000"/>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dirty="0">
                          <a:solidFill>
                            <a:schemeClr val="hlink"/>
                          </a:solidFill>
                          <a:latin typeface="Calibri" panose="020F0502020204030204" pitchFamily="34" charset="0"/>
                          <a:cs typeface="Calibri" panose="020F0502020204030204" pitchFamily="34" charset="0"/>
                          <a:hlinkClick r:id="rId11"/>
                        </a:rPr>
                        <a:t>CSE 154</a:t>
                      </a:r>
                      <a:endParaRPr sz="1800" u="none" strike="noStrike" cap="none" dirty="0">
                        <a:latin typeface="Calibri" panose="020F0502020204030204" pitchFamily="34" charset="0"/>
                        <a:cs typeface="Calibri" panose="020F0502020204030204" pitchFamily="34" charset="0"/>
                      </a:endParaRPr>
                    </a:p>
                  </a:txBody>
                  <a:tcPr marL="45050" marR="450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Intro to web programming (several languages)</a:t>
                      </a:r>
                      <a:endParaRPr sz="1800" u="none" strike="noStrike" cap="none" dirty="0">
                        <a:latin typeface="Calibri" panose="020F0502020204030204" pitchFamily="34" charset="0"/>
                        <a:cs typeface="Calibri" panose="020F0502020204030204" pitchFamily="34" charset="0"/>
                      </a:endParaRPr>
                    </a:p>
                  </a:txBody>
                  <a:tcPr marL="45050" marR="45050" marT="45725" marB="45725"/>
                </a:tc>
                <a:extLst>
                  <a:ext uri="{0D108BD9-81ED-4DB2-BD59-A6C34878D82A}">
                    <a16:rowId xmlns:a16="http://schemas.microsoft.com/office/drawing/2014/main" val="10001"/>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dirty="0">
                          <a:solidFill>
                            <a:schemeClr val="hlink"/>
                          </a:solidFill>
                          <a:latin typeface="Calibri" panose="020F0502020204030204" pitchFamily="34" charset="0"/>
                          <a:cs typeface="Calibri" panose="020F0502020204030204" pitchFamily="34" charset="0"/>
                          <a:hlinkClick r:id="rId12"/>
                        </a:rPr>
                        <a:t>CSE 160</a:t>
                      </a:r>
                      <a:endParaRPr sz="1800" u="none" strike="noStrike" cap="none" dirty="0">
                        <a:latin typeface="Calibri" panose="020F0502020204030204" pitchFamily="34" charset="0"/>
                        <a:cs typeface="Calibri" panose="020F0502020204030204" pitchFamily="34" charset="0"/>
                      </a:endParaRPr>
                    </a:p>
                  </a:txBody>
                  <a:tcPr marL="45050" marR="450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Intro programming, data analysis (Python)</a:t>
                      </a:r>
                      <a:endParaRPr sz="1800" dirty="0">
                        <a:latin typeface="Calibri" panose="020F0502020204030204" pitchFamily="34" charset="0"/>
                        <a:cs typeface="Calibri" panose="020F0502020204030204" pitchFamily="34" charset="0"/>
                      </a:endParaRPr>
                    </a:p>
                  </a:txBody>
                  <a:tcPr marL="45050" marR="45050" marT="45725" marB="45725"/>
                </a:tc>
                <a:extLst>
                  <a:ext uri="{0D108BD9-81ED-4DB2-BD59-A6C34878D82A}">
                    <a16:rowId xmlns:a16="http://schemas.microsoft.com/office/drawing/2014/main" val="10002"/>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hlink"/>
                          </a:solidFill>
                          <a:latin typeface="Calibri" panose="020F0502020204030204" pitchFamily="34" charset="0"/>
                          <a:cs typeface="Calibri" panose="020F0502020204030204" pitchFamily="34" charset="0"/>
                          <a:hlinkClick r:id="rId13"/>
                        </a:rPr>
                        <a:t>CSE 163</a:t>
                      </a:r>
                      <a:endParaRPr sz="1800" u="none" strike="noStrike" cap="none">
                        <a:latin typeface="Calibri" panose="020F0502020204030204" pitchFamily="34" charset="0"/>
                        <a:cs typeface="Calibri" panose="020F0502020204030204" pitchFamily="34" charset="0"/>
                      </a:endParaRPr>
                    </a:p>
                  </a:txBody>
                  <a:tcPr marL="45050" marR="450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Intermediate programming, data analysis (Python)</a:t>
                      </a:r>
                      <a:endParaRPr sz="1800" u="none" strike="noStrike" cap="none" dirty="0">
                        <a:latin typeface="Calibri" panose="020F0502020204030204" pitchFamily="34" charset="0"/>
                        <a:cs typeface="Calibri" panose="020F0502020204030204" pitchFamily="34" charset="0"/>
                      </a:endParaRPr>
                    </a:p>
                  </a:txBody>
                  <a:tcPr marL="45050" marR="45050" marT="45725" marB="45725"/>
                </a:tc>
                <a:extLst>
                  <a:ext uri="{0D108BD9-81ED-4DB2-BD59-A6C34878D82A}">
                    <a16:rowId xmlns:a16="http://schemas.microsoft.com/office/drawing/2014/main" val="10003"/>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hlink"/>
                          </a:solidFill>
                          <a:latin typeface="Calibri" panose="020F0502020204030204" pitchFamily="34" charset="0"/>
                          <a:cs typeface="Calibri" panose="020F0502020204030204" pitchFamily="34" charset="0"/>
                          <a:hlinkClick r:id="rId14"/>
                        </a:rPr>
                        <a:t>CSE 180</a:t>
                      </a:r>
                      <a:endParaRPr sz="1800" u="none" strike="noStrike" cap="none">
                        <a:latin typeface="Calibri" panose="020F0502020204030204" pitchFamily="34" charset="0"/>
                        <a:cs typeface="Calibri" panose="020F0502020204030204" pitchFamily="34" charset="0"/>
                      </a:endParaRPr>
                    </a:p>
                  </a:txBody>
                  <a:tcPr marL="45050" marR="450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Introduction to data science (Python)</a:t>
                      </a:r>
                      <a:endParaRPr sz="1800" u="none" strike="noStrike" cap="none" dirty="0">
                        <a:latin typeface="Calibri" panose="020F0502020204030204" pitchFamily="34" charset="0"/>
                        <a:cs typeface="Calibri" panose="020F0502020204030204" pitchFamily="34" charset="0"/>
                      </a:endParaRPr>
                    </a:p>
                  </a:txBody>
                  <a:tcPr marL="45050" marR="45050" marT="45725" marB="45725"/>
                </a:tc>
                <a:extLst>
                  <a:ext uri="{0D108BD9-81ED-4DB2-BD59-A6C34878D82A}">
                    <a16:rowId xmlns:a16="http://schemas.microsoft.com/office/drawing/2014/main" val="10004"/>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hlink"/>
                          </a:solidFill>
                          <a:latin typeface="Calibri" panose="020F0502020204030204" pitchFamily="34" charset="0"/>
                          <a:cs typeface="Calibri" panose="020F0502020204030204" pitchFamily="34" charset="0"/>
                          <a:hlinkClick r:id="rId15"/>
                        </a:rPr>
                        <a:t>CSE 373</a:t>
                      </a:r>
                      <a:endParaRPr sz="1800" u="none" strike="noStrike" cap="none">
                        <a:latin typeface="Calibri" panose="020F0502020204030204" pitchFamily="34" charset="0"/>
                        <a:cs typeface="Calibri" panose="020F0502020204030204" pitchFamily="34" charset="0"/>
                      </a:endParaRPr>
                    </a:p>
                  </a:txBody>
                  <a:tcPr marL="45050" marR="450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Data structures and algorithms (in Java)</a:t>
                      </a:r>
                      <a:endParaRPr sz="1800" u="none" strike="noStrike" cap="none" dirty="0">
                        <a:latin typeface="Calibri" panose="020F0502020204030204" pitchFamily="34" charset="0"/>
                        <a:cs typeface="Calibri" panose="020F0502020204030204" pitchFamily="34" charset="0"/>
                      </a:endParaRPr>
                    </a:p>
                  </a:txBody>
                  <a:tcPr marL="45050" marR="45050" marT="45725" marB="45725"/>
                </a:tc>
                <a:extLst>
                  <a:ext uri="{0D108BD9-81ED-4DB2-BD59-A6C34878D82A}">
                    <a16:rowId xmlns:a16="http://schemas.microsoft.com/office/drawing/2014/main" val="10005"/>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hlink"/>
                          </a:solidFill>
                          <a:latin typeface="Calibri" panose="020F0502020204030204" pitchFamily="34" charset="0"/>
                          <a:cs typeface="Calibri" panose="020F0502020204030204" pitchFamily="34" charset="0"/>
                          <a:hlinkClick r:id="rId16"/>
                        </a:rPr>
                        <a:t>CSE 374</a:t>
                      </a:r>
                      <a:endParaRPr sz="1800" u="none" strike="noStrike" cap="none">
                        <a:latin typeface="Calibri" panose="020F0502020204030204" pitchFamily="34" charset="0"/>
                        <a:cs typeface="Calibri" panose="020F0502020204030204" pitchFamily="34" charset="0"/>
                      </a:endParaRPr>
                    </a:p>
                  </a:txBody>
                  <a:tcPr marL="45050" marR="450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Low-level programming and tools (C/C++)</a:t>
                      </a:r>
                      <a:endParaRPr sz="1800" u="none" strike="noStrike" cap="none" dirty="0">
                        <a:latin typeface="Calibri" panose="020F0502020204030204" pitchFamily="34" charset="0"/>
                        <a:cs typeface="Calibri" panose="020F0502020204030204" pitchFamily="34" charset="0"/>
                      </a:endParaRPr>
                    </a:p>
                  </a:txBody>
                  <a:tcPr marL="45050" marR="45050" marT="45725" marB="45725"/>
                </a:tc>
                <a:extLst>
                  <a:ext uri="{0D108BD9-81ED-4DB2-BD59-A6C34878D82A}">
                    <a16:rowId xmlns:a16="http://schemas.microsoft.com/office/drawing/2014/main" val="10006"/>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hlink"/>
                          </a:solidFill>
                          <a:latin typeface="Calibri" panose="020F0502020204030204" pitchFamily="34" charset="0"/>
                          <a:cs typeface="Calibri" panose="020F0502020204030204" pitchFamily="34" charset="0"/>
                          <a:hlinkClick r:id="rId17"/>
                        </a:rPr>
                        <a:t>CSE 412</a:t>
                      </a:r>
                      <a:endParaRPr sz="1800" u="none" strike="noStrike" cap="none">
                        <a:latin typeface="Calibri" panose="020F0502020204030204" pitchFamily="34" charset="0"/>
                        <a:cs typeface="Calibri" panose="020F0502020204030204" pitchFamily="34" charset="0"/>
                      </a:endParaRPr>
                    </a:p>
                  </a:txBody>
                  <a:tcPr marL="45050" marR="450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Intro to Data Visualization</a:t>
                      </a:r>
                      <a:endParaRPr sz="1800" u="none" strike="noStrike" cap="none" dirty="0">
                        <a:latin typeface="Calibri" panose="020F0502020204030204" pitchFamily="34" charset="0"/>
                        <a:cs typeface="Calibri" panose="020F0502020204030204" pitchFamily="34" charset="0"/>
                      </a:endParaRPr>
                    </a:p>
                  </a:txBody>
                  <a:tcPr marL="45050" marR="45050" marT="45725" marB="45725"/>
                </a:tc>
                <a:extLst>
                  <a:ext uri="{0D108BD9-81ED-4DB2-BD59-A6C34878D82A}">
                    <a16:rowId xmlns:a16="http://schemas.microsoft.com/office/drawing/2014/main" val="10007"/>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chemeClr val="hlink"/>
                          </a:solidFill>
                          <a:latin typeface="Calibri" panose="020F0502020204030204" pitchFamily="34" charset="0"/>
                          <a:cs typeface="Calibri" panose="020F0502020204030204" pitchFamily="34" charset="0"/>
                          <a:hlinkClick r:id="rId18"/>
                        </a:rPr>
                        <a:t>CSE 416</a:t>
                      </a:r>
                      <a:endParaRPr sz="1800" u="none" strike="noStrike" cap="none">
                        <a:latin typeface="Calibri" panose="020F0502020204030204" pitchFamily="34" charset="0"/>
                        <a:cs typeface="Calibri" panose="020F0502020204030204" pitchFamily="34" charset="0"/>
                      </a:endParaRPr>
                    </a:p>
                  </a:txBody>
                  <a:tcPr marL="45050" marR="450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Intro. to Machine Learning</a:t>
                      </a:r>
                      <a:endParaRPr sz="1800" u="none" strike="noStrike" cap="none" dirty="0">
                        <a:latin typeface="Calibri" panose="020F0502020204030204" pitchFamily="34" charset="0"/>
                        <a:cs typeface="Calibri" panose="020F0502020204030204" pitchFamily="34" charset="0"/>
                      </a:endParaRPr>
                    </a:p>
                  </a:txBody>
                  <a:tcPr marL="45050" marR="45050" marT="45725" marB="45725"/>
                </a:tc>
                <a:extLst>
                  <a:ext uri="{0D108BD9-81ED-4DB2-BD59-A6C34878D82A}">
                    <a16:rowId xmlns:a16="http://schemas.microsoft.com/office/drawing/2014/main" val="10008"/>
                  </a:ext>
                </a:extLst>
              </a:tr>
              <a:tr h="3945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latin typeface="Calibri" panose="020F0502020204030204" pitchFamily="34" charset="0"/>
                          <a:cs typeface="Calibri" panose="020F0502020204030204" pitchFamily="34" charset="0"/>
                          <a:hlinkClick r:id="rId19"/>
                        </a:rPr>
                        <a:t>CSE 493E</a:t>
                      </a:r>
                      <a:endParaRPr sz="1800" u="none" strike="noStrike" cap="none" dirty="0">
                        <a:latin typeface="Calibri" panose="020F0502020204030204" pitchFamily="34" charset="0"/>
                        <a:cs typeface="Calibri" panose="020F0502020204030204" pitchFamily="34" charset="0"/>
                      </a:endParaRPr>
                    </a:p>
                  </a:txBody>
                  <a:tcPr marL="45050" marR="450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800" u="none" strike="noStrike" cap="none" dirty="0">
                          <a:latin typeface="Calibri" panose="020F0502020204030204" pitchFamily="34" charset="0"/>
                          <a:cs typeface="Calibri" panose="020F0502020204030204" pitchFamily="34" charset="0"/>
                        </a:rPr>
                        <a:t>Accessibility</a:t>
                      </a:r>
                      <a:endParaRPr sz="1800" u="none" strike="noStrike" cap="none" dirty="0">
                        <a:latin typeface="Calibri" panose="020F0502020204030204" pitchFamily="34" charset="0"/>
                        <a:cs typeface="Calibri" panose="020F0502020204030204" pitchFamily="34" charset="0"/>
                      </a:endParaRPr>
                    </a:p>
                  </a:txBody>
                  <a:tcPr marL="45050" marR="45050" marT="45725" marB="45725"/>
                </a:tc>
                <a:extLst>
                  <a:ext uri="{0D108BD9-81ED-4DB2-BD59-A6C34878D82A}">
                    <a16:rowId xmlns:a16="http://schemas.microsoft.com/office/drawing/2014/main" val="3692916028"/>
                  </a:ext>
                </a:extLst>
              </a:tr>
            </a:tbl>
          </a:graphicData>
        </a:graphic>
      </p:graphicFrame>
      <p:sp>
        <p:nvSpPr>
          <p:cNvPr id="9" name="Google Shape;109;p5">
            <a:extLst>
              <a:ext uri="{FF2B5EF4-FFF2-40B4-BE49-F238E27FC236}">
                <a16:creationId xmlns:a16="http://schemas.microsoft.com/office/drawing/2014/main" id="{62046D31-E074-517A-B535-A42DF6465E06}"/>
              </a:ext>
            </a:extLst>
          </p:cNvPr>
          <p:cNvSpPr txBox="1"/>
          <p:nvPr/>
        </p:nvSpPr>
        <p:spPr>
          <a:xfrm>
            <a:off x="838200" y="6406343"/>
            <a:ext cx="10512425"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1" u="none" strike="noStrike" cap="none" dirty="0">
                <a:solidFill>
                  <a:schemeClr val="dk1"/>
                </a:solidFill>
                <a:latin typeface="Calibri"/>
                <a:ea typeface="Calibri"/>
                <a:cs typeface="Calibri"/>
                <a:sym typeface="Calibri"/>
              </a:rPr>
              <a:t>See: </a:t>
            </a:r>
            <a:r>
              <a:rPr lang="en-US" sz="1200" b="0" i="0" u="sng" strike="noStrike" cap="none" dirty="0">
                <a:solidFill>
                  <a:schemeClr val="dk1"/>
                </a:solidFill>
                <a:latin typeface="Calibri"/>
                <a:ea typeface="Calibri"/>
                <a:cs typeface="Calibri"/>
                <a:sym typeface="Calibri"/>
                <a:hlinkClick r:id="rId20">
                  <a:extLst>
                    <a:ext uri="{A12FA001-AC4F-418D-AE19-62706E023703}">
                      <ahyp:hlinkClr xmlns:ahyp="http://schemas.microsoft.com/office/drawing/2018/hyperlinkcolor" val="tx"/>
                    </a:ext>
                  </a:extLst>
                </a:hlinkClick>
              </a:rPr>
              <a:t>https://www.cs.washington.edu/academics/ugrad/current-students</a:t>
            </a:r>
            <a:r>
              <a:rPr lang="en-US" sz="1200" b="0" i="0" u="none" strike="noStrike" cap="none" dirty="0">
                <a:solidFill>
                  <a:schemeClr val="dk1"/>
                </a:solidFill>
                <a:latin typeface="Calibri"/>
                <a:ea typeface="Calibri"/>
                <a:cs typeface="Calibri"/>
                <a:sym typeface="Calibri"/>
              </a:rPr>
              <a:t> and </a:t>
            </a:r>
            <a:r>
              <a:rPr lang="en-US" sz="1200" b="0" i="0" u="sng" strike="noStrike" cap="none" dirty="0">
                <a:solidFill>
                  <a:schemeClr val="dk1"/>
                </a:solidFill>
                <a:latin typeface="Calibri"/>
                <a:ea typeface="Calibri"/>
                <a:cs typeface="Calibri"/>
                <a:sym typeface="Calibri"/>
                <a:hlinkClick r:id="rId21">
                  <a:extLst>
                    <a:ext uri="{A12FA001-AC4F-418D-AE19-62706E023703}">
                      <ahyp:hlinkClr xmlns:ahyp="http://schemas.microsoft.com/office/drawing/2018/hyperlinkcolor" val="tx"/>
                    </a:ext>
                  </a:extLst>
                </a:hlinkClick>
              </a:rPr>
              <a:t>https://www.cs.washington.edu/academics/ugrad/nonmajor-options/nonmajor-courses</a:t>
            </a:r>
            <a:r>
              <a:rPr lang="en-US" sz="12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4" name="Slide Number Placeholder 3">
            <a:extLst>
              <a:ext uri="{FF2B5EF4-FFF2-40B4-BE49-F238E27FC236}">
                <a16:creationId xmlns:a16="http://schemas.microsoft.com/office/drawing/2014/main" id="{9F7C12D6-0440-705B-3BAD-5793B410CB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dirty="0"/>
          </a:p>
        </p:txBody>
      </p:sp>
    </p:spTree>
    <p:extLst>
      <p:ext uri="{BB962C8B-B14F-4D97-AF65-F5344CB8AC3E}">
        <p14:creationId xmlns:p14="http://schemas.microsoft.com/office/powerpoint/2010/main" val="401520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P spid="12" grpId="0"/>
      <p:bldP spid="8" grpId="0" build="p"/>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80A11-DE2F-1537-0C31-A43227B35E5F}"/>
              </a:ext>
            </a:extLst>
          </p:cNvPr>
          <p:cNvSpPr>
            <a:spLocks noGrp="1"/>
          </p:cNvSpPr>
          <p:nvPr>
            <p:ph type="title"/>
          </p:nvPr>
        </p:nvSpPr>
        <p:spPr/>
        <p:txBody>
          <a:bodyPr/>
          <a:lstStyle/>
          <a:p>
            <a:r>
              <a:rPr lang="en-US" dirty="0"/>
              <a:t>Closing the loop on P3 reflections – journey </a:t>
            </a:r>
          </a:p>
        </p:txBody>
      </p:sp>
      <p:sp>
        <p:nvSpPr>
          <p:cNvPr id="3" name="Text Placeholder 2">
            <a:extLst>
              <a:ext uri="{FF2B5EF4-FFF2-40B4-BE49-F238E27FC236}">
                <a16:creationId xmlns:a16="http://schemas.microsoft.com/office/drawing/2014/main" id="{C97C5016-F6FD-8C12-5DE3-0DFDDBF696D0}"/>
              </a:ext>
            </a:extLst>
          </p:cNvPr>
          <p:cNvSpPr>
            <a:spLocks noGrp="1"/>
          </p:cNvSpPr>
          <p:nvPr>
            <p:ph type="body" idx="1"/>
          </p:nvPr>
        </p:nvSpPr>
        <p:spPr/>
        <p:txBody>
          <a:bodyPr/>
          <a:lstStyle/>
          <a:p>
            <a:pPr marL="50800" lvl="0" indent="0">
              <a:lnSpc>
                <a:spcPct val="100000"/>
              </a:lnSpc>
              <a:buSzPts val="2800"/>
              <a:buNone/>
            </a:pPr>
            <a:r>
              <a:rPr lang="en-US" dirty="0">
                <a:solidFill>
                  <a:schemeClr val="tx1"/>
                </a:solidFill>
              </a:rPr>
              <a:t>We also asked you to reflect on your journey learning CS!</a:t>
            </a:r>
          </a:p>
          <a:p>
            <a:pPr marL="50800" lvl="0" indent="0">
              <a:lnSpc>
                <a:spcPct val="100000"/>
              </a:lnSpc>
              <a:buSzPts val="2800"/>
              <a:buNone/>
            </a:pPr>
            <a:r>
              <a:rPr lang="en-US" dirty="0">
                <a:solidFill>
                  <a:schemeClr val="tx1"/>
                </a:solidFill>
              </a:rPr>
              <a:t>Impossible to adequately summarize them all, but the biggest theme was </a:t>
            </a:r>
            <a:r>
              <a:rPr lang="en-US" b="1" dirty="0">
                <a:solidFill>
                  <a:schemeClr val="tx1"/>
                </a:solidFill>
              </a:rPr>
              <a:t>combating myths about computer science:</a:t>
            </a:r>
          </a:p>
          <a:p>
            <a:pPr marL="508000" indent="-457200">
              <a:lnSpc>
                <a:spcPct val="100000"/>
              </a:lnSpc>
              <a:buSzPts val="2800"/>
            </a:pPr>
            <a:r>
              <a:rPr lang="en-US" dirty="0">
                <a:solidFill>
                  <a:schemeClr val="tx1"/>
                </a:solidFill>
              </a:rPr>
              <a:t>what programming &amp; computer science is</a:t>
            </a:r>
          </a:p>
          <a:p>
            <a:pPr marL="508000" indent="-457200">
              <a:lnSpc>
                <a:spcPct val="100000"/>
              </a:lnSpc>
              <a:buSzPts val="2800"/>
            </a:pPr>
            <a:r>
              <a:rPr lang="en-US" dirty="0">
                <a:solidFill>
                  <a:schemeClr val="tx1"/>
                </a:solidFill>
              </a:rPr>
              <a:t>what makes computer science hard (it’s not just syntax!!)</a:t>
            </a:r>
          </a:p>
          <a:p>
            <a:pPr marL="508000" indent="-457200">
              <a:lnSpc>
                <a:spcPct val="100000"/>
              </a:lnSpc>
              <a:buSzPts val="2800"/>
            </a:pPr>
            <a:r>
              <a:rPr lang="en-US" dirty="0">
                <a:solidFill>
                  <a:schemeClr val="tx1"/>
                </a:solidFill>
              </a:rPr>
              <a:t>what you need to be a “good” programmer (not always math!!)</a:t>
            </a:r>
          </a:p>
          <a:p>
            <a:pPr marL="508000" indent="-457200">
              <a:lnSpc>
                <a:spcPct val="100000"/>
              </a:lnSpc>
              <a:buSzPts val="2800"/>
            </a:pPr>
            <a:r>
              <a:rPr lang="en-US" dirty="0">
                <a:solidFill>
                  <a:schemeClr val="tx1"/>
                </a:solidFill>
              </a:rPr>
              <a:t>what programmers &amp; computer scientists look like</a:t>
            </a:r>
          </a:p>
          <a:p>
            <a:pPr marL="508000" indent="-457200">
              <a:lnSpc>
                <a:spcPct val="100000"/>
              </a:lnSpc>
              <a:buSzPts val="2800"/>
            </a:pPr>
            <a:r>
              <a:rPr lang="en-US" b="1" dirty="0">
                <a:solidFill>
                  <a:schemeClr val="tx1"/>
                </a:solidFill>
              </a:rPr>
              <a:t>that one bad experience means you’ll </a:t>
            </a:r>
            <a:r>
              <a:rPr lang="en-US" b="1" i="1" dirty="0">
                <a:solidFill>
                  <a:schemeClr val="tx1"/>
                </a:solidFill>
              </a:rPr>
              <a:t>always</a:t>
            </a:r>
            <a:r>
              <a:rPr lang="en-US" b="1" dirty="0">
                <a:solidFill>
                  <a:schemeClr val="tx1"/>
                </a:solidFill>
              </a:rPr>
              <a:t> be bad at it</a:t>
            </a:r>
          </a:p>
        </p:txBody>
      </p:sp>
      <p:sp>
        <p:nvSpPr>
          <p:cNvPr id="4" name="Slide Number Placeholder 3">
            <a:extLst>
              <a:ext uri="{FF2B5EF4-FFF2-40B4-BE49-F238E27FC236}">
                <a16:creationId xmlns:a16="http://schemas.microsoft.com/office/drawing/2014/main" id="{60B0255F-C137-9155-B7A6-6C898CB9E3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dirty="0"/>
          </a:p>
        </p:txBody>
      </p:sp>
    </p:spTree>
    <p:extLst>
      <p:ext uri="{BB962C8B-B14F-4D97-AF65-F5344CB8AC3E}">
        <p14:creationId xmlns:p14="http://schemas.microsoft.com/office/powerpoint/2010/main" val="16309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11154-85FD-919E-06A3-D38426A867B1}"/>
              </a:ext>
            </a:extLst>
          </p:cNvPr>
          <p:cNvSpPr>
            <a:spLocks noGrp="1"/>
          </p:cNvSpPr>
          <p:nvPr>
            <p:ph type="title"/>
          </p:nvPr>
        </p:nvSpPr>
        <p:spPr/>
        <p:txBody>
          <a:bodyPr/>
          <a:lstStyle/>
          <a:p>
            <a:r>
              <a:rPr lang="en-US" dirty="0"/>
              <a:t>Metacognition &amp; Growth Mindset</a:t>
            </a:r>
          </a:p>
        </p:txBody>
      </p:sp>
      <p:sp>
        <p:nvSpPr>
          <p:cNvPr id="3" name="Text Placeholder 2">
            <a:extLst>
              <a:ext uri="{FF2B5EF4-FFF2-40B4-BE49-F238E27FC236}">
                <a16:creationId xmlns:a16="http://schemas.microsoft.com/office/drawing/2014/main" id="{24045DBF-66AC-A674-09F6-FC3525740F54}"/>
              </a:ext>
            </a:extLst>
          </p:cNvPr>
          <p:cNvSpPr>
            <a:spLocks noGrp="1"/>
          </p:cNvSpPr>
          <p:nvPr>
            <p:ph type="body" idx="1"/>
          </p:nvPr>
        </p:nvSpPr>
        <p:spPr/>
        <p:txBody>
          <a:bodyPr/>
          <a:lstStyle/>
          <a:p>
            <a:pPr marL="114300" indent="0">
              <a:lnSpc>
                <a:spcPct val="100000"/>
              </a:lnSpc>
              <a:buNone/>
            </a:pPr>
            <a:r>
              <a:rPr lang="en-US" dirty="0"/>
              <a:t>“Before taking this class, I thought that some people were naturally good at computer science and just "got it." I thought it would be a skillset that it really hard to learn.</a:t>
            </a:r>
          </a:p>
          <a:p>
            <a:pPr marL="114300" indent="0">
              <a:lnSpc>
                <a:spcPct val="100000"/>
              </a:lnSpc>
              <a:buNone/>
            </a:pPr>
            <a:endParaRPr lang="en-US" dirty="0"/>
          </a:p>
          <a:p>
            <a:pPr marL="114300" indent="0">
              <a:lnSpc>
                <a:spcPct val="100000"/>
              </a:lnSpc>
              <a:buNone/>
            </a:pPr>
            <a:r>
              <a:rPr lang="en-US" dirty="0"/>
              <a:t>Reflecting back now, I still think that it comes much easier to some people and its still hard to learn and understand what to do from a specification but I also think that I've improved my problem solving skills and understand of coding.”</a:t>
            </a:r>
          </a:p>
        </p:txBody>
      </p:sp>
      <p:sp>
        <p:nvSpPr>
          <p:cNvPr id="4" name="Slide Number Placeholder 3">
            <a:extLst>
              <a:ext uri="{FF2B5EF4-FFF2-40B4-BE49-F238E27FC236}">
                <a16:creationId xmlns:a16="http://schemas.microsoft.com/office/drawing/2014/main" id="{A6655497-86DA-1D4E-E6A6-570C9357A3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dirty="0"/>
          </a:p>
        </p:txBody>
      </p:sp>
    </p:spTree>
    <p:extLst>
      <p:ext uri="{BB962C8B-B14F-4D97-AF65-F5344CB8AC3E}">
        <p14:creationId xmlns:p14="http://schemas.microsoft.com/office/powerpoint/2010/main" val="172931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6F62-1AE6-4F03-AF0A-914668C29703}"/>
              </a:ext>
            </a:extLst>
          </p:cNvPr>
          <p:cNvSpPr>
            <a:spLocks noGrp="1"/>
          </p:cNvSpPr>
          <p:nvPr>
            <p:ph type="title"/>
          </p:nvPr>
        </p:nvSpPr>
        <p:spPr/>
        <p:txBody>
          <a:bodyPr/>
          <a:lstStyle/>
          <a:p>
            <a:r>
              <a:rPr lang="en-US" dirty="0"/>
              <a:t>… and some honest (and funny) answers!</a:t>
            </a:r>
          </a:p>
        </p:txBody>
      </p:sp>
      <p:sp>
        <p:nvSpPr>
          <p:cNvPr id="3" name="Text Placeholder 2">
            <a:extLst>
              <a:ext uri="{FF2B5EF4-FFF2-40B4-BE49-F238E27FC236}">
                <a16:creationId xmlns:a16="http://schemas.microsoft.com/office/drawing/2014/main" id="{E9925823-F21F-AC75-1277-077D865D7947}"/>
              </a:ext>
            </a:extLst>
          </p:cNvPr>
          <p:cNvSpPr>
            <a:spLocks noGrp="1"/>
          </p:cNvSpPr>
          <p:nvPr>
            <p:ph type="body" idx="1"/>
          </p:nvPr>
        </p:nvSpPr>
        <p:spPr/>
        <p:txBody>
          <a:bodyPr>
            <a:normAutofit fontScale="92500" lnSpcReduction="10000"/>
          </a:bodyPr>
          <a:lstStyle/>
          <a:p>
            <a:pPr marL="114300" indent="0">
              <a:buNone/>
            </a:pPr>
            <a:r>
              <a:rPr lang="en-US" dirty="0"/>
              <a:t>“I honestly didn't think I would enjoy it that much. I got sick of the weed-out classes at UW and expected this one to be the same as the rest. I ended up really enjoying coding and I definitely want to look into a career that revolves around it.... hopefully there are some out there.”</a:t>
            </a:r>
          </a:p>
          <a:p>
            <a:pPr marL="114300" indent="0">
              <a:buNone/>
            </a:pPr>
            <a:endParaRPr lang="en-US" dirty="0"/>
          </a:p>
          <a:p>
            <a:pPr marL="114300" indent="0">
              <a:buNone/>
            </a:pPr>
            <a:r>
              <a:rPr lang="en-US" dirty="0"/>
              <a:t>“I thought my friends who understood [CS] were people speaking a gibberish language at me that I would never understand. After taking this course half of this is true! I </a:t>
            </a:r>
            <a:r>
              <a:rPr lang="en-US" dirty="0" err="1"/>
              <a:t>kinda</a:t>
            </a:r>
            <a:r>
              <a:rPr lang="en-US" dirty="0"/>
              <a:t> get it now! It is totally still gibberish though lol.”</a:t>
            </a:r>
          </a:p>
          <a:p>
            <a:pPr marL="114300" indent="0">
              <a:buNone/>
            </a:pPr>
            <a:endParaRPr lang="en-US" dirty="0"/>
          </a:p>
          <a:p>
            <a:pPr marL="114300" indent="0">
              <a:buNone/>
            </a:pPr>
            <a:r>
              <a:rPr lang="en-US" dirty="0"/>
              <a:t>“Matt was one of the funniest teachers of all time! would love to see him like posts videos or clips of his teaching.”</a:t>
            </a:r>
          </a:p>
          <a:p>
            <a:pPr marL="114300" indent="0">
              <a:buNone/>
            </a:pPr>
            <a:r>
              <a:rPr lang="en-US" dirty="0"/>
              <a:t>	 – trust me, you don’t ;) </a:t>
            </a:r>
          </a:p>
        </p:txBody>
      </p:sp>
      <p:sp>
        <p:nvSpPr>
          <p:cNvPr id="4" name="Slide Number Placeholder 3">
            <a:extLst>
              <a:ext uri="{FF2B5EF4-FFF2-40B4-BE49-F238E27FC236}">
                <a16:creationId xmlns:a16="http://schemas.microsoft.com/office/drawing/2014/main" id="{6781636D-675F-7259-B012-1A9EE0A90A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dirty="0"/>
          </a:p>
        </p:txBody>
      </p:sp>
    </p:spTree>
    <p:extLst>
      <p:ext uri="{BB962C8B-B14F-4D97-AF65-F5344CB8AC3E}">
        <p14:creationId xmlns:p14="http://schemas.microsoft.com/office/powerpoint/2010/main" val="258420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2EE7-42B0-25AE-7660-6C565BED67C2}"/>
              </a:ext>
            </a:extLst>
          </p:cNvPr>
          <p:cNvSpPr>
            <a:spLocks noGrp="1"/>
          </p:cNvSpPr>
          <p:nvPr>
            <p:ph type="title"/>
          </p:nvPr>
        </p:nvSpPr>
        <p:spPr/>
        <p:txBody>
          <a:bodyPr/>
          <a:lstStyle/>
          <a:p>
            <a:r>
              <a:rPr lang="en-US" dirty="0"/>
              <a:t>Generalizing </a:t>
            </a:r>
            <a:r>
              <a:rPr lang="en-US" i="1" dirty="0"/>
              <a:t>beyond</a:t>
            </a:r>
            <a:r>
              <a:rPr lang="en-US" dirty="0"/>
              <a:t> Computer Science</a:t>
            </a:r>
          </a:p>
        </p:txBody>
      </p:sp>
      <p:sp>
        <p:nvSpPr>
          <p:cNvPr id="3" name="Text Placeholder 2">
            <a:extLst>
              <a:ext uri="{FF2B5EF4-FFF2-40B4-BE49-F238E27FC236}">
                <a16:creationId xmlns:a16="http://schemas.microsoft.com/office/drawing/2014/main" id="{F2973D3D-5A81-4F02-BF89-F401A67C4FBE}"/>
              </a:ext>
            </a:extLst>
          </p:cNvPr>
          <p:cNvSpPr>
            <a:spLocks noGrp="1"/>
          </p:cNvSpPr>
          <p:nvPr>
            <p:ph type="body" idx="1"/>
          </p:nvPr>
        </p:nvSpPr>
        <p:spPr/>
        <p:txBody>
          <a:bodyPr/>
          <a:lstStyle/>
          <a:p>
            <a:pPr marL="114300" indent="0">
              <a:buNone/>
            </a:pPr>
            <a:r>
              <a:rPr lang="en-US" dirty="0"/>
              <a:t>Some of you said, ”I’m glad I took this class, but no more CS for me”</a:t>
            </a:r>
          </a:p>
          <a:p>
            <a:pPr marL="114300" indent="0">
              <a:buNone/>
            </a:pPr>
            <a:r>
              <a:rPr lang="en-US" dirty="0"/>
              <a:t>That’s </a:t>
            </a:r>
            <a:r>
              <a:rPr lang="en-US" u="sng" dirty="0"/>
              <a:t>totally valid</a:t>
            </a:r>
            <a:r>
              <a:rPr lang="en-US" dirty="0"/>
              <a:t>! </a:t>
            </a:r>
            <a:br>
              <a:rPr lang="en-US" dirty="0"/>
            </a:br>
            <a:endParaRPr lang="en-US" dirty="0"/>
          </a:p>
          <a:p>
            <a:pPr marL="114300" indent="0">
              <a:buNone/>
            </a:pPr>
            <a:r>
              <a:rPr lang="en-US" dirty="0"/>
              <a:t>Some lessons from this class that </a:t>
            </a:r>
            <a:r>
              <a:rPr lang="en-US" i="1" dirty="0"/>
              <a:t>could</a:t>
            </a:r>
            <a:r>
              <a:rPr lang="en-US" dirty="0"/>
              <a:t> apply more broadly:</a:t>
            </a:r>
          </a:p>
          <a:p>
            <a:r>
              <a:rPr lang="en-US" dirty="0"/>
              <a:t>how to break big problems into smaller subproblems</a:t>
            </a:r>
          </a:p>
          <a:p>
            <a:r>
              <a:rPr lang="en-US" dirty="0"/>
              <a:t>how to isolate what part of a system is broken</a:t>
            </a:r>
          </a:p>
          <a:p>
            <a:r>
              <a:rPr lang="en-US" dirty="0"/>
              <a:t>attention to detail</a:t>
            </a:r>
          </a:p>
          <a:p>
            <a:r>
              <a:rPr lang="en-US" dirty="0"/>
              <a:t>understanding basics of how software works</a:t>
            </a:r>
          </a:p>
          <a:p>
            <a:r>
              <a:rPr lang="en-US" dirty="0"/>
              <a:t>how to learn (and reflect) effectively</a:t>
            </a:r>
          </a:p>
        </p:txBody>
      </p:sp>
      <p:sp>
        <p:nvSpPr>
          <p:cNvPr id="4" name="Slide Number Placeholder 3">
            <a:extLst>
              <a:ext uri="{FF2B5EF4-FFF2-40B4-BE49-F238E27FC236}">
                <a16:creationId xmlns:a16="http://schemas.microsoft.com/office/drawing/2014/main" id="{A70EA621-974A-9E74-6690-6FE6D96B8C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dirty="0"/>
          </a:p>
        </p:txBody>
      </p:sp>
    </p:spTree>
    <p:extLst>
      <p:ext uri="{BB962C8B-B14F-4D97-AF65-F5344CB8AC3E}">
        <p14:creationId xmlns:p14="http://schemas.microsoft.com/office/powerpoint/2010/main" val="362797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A5762-0D9C-3BD0-EC50-CE381E58B4FD}"/>
              </a:ext>
            </a:extLst>
          </p:cNvPr>
          <p:cNvSpPr>
            <a:spLocks noGrp="1"/>
          </p:cNvSpPr>
          <p:nvPr>
            <p:ph type="title"/>
          </p:nvPr>
        </p:nvSpPr>
        <p:spPr/>
        <p:txBody>
          <a:bodyPr/>
          <a:lstStyle/>
          <a:p>
            <a:r>
              <a:rPr lang="en-US" dirty="0"/>
              <a:t>Frequently Asked Questions</a:t>
            </a:r>
          </a:p>
        </p:txBody>
      </p:sp>
      <p:sp>
        <p:nvSpPr>
          <p:cNvPr id="3" name="Text Placeholder 2">
            <a:extLst>
              <a:ext uri="{FF2B5EF4-FFF2-40B4-BE49-F238E27FC236}">
                <a16:creationId xmlns:a16="http://schemas.microsoft.com/office/drawing/2014/main" id="{7D866625-1414-F566-EABA-F5121C7D72EB}"/>
              </a:ext>
            </a:extLst>
          </p:cNvPr>
          <p:cNvSpPr>
            <a:spLocks noGrp="1"/>
          </p:cNvSpPr>
          <p:nvPr>
            <p:ph type="body" idx="1"/>
          </p:nvPr>
        </p:nvSpPr>
        <p:spPr>
          <a:xfrm>
            <a:off x="838200" y="1371600"/>
            <a:ext cx="8636000" cy="5268596"/>
          </a:xfrm>
        </p:spPr>
        <p:txBody>
          <a:bodyPr>
            <a:normAutofit/>
          </a:bodyPr>
          <a:lstStyle/>
          <a:p>
            <a:pPr marL="0" lvl="0" indent="0" algn="l" rtl="0">
              <a:lnSpc>
                <a:spcPct val="90000"/>
              </a:lnSpc>
              <a:spcBef>
                <a:spcPts val="0"/>
              </a:spcBef>
              <a:spcAft>
                <a:spcPts val="0"/>
              </a:spcAft>
              <a:buClr>
                <a:schemeClr val="dk1"/>
              </a:buClr>
              <a:buSzPts val="3027"/>
              <a:buNone/>
            </a:pPr>
            <a:r>
              <a:rPr lang="en-US" dirty="0"/>
              <a:t>How can I get better at programming?</a:t>
            </a:r>
          </a:p>
          <a:p>
            <a:pPr marL="890615" lvl="1" indent="-457200">
              <a:spcBef>
                <a:spcPts val="500"/>
              </a:spcBef>
              <a:buClr>
                <a:schemeClr val="dk1"/>
              </a:buClr>
              <a:buSzPts val="2595"/>
            </a:pPr>
            <a:r>
              <a:rPr lang="en-US" dirty="0"/>
              <a:t>Practice!</a:t>
            </a:r>
          </a:p>
          <a:p>
            <a:pPr marL="0" lvl="0" indent="0" algn="l" rtl="0">
              <a:lnSpc>
                <a:spcPct val="90000"/>
              </a:lnSpc>
              <a:spcBef>
                <a:spcPts val="1000"/>
              </a:spcBef>
              <a:spcAft>
                <a:spcPts val="0"/>
              </a:spcAft>
              <a:buClr>
                <a:schemeClr val="dk1"/>
              </a:buClr>
              <a:buSzPts val="3027"/>
              <a:buNone/>
            </a:pPr>
            <a:r>
              <a:rPr lang="en-US" dirty="0"/>
              <a:t>How can I learn to X?</a:t>
            </a:r>
          </a:p>
          <a:p>
            <a:pPr marL="890615" lvl="1" indent="-457200">
              <a:spcBef>
                <a:spcPts val="500"/>
              </a:spcBef>
              <a:buClr>
                <a:schemeClr val="dk1"/>
              </a:buClr>
              <a:buSzPts val="2595"/>
            </a:pPr>
            <a:r>
              <a:rPr lang="en-US" dirty="0"/>
              <a:t>Classes, books, videos, or self-learn!</a:t>
            </a:r>
          </a:p>
          <a:p>
            <a:pPr marL="890615" lvl="1" indent="-457200">
              <a:spcBef>
                <a:spcPts val="500"/>
              </a:spcBef>
              <a:buClr>
                <a:schemeClr val="dk1"/>
              </a:buClr>
              <a:buSzPts val="2595"/>
            </a:pPr>
            <a:r>
              <a:rPr lang="en-US" dirty="0"/>
              <a:t>CS (as a field) has lots of free resources :)</a:t>
            </a:r>
          </a:p>
          <a:p>
            <a:pPr marL="0" lvl="0" indent="0" algn="l" rtl="0">
              <a:lnSpc>
                <a:spcPct val="90000"/>
              </a:lnSpc>
              <a:spcBef>
                <a:spcPts val="1000"/>
              </a:spcBef>
              <a:spcAft>
                <a:spcPts val="0"/>
              </a:spcAft>
              <a:buClr>
                <a:schemeClr val="dk1"/>
              </a:buClr>
              <a:buSzPts val="3027"/>
              <a:buNone/>
            </a:pPr>
            <a:r>
              <a:rPr lang="en-US" dirty="0"/>
              <a:t>What should I do next?</a:t>
            </a:r>
          </a:p>
          <a:p>
            <a:pPr lvl="1" indent="-457200">
              <a:buClr>
                <a:schemeClr val="dk1"/>
              </a:buClr>
              <a:buSzPts val="3027"/>
            </a:pPr>
            <a:r>
              <a:rPr lang="en-US" dirty="0"/>
              <a:t>Anything you’re interested in!</a:t>
            </a:r>
          </a:p>
          <a:p>
            <a:pPr lvl="1" indent="-457200">
              <a:buClr>
                <a:schemeClr val="dk1"/>
              </a:buClr>
              <a:buSzPts val="3027"/>
            </a:pPr>
            <a:r>
              <a:rPr lang="en-US" dirty="0"/>
              <a:t>but: hard to tell what’s easy and what’s hard</a:t>
            </a:r>
          </a:p>
          <a:p>
            <a:pPr marL="0" lvl="0" indent="0" algn="l" rtl="0">
              <a:lnSpc>
                <a:spcPct val="90000"/>
              </a:lnSpc>
              <a:spcBef>
                <a:spcPts val="1000"/>
              </a:spcBef>
              <a:spcAft>
                <a:spcPts val="0"/>
              </a:spcAft>
              <a:buClr>
                <a:schemeClr val="dk1"/>
              </a:buClr>
              <a:buSzPts val="3027"/>
              <a:buNone/>
            </a:pPr>
            <a:r>
              <a:rPr lang="en-US" dirty="0"/>
              <a:t>Should I learn another language? Which one?</a:t>
            </a:r>
          </a:p>
          <a:p>
            <a:pPr marL="890615" lvl="1" indent="-457200">
              <a:spcBef>
                <a:spcPts val="500"/>
              </a:spcBef>
              <a:buClr>
                <a:schemeClr val="dk1"/>
              </a:buClr>
              <a:buSzPts val="2595"/>
            </a:pPr>
            <a:r>
              <a:rPr lang="en-US" dirty="0"/>
              <a:t>That depends – what do you want to do?</a:t>
            </a:r>
          </a:p>
        </p:txBody>
      </p:sp>
      <p:pic>
        <p:nvPicPr>
          <p:cNvPr id="5" name="Google Shape;122;p6" descr="Xkcd #1425, &quot;tasks&quot;.&#10;&#10;Conversation between two people:&#10;A: When a user takes a photo, the app should check whether they're in a national park&#10;B: Sure, easy GIS lookup. Gimme a few hours.&#10;A: ... and check whether the photo is of a bird.&#10;B: I'll need a research team and five years.&#10;&#10;Bottom text: In CS, it can be hard to explain the difference between the easy and the virtually impossible.">
            <a:extLst>
              <a:ext uri="{FF2B5EF4-FFF2-40B4-BE49-F238E27FC236}">
                <a16:creationId xmlns:a16="http://schemas.microsoft.com/office/drawing/2014/main" id="{3AB2BDFD-C6BD-CED4-B541-1EE5B1D8DBFD}"/>
              </a:ext>
            </a:extLst>
          </p:cNvPr>
          <p:cNvPicPr preferRelativeResize="0"/>
          <p:nvPr/>
        </p:nvPicPr>
        <p:blipFill rotWithShape="1">
          <a:blip r:embed="rId2">
            <a:alphaModFix/>
          </a:blip>
          <a:srcRect/>
          <a:stretch/>
        </p:blipFill>
        <p:spPr>
          <a:xfrm>
            <a:off x="8826500" y="829257"/>
            <a:ext cx="3098801" cy="5199486"/>
          </a:xfrm>
          <a:prstGeom prst="rect">
            <a:avLst/>
          </a:prstGeom>
          <a:noFill/>
          <a:ln>
            <a:noFill/>
          </a:ln>
        </p:spPr>
      </p:pic>
      <p:sp>
        <p:nvSpPr>
          <p:cNvPr id="4" name="Slide Number Placeholder 3">
            <a:extLst>
              <a:ext uri="{FF2B5EF4-FFF2-40B4-BE49-F238E27FC236}">
                <a16:creationId xmlns:a16="http://schemas.microsoft.com/office/drawing/2014/main" id="{FFC9BBD5-4B03-863B-4CA7-48C6D1F41E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dirty="0"/>
          </a:p>
        </p:txBody>
      </p:sp>
    </p:spTree>
    <p:extLst>
      <p:ext uri="{BB962C8B-B14F-4D97-AF65-F5344CB8AC3E}">
        <p14:creationId xmlns:p14="http://schemas.microsoft.com/office/powerpoint/2010/main" val="90863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EA4C8-D321-4749-3072-DAC84BAF4B85}"/>
              </a:ext>
            </a:extLst>
          </p:cNvPr>
          <p:cNvSpPr>
            <a:spLocks noGrp="1"/>
          </p:cNvSpPr>
          <p:nvPr>
            <p:ph type="title"/>
          </p:nvPr>
        </p:nvSpPr>
        <p:spPr/>
        <p:txBody>
          <a:bodyPr/>
          <a:lstStyle/>
          <a:p>
            <a:r>
              <a:rPr lang="en-US" dirty="0"/>
              <a:t>Aside: Cute Programming Language Logos</a:t>
            </a:r>
          </a:p>
        </p:txBody>
      </p:sp>
      <p:pic>
        <p:nvPicPr>
          <p:cNvPr id="5" name="Google Shape;129;p7" descr="The (unofficial) mascot for the Rust programming language, Ferris the crab. Bright orange and spiky!">
            <a:extLst>
              <a:ext uri="{FF2B5EF4-FFF2-40B4-BE49-F238E27FC236}">
                <a16:creationId xmlns:a16="http://schemas.microsoft.com/office/drawing/2014/main" id="{353C747F-EA7C-9744-8B6F-609F835EDB1B}"/>
              </a:ext>
            </a:extLst>
          </p:cNvPr>
          <p:cNvPicPr preferRelativeResize="0"/>
          <p:nvPr/>
        </p:nvPicPr>
        <p:blipFill rotWithShape="1">
          <a:blip r:embed="rId2">
            <a:alphaModFix/>
          </a:blip>
          <a:srcRect/>
          <a:stretch/>
        </p:blipFill>
        <p:spPr>
          <a:xfrm>
            <a:off x="483973" y="4142174"/>
            <a:ext cx="2594919" cy="1729946"/>
          </a:xfrm>
          <a:prstGeom prst="rect">
            <a:avLst/>
          </a:prstGeom>
          <a:noFill/>
          <a:ln>
            <a:noFill/>
          </a:ln>
        </p:spPr>
      </p:pic>
      <p:pic>
        <p:nvPicPr>
          <p:cNvPr id="6" name="Google Shape;130;p7" descr="The mascot for Bun, a JavaScript runtime. It's a cute-looking bao bun :)">
            <a:extLst>
              <a:ext uri="{FF2B5EF4-FFF2-40B4-BE49-F238E27FC236}">
                <a16:creationId xmlns:a16="http://schemas.microsoft.com/office/drawing/2014/main" id="{04626124-D250-EAD2-BAE2-3CF951E1F5D7}"/>
              </a:ext>
            </a:extLst>
          </p:cNvPr>
          <p:cNvPicPr preferRelativeResize="0"/>
          <p:nvPr/>
        </p:nvPicPr>
        <p:blipFill rotWithShape="1">
          <a:blip r:embed="rId3">
            <a:alphaModFix/>
          </a:blip>
          <a:srcRect/>
          <a:stretch/>
        </p:blipFill>
        <p:spPr>
          <a:xfrm>
            <a:off x="1869491" y="1690688"/>
            <a:ext cx="2169109" cy="1900709"/>
          </a:xfrm>
          <a:prstGeom prst="rect">
            <a:avLst/>
          </a:prstGeom>
          <a:noFill/>
          <a:ln>
            <a:noFill/>
          </a:ln>
        </p:spPr>
      </p:pic>
      <p:pic>
        <p:nvPicPr>
          <p:cNvPr id="7" name="Google Shape;131;p7" descr="The mascot for Deno, a JavaScript runtime. A cute dinosaur in the rain.">
            <a:extLst>
              <a:ext uri="{FF2B5EF4-FFF2-40B4-BE49-F238E27FC236}">
                <a16:creationId xmlns:a16="http://schemas.microsoft.com/office/drawing/2014/main" id="{1F8E803E-1664-CECB-EB14-ED1A654E174A}"/>
              </a:ext>
            </a:extLst>
          </p:cNvPr>
          <p:cNvPicPr preferRelativeResize="0"/>
          <p:nvPr/>
        </p:nvPicPr>
        <p:blipFill rotWithShape="1">
          <a:blip r:embed="rId4">
            <a:alphaModFix/>
          </a:blip>
          <a:srcRect l="36385" t="7941" r="35845" b="20946"/>
          <a:stretch/>
        </p:blipFill>
        <p:spPr>
          <a:xfrm>
            <a:off x="4501059" y="3025777"/>
            <a:ext cx="2117198" cy="2846343"/>
          </a:xfrm>
          <a:prstGeom prst="rect">
            <a:avLst/>
          </a:prstGeom>
          <a:noFill/>
          <a:ln>
            <a:noFill/>
          </a:ln>
        </p:spPr>
      </p:pic>
      <p:pic>
        <p:nvPicPr>
          <p:cNvPr id="8" name="Google Shape;132;p7" descr="The logos for Sorbet and Tapioca, extensions to Ruby's type system. They are a cute purple sorbet cone and smiling tapioca cup!">
            <a:extLst>
              <a:ext uri="{FF2B5EF4-FFF2-40B4-BE49-F238E27FC236}">
                <a16:creationId xmlns:a16="http://schemas.microsoft.com/office/drawing/2014/main" id="{6786343D-183A-FD60-7F95-998522C7130A}"/>
              </a:ext>
            </a:extLst>
          </p:cNvPr>
          <p:cNvPicPr preferRelativeResize="0"/>
          <p:nvPr/>
        </p:nvPicPr>
        <p:blipFill rotWithShape="1">
          <a:blip r:embed="rId5">
            <a:alphaModFix/>
          </a:blip>
          <a:srcRect/>
          <a:stretch/>
        </p:blipFill>
        <p:spPr>
          <a:xfrm>
            <a:off x="7085333" y="3347978"/>
            <a:ext cx="4717034" cy="2406650"/>
          </a:xfrm>
          <a:prstGeom prst="rect">
            <a:avLst/>
          </a:prstGeom>
          <a:noFill/>
          <a:ln>
            <a:noFill/>
          </a:ln>
        </p:spPr>
      </p:pic>
      <p:pic>
        <p:nvPicPr>
          <p:cNvPr id="9" name="Google Shape;133;p7" descr="The logo for CircuitPython, a lightweight python implementation. It has a cute purple snake!">
            <a:extLst>
              <a:ext uri="{FF2B5EF4-FFF2-40B4-BE49-F238E27FC236}">
                <a16:creationId xmlns:a16="http://schemas.microsoft.com/office/drawing/2014/main" id="{EE9155FD-F0E9-31D0-28C9-EE21D124E6C5}"/>
              </a:ext>
            </a:extLst>
          </p:cNvPr>
          <p:cNvPicPr preferRelativeResize="0"/>
          <p:nvPr/>
        </p:nvPicPr>
        <p:blipFill rotWithShape="1">
          <a:blip r:embed="rId6">
            <a:alphaModFix/>
          </a:blip>
          <a:srcRect/>
          <a:stretch/>
        </p:blipFill>
        <p:spPr>
          <a:xfrm>
            <a:off x="6923813" y="1771702"/>
            <a:ext cx="3087423" cy="1173060"/>
          </a:xfrm>
          <a:prstGeom prst="rect">
            <a:avLst/>
          </a:prstGeom>
          <a:noFill/>
          <a:ln>
            <a:noFill/>
          </a:ln>
        </p:spPr>
      </p:pic>
      <p:sp>
        <p:nvSpPr>
          <p:cNvPr id="4" name="Slide Number Placeholder 3">
            <a:extLst>
              <a:ext uri="{FF2B5EF4-FFF2-40B4-BE49-F238E27FC236}">
                <a16:creationId xmlns:a16="http://schemas.microsoft.com/office/drawing/2014/main" id="{33D18455-0516-B7D0-3AD9-3F6581ADEA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dirty="0"/>
          </a:p>
        </p:txBody>
      </p:sp>
    </p:spTree>
    <p:extLst>
      <p:ext uri="{BB962C8B-B14F-4D97-AF65-F5344CB8AC3E}">
        <p14:creationId xmlns:p14="http://schemas.microsoft.com/office/powerpoint/2010/main" val="1144980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61FA-EEB3-422B-7DB0-3E80089AAEA2}"/>
              </a:ext>
            </a:extLst>
          </p:cNvPr>
          <p:cNvSpPr>
            <a:spLocks noGrp="1"/>
          </p:cNvSpPr>
          <p:nvPr>
            <p:ph type="title"/>
          </p:nvPr>
        </p:nvSpPr>
        <p:spPr/>
        <p:txBody>
          <a:bodyPr/>
          <a:lstStyle/>
          <a:p>
            <a:r>
              <a:rPr lang="en-US" dirty="0"/>
              <a:t>Announcements</a:t>
            </a:r>
            <a:r>
              <a:rPr lang="en-US"/>
              <a:t>, Reminders</a:t>
            </a:r>
            <a:endParaRPr lang="en-US" dirty="0"/>
          </a:p>
        </p:txBody>
      </p:sp>
      <p:sp>
        <p:nvSpPr>
          <p:cNvPr id="7" name="Text Placeholder 2">
            <a:extLst>
              <a:ext uri="{FF2B5EF4-FFF2-40B4-BE49-F238E27FC236}">
                <a16:creationId xmlns:a16="http://schemas.microsoft.com/office/drawing/2014/main" id="{905F0899-367C-392A-58AE-0A67F87222BB}"/>
              </a:ext>
            </a:extLst>
          </p:cNvPr>
          <p:cNvSpPr>
            <a:spLocks noGrp="1"/>
          </p:cNvSpPr>
          <p:nvPr>
            <p:ph type="body" idx="1"/>
          </p:nvPr>
        </p:nvSpPr>
        <p:spPr>
          <a:xfrm>
            <a:off x="838200" y="1371600"/>
            <a:ext cx="10515600" cy="5268596"/>
          </a:xfrm>
        </p:spPr>
        <p:txBody>
          <a:bodyPr>
            <a:normAutofit/>
          </a:bodyPr>
          <a:lstStyle/>
          <a:p>
            <a:r>
              <a:rPr lang="en-US" dirty="0"/>
              <a:t>R7 (and R-Extra) due </a:t>
            </a:r>
            <a:r>
              <a:rPr lang="en-US" b="1" u="sng" dirty="0"/>
              <a:t>Thursday</a:t>
            </a:r>
            <a:r>
              <a:rPr lang="en-US" b="1" dirty="0"/>
              <a:t>, June 11</a:t>
            </a:r>
            <a:r>
              <a:rPr lang="en-US" b="1" baseline="30000" dirty="0"/>
              <a:t>th</a:t>
            </a:r>
            <a:r>
              <a:rPr lang="en-US" b="1" dirty="0"/>
              <a:t> </a:t>
            </a:r>
          </a:p>
          <a:p>
            <a:pPr lvl="1"/>
            <a:r>
              <a:rPr lang="en-US" dirty="0"/>
              <a:t>all assignments are eligible for resubmission!</a:t>
            </a:r>
          </a:p>
          <a:p>
            <a:pPr lvl="1"/>
            <a:r>
              <a:rPr lang="en-US" dirty="0"/>
              <a:t>R-Extra email has gone out!</a:t>
            </a:r>
          </a:p>
          <a:p>
            <a:r>
              <a:rPr lang="en-US" dirty="0"/>
              <a:t>Today is the </a:t>
            </a:r>
            <a:r>
              <a:rPr lang="en-US" u="sng" dirty="0"/>
              <a:t>last day</a:t>
            </a:r>
            <a:r>
              <a:rPr lang="en-US" dirty="0"/>
              <a:t> for IPL (instructor office hours already done :/ )</a:t>
            </a:r>
            <a:endParaRPr lang="en-US" b="1" dirty="0"/>
          </a:p>
          <a:p>
            <a:r>
              <a:rPr lang="en-US" dirty="0"/>
              <a:t>Final Exam: </a:t>
            </a:r>
            <a:r>
              <a:rPr lang="en-US" b="1" dirty="0"/>
              <a:t>Wednesday, June 10</a:t>
            </a:r>
            <a:r>
              <a:rPr lang="en-US" b="1" baseline="30000" dirty="0"/>
              <a:t>th</a:t>
            </a:r>
            <a:r>
              <a:rPr lang="en-US" b="1" dirty="0"/>
              <a:t> from 2:30 – 4:20 PM, in GUG 220</a:t>
            </a:r>
          </a:p>
          <a:p>
            <a:pPr lvl="1"/>
            <a:r>
              <a:rPr lang="en-US" dirty="0"/>
              <a:t>Review the </a:t>
            </a:r>
            <a:r>
              <a:rPr lang="en-US" dirty="0">
                <a:hlinkClick r:id="rId3"/>
              </a:rPr>
              <a:t>Exam page of website </a:t>
            </a:r>
            <a:r>
              <a:rPr lang="en-US" dirty="0"/>
              <a:t>(with policies &amp; resources)</a:t>
            </a:r>
          </a:p>
          <a:p>
            <a:pPr lvl="1"/>
            <a:r>
              <a:rPr lang="en-US" dirty="0"/>
              <a:t>Cannot make it? Email me </a:t>
            </a:r>
            <a:r>
              <a:rPr lang="en-US" b="1" dirty="0"/>
              <a:t>ASAP</a:t>
            </a:r>
            <a:endParaRPr lang="en-US" dirty="0"/>
          </a:p>
          <a:p>
            <a:r>
              <a:rPr lang="en-US" dirty="0"/>
              <a:t>TA-led review session: </a:t>
            </a:r>
            <a:r>
              <a:rPr lang="en-US" b="1" dirty="0"/>
              <a:t>Mon, June 8</a:t>
            </a:r>
            <a:r>
              <a:rPr lang="en-US" b="1" baseline="30000" dirty="0"/>
              <a:t>th</a:t>
            </a:r>
            <a:r>
              <a:rPr lang="en-US" b="1" dirty="0"/>
              <a:t> from 4:30 – 7 PM in BAG 154</a:t>
            </a:r>
          </a:p>
        </p:txBody>
      </p:sp>
      <p:sp>
        <p:nvSpPr>
          <p:cNvPr id="4" name="Slide Number Placeholder 3">
            <a:extLst>
              <a:ext uri="{FF2B5EF4-FFF2-40B4-BE49-F238E27FC236}">
                <a16:creationId xmlns:a16="http://schemas.microsoft.com/office/drawing/2014/main" id="{D6586EBE-4008-0E4A-A533-90A58C2BAA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spTree>
    <p:extLst>
      <p:ext uri="{BB962C8B-B14F-4D97-AF65-F5344CB8AC3E}">
        <p14:creationId xmlns:p14="http://schemas.microsoft.com/office/powerpoint/2010/main" val="34443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7B3BC-1339-4DA1-FD0A-FE181903B109}"/>
              </a:ext>
            </a:extLst>
          </p:cNvPr>
          <p:cNvSpPr>
            <a:spLocks noGrp="1"/>
          </p:cNvSpPr>
          <p:nvPr>
            <p:ph type="title"/>
          </p:nvPr>
        </p:nvSpPr>
        <p:spPr/>
        <p:txBody>
          <a:bodyPr/>
          <a:lstStyle/>
          <a:p>
            <a:r>
              <a:rPr lang="en-US" dirty="0"/>
              <a:t>Summer Break Project: Tic Tac Toe</a:t>
            </a:r>
          </a:p>
        </p:txBody>
      </p:sp>
      <p:sp>
        <p:nvSpPr>
          <p:cNvPr id="3" name="Text Placeholder 2">
            <a:extLst>
              <a:ext uri="{FF2B5EF4-FFF2-40B4-BE49-F238E27FC236}">
                <a16:creationId xmlns:a16="http://schemas.microsoft.com/office/drawing/2014/main" id="{D98D82ED-E0D1-E0FA-BAA4-296B2F5F4E19}"/>
              </a:ext>
            </a:extLst>
          </p:cNvPr>
          <p:cNvSpPr>
            <a:spLocks noGrp="1"/>
          </p:cNvSpPr>
          <p:nvPr>
            <p:ph type="body" idx="1"/>
          </p:nvPr>
        </p:nvSpPr>
        <p:spPr/>
        <p:txBody>
          <a:bodyPr>
            <a:normAutofit/>
          </a:bodyPr>
          <a:lstStyle/>
          <a:p>
            <a:pPr marL="0" lvl="0" indent="0" algn="l" rtl="0">
              <a:lnSpc>
                <a:spcPct val="90000"/>
              </a:lnSpc>
              <a:spcBef>
                <a:spcPts val="0"/>
              </a:spcBef>
              <a:spcAft>
                <a:spcPts val="0"/>
              </a:spcAft>
              <a:buClr>
                <a:schemeClr val="dk1"/>
              </a:buClr>
              <a:buSzPts val="3027"/>
              <a:buNone/>
            </a:pPr>
            <a:r>
              <a:rPr lang="en-US" i="0" dirty="0"/>
              <a:t>Build your own Tic Tac Toe game + “AI”!</a:t>
            </a:r>
          </a:p>
          <a:p>
            <a:pPr marL="514350" lvl="0" indent="-514350" algn="l" rtl="0">
              <a:lnSpc>
                <a:spcPct val="150000"/>
              </a:lnSpc>
              <a:spcBef>
                <a:spcPts val="0"/>
              </a:spcBef>
              <a:spcAft>
                <a:spcPts val="0"/>
              </a:spcAft>
              <a:buClr>
                <a:schemeClr val="dk1"/>
              </a:buClr>
              <a:buSzPts val="3027"/>
              <a:buFont typeface="+mj-lt"/>
              <a:buAutoNum type="arabicPeriod"/>
            </a:pPr>
            <a:r>
              <a:rPr lang="en-US" i="0" dirty="0"/>
              <a:t>How would you represent a Tic Tac Toe game in Java?</a:t>
            </a:r>
            <a:br>
              <a:rPr lang="en-US" i="0" dirty="0"/>
            </a:br>
            <a:r>
              <a:rPr lang="en-US" i="0" dirty="0"/>
              <a:t>(hint: arrays will be very, very helpful!)</a:t>
            </a:r>
          </a:p>
          <a:p>
            <a:pPr marL="514350" lvl="0" indent="-514350" algn="l" rtl="0">
              <a:lnSpc>
                <a:spcPct val="150000"/>
              </a:lnSpc>
              <a:spcBef>
                <a:spcPts val="0"/>
              </a:spcBef>
              <a:spcAft>
                <a:spcPts val="0"/>
              </a:spcAft>
              <a:buClr>
                <a:schemeClr val="dk1"/>
              </a:buClr>
              <a:buSzPts val="3027"/>
              <a:buFont typeface="+mj-lt"/>
              <a:buAutoNum type="arabicPeriod"/>
            </a:pPr>
            <a:r>
              <a:rPr lang="en-US" i="0" dirty="0"/>
              <a:t>Write a method that tells you if a Tic Tac Toe game is won.</a:t>
            </a:r>
          </a:p>
          <a:p>
            <a:pPr marL="514350" lvl="0" indent="-514350" algn="l" rtl="0">
              <a:lnSpc>
                <a:spcPct val="150000"/>
              </a:lnSpc>
              <a:spcBef>
                <a:spcPts val="0"/>
              </a:spcBef>
              <a:spcAft>
                <a:spcPts val="0"/>
              </a:spcAft>
              <a:buClr>
                <a:schemeClr val="dk1"/>
              </a:buClr>
              <a:buSzPts val="3027"/>
              <a:buFont typeface="+mj-lt"/>
              <a:buAutoNum type="arabicPeriod"/>
            </a:pPr>
            <a:r>
              <a:rPr lang="en-US" i="0" dirty="0"/>
              <a:t>Write a method that gets input from the user and “makes” a move.</a:t>
            </a:r>
          </a:p>
          <a:p>
            <a:pPr marL="514350" lvl="0" indent="-514350" algn="l" rtl="0">
              <a:lnSpc>
                <a:spcPct val="150000"/>
              </a:lnSpc>
              <a:spcBef>
                <a:spcPts val="0"/>
              </a:spcBef>
              <a:spcAft>
                <a:spcPts val="0"/>
              </a:spcAft>
              <a:buClr>
                <a:schemeClr val="dk1"/>
              </a:buClr>
              <a:buSzPts val="3027"/>
              <a:buFont typeface="+mj-lt"/>
              <a:buAutoNum type="arabicPeriod"/>
            </a:pPr>
            <a:r>
              <a:rPr lang="en-US" i="0" dirty="0"/>
              <a:t>Wrap it all up – into a nice two-player game!</a:t>
            </a:r>
          </a:p>
        </p:txBody>
      </p:sp>
      <p:sp>
        <p:nvSpPr>
          <p:cNvPr id="4" name="Slide Number Placeholder 3">
            <a:extLst>
              <a:ext uri="{FF2B5EF4-FFF2-40B4-BE49-F238E27FC236}">
                <a16:creationId xmlns:a16="http://schemas.microsoft.com/office/drawing/2014/main" id="{ABAA7547-72A5-2A44-92B0-945636621A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dirty="0"/>
          </a:p>
        </p:txBody>
      </p:sp>
    </p:spTree>
    <p:extLst>
      <p:ext uri="{BB962C8B-B14F-4D97-AF65-F5344CB8AC3E}">
        <p14:creationId xmlns:p14="http://schemas.microsoft.com/office/powerpoint/2010/main" val="153377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75D93-BFB1-4DF6-AE8E-84F6139B5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1EEE2E-C1D2-908C-3D0E-97D5D7324539}"/>
              </a:ext>
            </a:extLst>
          </p:cNvPr>
          <p:cNvSpPr>
            <a:spLocks noGrp="1"/>
          </p:cNvSpPr>
          <p:nvPr>
            <p:ph type="title"/>
          </p:nvPr>
        </p:nvSpPr>
        <p:spPr/>
        <p:txBody>
          <a:bodyPr/>
          <a:lstStyle/>
          <a:p>
            <a:r>
              <a:rPr lang="en-US" dirty="0"/>
              <a:t>Summer Break Project: Tic Tac Toe++</a:t>
            </a:r>
          </a:p>
        </p:txBody>
      </p:sp>
      <p:sp>
        <p:nvSpPr>
          <p:cNvPr id="3" name="Text Placeholder 2">
            <a:extLst>
              <a:ext uri="{FF2B5EF4-FFF2-40B4-BE49-F238E27FC236}">
                <a16:creationId xmlns:a16="http://schemas.microsoft.com/office/drawing/2014/main" id="{AA7E5178-6CD1-5535-87BF-6EFF3DDB5C18}"/>
              </a:ext>
            </a:extLst>
          </p:cNvPr>
          <p:cNvSpPr>
            <a:spLocks noGrp="1"/>
          </p:cNvSpPr>
          <p:nvPr>
            <p:ph type="body" idx="1"/>
          </p:nvPr>
        </p:nvSpPr>
        <p:spPr>
          <a:xfrm>
            <a:off x="838200" y="1371600"/>
            <a:ext cx="10515600" cy="5268596"/>
          </a:xfrm>
        </p:spPr>
        <p:txBody>
          <a:bodyPr>
            <a:normAutofit/>
          </a:bodyPr>
          <a:lstStyle/>
          <a:p>
            <a:pPr marL="0" lvl="0" indent="0" algn="l" rtl="0">
              <a:lnSpc>
                <a:spcPct val="100000"/>
              </a:lnSpc>
              <a:spcBef>
                <a:spcPts val="0"/>
              </a:spcBef>
              <a:spcAft>
                <a:spcPts val="0"/>
              </a:spcAft>
              <a:buClr>
                <a:schemeClr val="dk1"/>
              </a:buClr>
              <a:buSzPts val="3027"/>
              <a:buNone/>
            </a:pPr>
            <a:r>
              <a:rPr lang="en-US" i="0" dirty="0"/>
              <a:t>Make some “AI” that…</a:t>
            </a:r>
            <a:br>
              <a:rPr lang="en-US" i="0" dirty="0"/>
            </a:br>
            <a:endParaRPr lang="en-US" i="0" dirty="0"/>
          </a:p>
          <a:p>
            <a:pPr indent="-457200">
              <a:lnSpc>
                <a:spcPct val="100000"/>
              </a:lnSpc>
              <a:spcBef>
                <a:spcPts val="0"/>
              </a:spcBef>
              <a:buClr>
                <a:schemeClr val="dk1"/>
              </a:buClr>
              <a:buSzPts val="3027"/>
            </a:pPr>
            <a:r>
              <a:rPr lang="en-US" i="0" dirty="0"/>
              <a:t>just makes a random valid move (you should be able to beat this!)</a:t>
            </a:r>
          </a:p>
          <a:p>
            <a:pPr indent="-457200">
              <a:lnSpc>
                <a:spcPct val="100000"/>
              </a:lnSpc>
              <a:spcBef>
                <a:spcPts val="0"/>
              </a:spcBef>
              <a:buClr>
                <a:schemeClr val="dk1"/>
              </a:buClr>
              <a:buSzPts val="3027"/>
            </a:pPr>
            <a:r>
              <a:rPr lang="en-US" i="0" dirty="0"/>
              <a:t>tries to make a “good” move (~ some if statements)</a:t>
            </a:r>
          </a:p>
          <a:p>
            <a:pPr indent="-457200">
              <a:lnSpc>
                <a:spcPct val="100000"/>
              </a:lnSpc>
              <a:spcBef>
                <a:spcPts val="0"/>
              </a:spcBef>
              <a:buClr>
                <a:schemeClr val="dk1"/>
              </a:buClr>
              <a:buSzPts val="3027"/>
            </a:pPr>
            <a:r>
              <a:rPr lang="en-US" i="0" u="sng" dirty="0"/>
              <a:t>never loses</a:t>
            </a:r>
          </a:p>
          <a:p>
            <a:pPr lvl="1" indent="-457200">
              <a:lnSpc>
                <a:spcPct val="100000"/>
              </a:lnSpc>
              <a:buSzPts val="3027"/>
            </a:pPr>
            <a:r>
              <a:rPr lang="en-US" i="0" dirty="0"/>
              <a:t>Tic Tac Toe is a “</a:t>
            </a:r>
            <a:r>
              <a:rPr lang="en-US" i="0" dirty="0">
                <a:hlinkClick r:id="rId2"/>
              </a:rPr>
              <a:t>solved game</a:t>
            </a:r>
            <a:r>
              <a:rPr lang="en-US" i="0" dirty="0"/>
              <a:t>”: a perfect player will </a:t>
            </a:r>
            <a:r>
              <a:rPr lang="en-US" i="0" u="sng" dirty="0"/>
              <a:t>never</a:t>
            </a:r>
            <a:r>
              <a:rPr lang="en-US" i="0" dirty="0"/>
              <a:t> lose.</a:t>
            </a:r>
          </a:p>
          <a:p>
            <a:pPr marL="457200" lvl="1" indent="0">
              <a:lnSpc>
                <a:spcPct val="100000"/>
              </a:lnSpc>
              <a:buSzPts val="3027"/>
              <a:buNone/>
            </a:pPr>
            <a:endParaRPr lang="en-US" i="0" dirty="0"/>
          </a:p>
          <a:p>
            <a:pPr marL="0" lvl="0" indent="0" algn="l" rtl="0">
              <a:lnSpc>
                <a:spcPct val="100000"/>
              </a:lnSpc>
              <a:spcBef>
                <a:spcPts val="0"/>
              </a:spcBef>
              <a:spcAft>
                <a:spcPts val="0"/>
              </a:spcAft>
              <a:buClr>
                <a:schemeClr val="dk1"/>
              </a:buClr>
              <a:buSzPts val="3027"/>
              <a:buNone/>
            </a:pPr>
            <a:r>
              <a:rPr lang="en-US" i="0" dirty="0"/>
              <a:t>Or, extend this idea to other grid-based games!</a:t>
            </a:r>
            <a:br>
              <a:rPr lang="en-US" i="0" dirty="0"/>
            </a:br>
            <a:endParaRPr lang="en-US" i="0" dirty="0"/>
          </a:p>
          <a:p>
            <a:pPr lvl="0" indent="-457200" algn="l" rtl="0">
              <a:lnSpc>
                <a:spcPct val="100000"/>
              </a:lnSpc>
              <a:spcBef>
                <a:spcPts val="0"/>
              </a:spcBef>
              <a:spcAft>
                <a:spcPts val="0"/>
              </a:spcAft>
              <a:buClr>
                <a:schemeClr val="dk1"/>
              </a:buClr>
              <a:buSzPts val="3027"/>
              <a:buFont typeface="Arial" panose="020B0604020202020204" pitchFamily="34" charset="0"/>
              <a:buChar char="•"/>
            </a:pPr>
            <a:r>
              <a:rPr lang="en-US" i="0" dirty="0"/>
              <a:t>similar-</a:t>
            </a:r>
            <a:r>
              <a:rPr lang="en-US" i="0" dirty="0" err="1"/>
              <a:t>ish</a:t>
            </a:r>
            <a:r>
              <a:rPr lang="en-US" i="0" dirty="0"/>
              <a:t>: connect four, checkers, battleship</a:t>
            </a:r>
          </a:p>
          <a:p>
            <a:pPr lvl="0" indent="-457200" algn="l" rtl="0">
              <a:lnSpc>
                <a:spcPct val="100000"/>
              </a:lnSpc>
              <a:spcBef>
                <a:spcPts val="0"/>
              </a:spcBef>
              <a:spcAft>
                <a:spcPts val="0"/>
              </a:spcAft>
              <a:buClr>
                <a:schemeClr val="dk1"/>
              </a:buClr>
              <a:buSzPts val="3027"/>
              <a:buFont typeface="Arial" panose="020B0604020202020204" pitchFamily="34" charset="0"/>
              <a:buChar char="•"/>
            </a:pPr>
            <a:r>
              <a:rPr lang="en-US" i="0" dirty="0"/>
              <a:t>much harder: sudoku, chess, go, </a:t>
            </a:r>
            <a:r>
              <a:rPr lang="en-US" i="0" dirty="0" err="1"/>
              <a:t>othello</a:t>
            </a:r>
            <a:endParaRPr lang="en-US" i="0" dirty="0"/>
          </a:p>
        </p:txBody>
      </p:sp>
      <p:sp>
        <p:nvSpPr>
          <p:cNvPr id="4" name="Slide Number Placeholder 3">
            <a:extLst>
              <a:ext uri="{FF2B5EF4-FFF2-40B4-BE49-F238E27FC236}">
                <a16:creationId xmlns:a16="http://schemas.microsoft.com/office/drawing/2014/main" id="{F4B1D004-8678-4CA6-94BF-E6F14B24A1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dirty="0"/>
          </a:p>
        </p:txBody>
      </p:sp>
    </p:spTree>
    <p:extLst>
      <p:ext uri="{BB962C8B-B14F-4D97-AF65-F5344CB8AC3E}">
        <p14:creationId xmlns:p14="http://schemas.microsoft.com/office/powerpoint/2010/main" val="49594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A02BE-CFD7-EF0B-2B40-BDA90B160836}"/>
              </a:ext>
            </a:extLst>
          </p:cNvPr>
          <p:cNvSpPr>
            <a:spLocks noGrp="1"/>
          </p:cNvSpPr>
          <p:nvPr>
            <p:ph type="title"/>
          </p:nvPr>
        </p:nvSpPr>
        <p:spPr/>
        <p:txBody>
          <a:bodyPr/>
          <a:lstStyle/>
          <a:p>
            <a:r>
              <a:rPr lang="en-US" dirty="0"/>
              <a:t>Thank your 23 </a:t>
            </a:r>
            <a:r>
              <a:rPr lang="en-US" u="sng" dirty="0"/>
              <a:t>fabulous</a:t>
            </a:r>
            <a:r>
              <a:rPr lang="en-US" dirty="0"/>
              <a:t> TAs!</a:t>
            </a:r>
          </a:p>
        </p:txBody>
      </p:sp>
      <p:pic>
        <p:nvPicPr>
          <p:cNvPr id="5" name="Picture 4" descr="Abdul standing in front of Mt. Si, photo creds - Taneesha Sharmin">
            <a:extLst>
              <a:ext uri="{FF2B5EF4-FFF2-40B4-BE49-F238E27FC236}">
                <a16:creationId xmlns:a16="http://schemas.microsoft.com/office/drawing/2014/main" id="{06FF8907-69D3-2490-C960-6340FE1B08DC}"/>
              </a:ext>
            </a:extLst>
          </p:cNvPr>
          <p:cNvPicPr>
            <a:picLocks noChangeAspect="1"/>
          </p:cNvPicPr>
          <p:nvPr/>
        </p:nvPicPr>
        <p:blipFill>
          <a:blip r:embed="rId3"/>
          <a:stretch>
            <a:fillRect/>
          </a:stretch>
        </p:blipFill>
        <p:spPr>
          <a:xfrm>
            <a:off x="10439400" y="3076575"/>
            <a:ext cx="1143000" cy="1143000"/>
          </a:xfrm>
          <a:prstGeom prst="rect">
            <a:avLst/>
          </a:prstGeom>
        </p:spPr>
      </p:pic>
      <p:pic>
        <p:nvPicPr>
          <p:cNvPr id="7" name="Picture 6" descr="South Asian man with dark curly hair and a wide smile sits cross-legged on railroad tracks at sunset. He wears a dark graphic tee and white sneakers behind a background of water and light from sunset.">
            <a:extLst>
              <a:ext uri="{FF2B5EF4-FFF2-40B4-BE49-F238E27FC236}">
                <a16:creationId xmlns:a16="http://schemas.microsoft.com/office/drawing/2014/main" id="{288AC45B-0CB3-4309-C144-3D05AE06A2D1}"/>
              </a:ext>
            </a:extLst>
          </p:cNvPr>
          <p:cNvPicPr>
            <a:picLocks noChangeAspect="1"/>
          </p:cNvPicPr>
          <p:nvPr/>
        </p:nvPicPr>
        <p:blipFill>
          <a:blip r:embed="rId4"/>
          <a:stretch>
            <a:fillRect/>
          </a:stretch>
        </p:blipFill>
        <p:spPr>
          <a:xfrm>
            <a:off x="10439400" y="1704975"/>
            <a:ext cx="1143000" cy="1143000"/>
          </a:xfrm>
          <a:prstGeom prst="rect">
            <a:avLst/>
          </a:prstGeom>
        </p:spPr>
      </p:pic>
      <p:pic>
        <p:nvPicPr>
          <p:cNvPr id="11" name="Picture 10" descr="Anant is a south asian male with black hair and round, silver glasses. He's wearing a dark blue suit with a white button up shirt and a purple tie with swirling leaf-like designs on it. The blurred background shows a stone wall with some green vegetation.">
            <a:extLst>
              <a:ext uri="{FF2B5EF4-FFF2-40B4-BE49-F238E27FC236}">
                <a16:creationId xmlns:a16="http://schemas.microsoft.com/office/drawing/2014/main" id="{3B58F982-2796-7341-88E9-4FEB48ABBA7F}"/>
              </a:ext>
            </a:extLst>
          </p:cNvPr>
          <p:cNvPicPr>
            <a:picLocks noChangeAspect="1"/>
          </p:cNvPicPr>
          <p:nvPr/>
        </p:nvPicPr>
        <p:blipFill>
          <a:blip r:embed="rId5"/>
          <a:stretch>
            <a:fillRect/>
          </a:stretch>
        </p:blipFill>
        <p:spPr>
          <a:xfrm>
            <a:off x="9067800" y="1704975"/>
            <a:ext cx="1143000" cy="1143000"/>
          </a:xfrm>
          <a:prstGeom prst="rect">
            <a:avLst/>
          </a:prstGeom>
        </p:spPr>
      </p:pic>
      <p:pic>
        <p:nvPicPr>
          <p:cNvPr id="13" name="Picture 12" descr="This is an image of Anum sitting on a boat.">
            <a:extLst>
              <a:ext uri="{FF2B5EF4-FFF2-40B4-BE49-F238E27FC236}">
                <a16:creationId xmlns:a16="http://schemas.microsoft.com/office/drawing/2014/main" id="{21433B81-4BF0-0426-A5BF-CFE9252E24DE}"/>
              </a:ext>
            </a:extLst>
          </p:cNvPr>
          <p:cNvPicPr>
            <a:picLocks noChangeAspect="1"/>
          </p:cNvPicPr>
          <p:nvPr/>
        </p:nvPicPr>
        <p:blipFill>
          <a:blip r:embed="rId6"/>
          <a:stretch>
            <a:fillRect/>
          </a:stretch>
        </p:blipFill>
        <p:spPr>
          <a:xfrm>
            <a:off x="9067800" y="3076575"/>
            <a:ext cx="1143000" cy="1143000"/>
          </a:xfrm>
          <a:prstGeom prst="rect">
            <a:avLst/>
          </a:prstGeom>
        </p:spPr>
      </p:pic>
      <p:pic>
        <p:nvPicPr>
          <p:cNvPr id="15" name="Picture 14" descr="Dalton is a lighter skinned man with brown hair coming down to his eyebrows. He is wearing a purple sweatshirt and is smiling.">
            <a:extLst>
              <a:ext uri="{FF2B5EF4-FFF2-40B4-BE49-F238E27FC236}">
                <a16:creationId xmlns:a16="http://schemas.microsoft.com/office/drawing/2014/main" id="{9F5F1486-1A8C-8F08-186C-2233B047E19C}"/>
              </a:ext>
            </a:extLst>
          </p:cNvPr>
          <p:cNvPicPr>
            <a:picLocks noChangeAspect="1"/>
          </p:cNvPicPr>
          <p:nvPr/>
        </p:nvPicPr>
        <p:blipFill>
          <a:blip r:embed="rId7"/>
          <a:stretch>
            <a:fillRect/>
          </a:stretch>
        </p:blipFill>
        <p:spPr>
          <a:xfrm>
            <a:off x="9067800" y="4448175"/>
            <a:ext cx="1143000" cy="1143000"/>
          </a:xfrm>
          <a:prstGeom prst="rect">
            <a:avLst/>
          </a:prstGeom>
        </p:spPr>
      </p:pic>
      <p:pic>
        <p:nvPicPr>
          <p:cNvPr id="19" name="Picture 18" descr="Hayden smiling and giving a thumbs up! He's sitting next to his suitcase in the airport.">
            <a:extLst>
              <a:ext uri="{FF2B5EF4-FFF2-40B4-BE49-F238E27FC236}">
                <a16:creationId xmlns:a16="http://schemas.microsoft.com/office/drawing/2014/main" id="{12301D0D-878C-67E8-4A90-433F8133B6DF}"/>
              </a:ext>
            </a:extLst>
          </p:cNvPr>
          <p:cNvPicPr>
            <a:picLocks noChangeAspect="1"/>
          </p:cNvPicPr>
          <p:nvPr/>
        </p:nvPicPr>
        <p:blipFill>
          <a:blip r:embed="rId8"/>
          <a:stretch>
            <a:fillRect/>
          </a:stretch>
        </p:blipFill>
        <p:spPr>
          <a:xfrm>
            <a:off x="7696200" y="3076575"/>
            <a:ext cx="1143000" cy="1143000"/>
          </a:xfrm>
          <a:prstGeom prst="rect">
            <a:avLst/>
          </a:prstGeom>
        </p:spPr>
      </p:pic>
      <p:pic>
        <p:nvPicPr>
          <p:cNvPr id="21" name="Picture 20" descr="A selfie of an Asian man with glasses and a middle-part hairstyle in a black T-shirt in front of an airport terminal.">
            <a:extLst>
              <a:ext uri="{FF2B5EF4-FFF2-40B4-BE49-F238E27FC236}">
                <a16:creationId xmlns:a16="http://schemas.microsoft.com/office/drawing/2014/main" id="{98CD4DC2-2AE9-5B58-AAA4-BA59699B9BE9}"/>
              </a:ext>
            </a:extLst>
          </p:cNvPr>
          <p:cNvPicPr>
            <a:picLocks noChangeAspect="1"/>
          </p:cNvPicPr>
          <p:nvPr/>
        </p:nvPicPr>
        <p:blipFill>
          <a:blip r:embed="rId9"/>
          <a:stretch>
            <a:fillRect/>
          </a:stretch>
        </p:blipFill>
        <p:spPr>
          <a:xfrm>
            <a:off x="7696200" y="1704975"/>
            <a:ext cx="1143000" cy="1143000"/>
          </a:xfrm>
          <a:prstGeom prst="rect">
            <a:avLst/>
          </a:prstGeom>
        </p:spPr>
      </p:pic>
      <p:pic>
        <p:nvPicPr>
          <p:cNvPr id="23" name="Picture 22" descr="Jessica Luo, an Asian woman with black hair and glasses, holding a bouquet and smiling at the camera.">
            <a:extLst>
              <a:ext uri="{FF2B5EF4-FFF2-40B4-BE49-F238E27FC236}">
                <a16:creationId xmlns:a16="http://schemas.microsoft.com/office/drawing/2014/main" id="{A60E92EA-9F85-77E3-8402-6B5BA55A5624}"/>
              </a:ext>
            </a:extLst>
          </p:cNvPr>
          <p:cNvPicPr>
            <a:picLocks noChangeAspect="1"/>
          </p:cNvPicPr>
          <p:nvPr/>
        </p:nvPicPr>
        <p:blipFill>
          <a:blip r:embed="rId10"/>
          <a:stretch>
            <a:fillRect/>
          </a:stretch>
        </p:blipFill>
        <p:spPr>
          <a:xfrm>
            <a:off x="3581400" y="1704975"/>
            <a:ext cx="1143000" cy="1143000"/>
          </a:xfrm>
          <a:prstGeom prst="rect">
            <a:avLst/>
          </a:prstGeom>
        </p:spPr>
      </p:pic>
      <p:pic>
        <p:nvPicPr>
          <p:cNvPr id="25" name="Picture 24" descr="Johnathan is an Asian male with sunglasses on">
            <a:extLst>
              <a:ext uri="{FF2B5EF4-FFF2-40B4-BE49-F238E27FC236}">
                <a16:creationId xmlns:a16="http://schemas.microsoft.com/office/drawing/2014/main" id="{511592D7-96B9-E11B-50A5-97F479AA9F3C}"/>
              </a:ext>
            </a:extLst>
          </p:cNvPr>
          <p:cNvPicPr>
            <a:picLocks noChangeAspect="1"/>
          </p:cNvPicPr>
          <p:nvPr/>
        </p:nvPicPr>
        <p:blipFill>
          <a:blip r:embed="rId11"/>
          <a:stretch>
            <a:fillRect/>
          </a:stretch>
        </p:blipFill>
        <p:spPr>
          <a:xfrm>
            <a:off x="7696200" y="4448175"/>
            <a:ext cx="1143000" cy="1143000"/>
          </a:xfrm>
          <a:prstGeom prst="rect">
            <a:avLst/>
          </a:prstGeom>
        </p:spPr>
      </p:pic>
      <p:pic>
        <p:nvPicPr>
          <p:cNvPr id="27" name="Picture 26" descr="Minh holding a gray kitten.">
            <a:extLst>
              <a:ext uri="{FF2B5EF4-FFF2-40B4-BE49-F238E27FC236}">
                <a16:creationId xmlns:a16="http://schemas.microsoft.com/office/drawing/2014/main" id="{6D1C72A6-704B-BAD6-101D-545F538D1CDA}"/>
              </a:ext>
            </a:extLst>
          </p:cNvPr>
          <p:cNvPicPr>
            <a:picLocks noChangeAspect="1"/>
          </p:cNvPicPr>
          <p:nvPr/>
        </p:nvPicPr>
        <p:blipFill>
          <a:blip r:embed="rId12"/>
          <a:stretch>
            <a:fillRect/>
          </a:stretch>
        </p:blipFill>
        <p:spPr>
          <a:xfrm>
            <a:off x="838200" y="4448175"/>
            <a:ext cx="1143000" cy="1143000"/>
          </a:xfrm>
          <a:prstGeom prst="rect">
            <a:avLst/>
          </a:prstGeom>
        </p:spPr>
      </p:pic>
      <p:pic>
        <p:nvPicPr>
          <p:cNvPr id="29" name="Picture 28" descr="Navya Jain, a South Asian female, smiling in front of an overhead view of a rainforest.">
            <a:extLst>
              <a:ext uri="{FF2B5EF4-FFF2-40B4-BE49-F238E27FC236}">
                <a16:creationId xmlns:a16="http://schemas.microsoft.com/office/drawing/2014/main" id="{FC1D97A0-97F9-5591-EA6C-3709E29D4767}"/>
              </a:ext>
            </a:extLst>
          </p:cNvPr>
          <p:cNvPicPr>
            <a:picLocks noChangeAspect="1"/>
          </p:cNvPicPr>
          <p:nvPr/>
        </p:nvPicPr>
        <p:blipFill>
          <a:blip r:embed="rId13"/>
          <a:stretch>
            <a:fillRect/>
          </a:stretch>
        </p:blipFill>
        <p:spPr>
          <a:xfrm>
            <a:off x="6324600" y="4448175"/>
            <a:ext cx="1143000" cy="1143000"/>
          </a:xfrm>
          <a:prstGeom prst="rect">
            <a:avLst/>
          </a:prstGeom>
        </p:spPr>
      </p:pic>
      <p:pic>
        <p:nvPicPr>
          <p:cNvPr id="32" name="Picture 31" descr="Paul, smiling, standing on a ferry traveling through the windy ocean.">
            <a:extLst>
              <a:ext uri="{FF2B5EF4-FFF2-40B4-BE49-F238E27FC236}">
                <a16:creationId xmlns:a16="http://schemas.microsoft.com/office/drawing/2014/main" id="{56B9B9FE-8C62-76B3-40E5-11365534E6E4}"/>
              </a:ext>
            </a:extLst>
          </p:cNvPr>
          <p:cNvPicPr>
            <a:picLocks noChangeAspect="1"/>
          </p:cNvPicPr>
          <p:nvPr/>
        </p:nvPicPr>
        <p:blipFill>
          <a:blip r:embed="rId14"/>
          <a:stretch>
            <a:fillRect/>
          </a:stretch>
        </p:blipFill>
        <p:spPr>
          <a:xfrm>
            <a:off x="6324600" y="3076575"/>
            <a:ext cx="1143000" cy="1143000"/>
          </a:xfrm>
          <a:prstGeom prst="rect">
            <a:avLst/>
          </a:prstGeom>
        </p:spPr>
      </p:pic>
      <p:pic>
        <p:nvPicPr>
          <p:cNvPr id="34" name="Picture 33" descr="Reese, wearing a sweatshirt and jacket, standing in front of blooming trees.">
            <a:extLst>
              <a:ext uri="{FF2B5EF4-FFF2-40B4-BE49-F238E27FC236}">
                <a16:creationId xmlns:a16="http://schemas.microsoft.com/office/drawing/2014/main" id="{23BD91FA-564B-0CCD-88F3-C36C921D283F}"/>
              </a:ext>
            </a:extLst>
          </p:cNvPr>
          <p:cNvPicPr>
            <a:picLocks noChangeAspect="1"/>
          </p:cNvPicPr>
          <p:nvPr/>
        </p:nvPicPr>
        <p:blipFill>
          <a:blip r:embed="rId15"/>
          <a:stretch>
            <a:fillRect/>
          </a:stretch>
        </p:blipFill>
        <p:spPr>
          <a:xfrm>
            <a:off x="6324600" y="1704975"/>
            <a:ext cx="1143000" cy="1143000"/>
          </a:xfrm>
          <a:prstGeom prst="rect">
            <a:avLst/>
          </a:prstGeom>
        </p:spPr>
      </p:pic>
      <p:pic>
        <p:nvPicPr>
          <p:cNvPr id="37" name="Picture 36" descr="CSE 121 Teaching Assistant Ruslana Korolov pictured in Central Park">
            <a:extLst>
              <a:ext uri="{FF2B5EF4-FFF2-40B4-BE49-F238E27FC236}">
                <a16:creationId xmlns:a16="http://schemas.microsoft.com/office/drawing/2014/main" id="{2FE0F032-19D7-A8EF-034F-A7A4A7518E37}"/>
              </a:ext>
            </a:extLst>
          </p:cNvPr>
          <p:cNvPicPr>
            <a:picLocks noChangeAspect="1"/>
          </p:cNvPicPr>
          <p:nvPr/>
        </p:nvPicPr>
        <p:blipFill>
          <a:blip r:embed="rId16"/>
          <a:stretch>
            <a:fillRect/>
          </a:stretch>
        </p:blipFill>
        <p:spPr>
          <a:xfrm>
            <a:off x="4953000" y="1704975"/>
            <a:ext cx="1143000" cy="1143000"/>
          </a:xfrm>
          <a:prstGeom prst="rect">
            <a:avLst/>
          </a:prstGeom>
        </p:spPr>
      </p:pic>
      <p:pic>
        <p:nvPicPr>
          <p:cNvPr id="40" name="Picture 39" descr="Sam is a lighter-skinned man with dark brown hair wearing a black jacket, looking directly at the camera with a calm expression.">
            <a:extLst>
              <a:ext uri="{FF2B5EF4-FFF2-40B4-BE49-F238E27FC236}">
                <a16:creationId xmlns:a16="http://schemas.microsoft.com/office/drawing/2014/main" id="{5A9968E3-277A-963C-A339-80ECD725DCBC}"/>
              </a:ext>
            </a:extLst>
          </p:cNvPr>
          <p:cNvPicPr>
            <a:picLocks noChangeAspect="1"/>
          </p:cNvPicPr>
          <p:nvPr/>
        </p:nvPicPr>
        <p:blipFill>
          <a:blip r:embed="rId17"/>
          <a:stretch>
            <a:fillRect/>
          </a:stretch>
        </p:blipFill>
        <p:spPr>
          <a:xfrm>
            <a:off x="4953000" y="3076575"/>
            <a:ext cx="1143000" cy="1143000"/>
          </a:xfrm>
          <a:prstGeom prst="rect">
            <a:avLst/>
          </a:prstGeom>
        </p:spPr>
      </p:pic>
      <p:pic>
        <p:nvPicPr>
          <p:cNvPr id="43" name="Picture 42" descr="An image of Savannah Garrard in front of the Seattle ferris wheel wearing a bucket hat!">
            <a:extLst>
              <a:ext uri="{FF2B5EF4-FFF2-40B4-BE49-F238E27FC236}">
                <a16:creationId xmlns:a16="http://schemas.microsoft.com/office/drawing/2014/main" id="{0472D3C2-6F82-6EFB-9E62-B3383495BAE7}"/>
              </a:ext>
            </a:extLst>
          </p:cNvPr>
          <p:cNvPicPr>
            <a:picLocks noChangeAspect="1"/>
          </p:cNvPicPr>
          <p:nvPr/>
        </p:nvPicPr>
        <p:blipFill>
          <a:blip r:embed="rId18"/>
          <a:stretch>
            <a:fillRect/>
          </a:stretch>
        </p:blipFill>
        <p:spPr>
          <a:xfrm>
            <a:off x="4953000" y="4448175"/>
            <a:ext cx="1143000" cy="1143000"/>
          </a:xfrm>
          <a:prstGeom prst="rect">
            <a:avLst/>
          </a:prstGeom>
        </p:spPr>
      </p:pic>
      <p:pic>
        <p:nvPicPr>
          <p:cNvPr id="45" name="Picture 44" descr="Spencer is standing in front of a garden. He wears glasses and is wearing a blue shirt and is smiling.">
            <a:extLst>
              <a:ext uri="{FF2B5EF4-FFF2-40B4-BE49-F238E27FC236}">
                <a16:creationId xmlns:a16="http://schemas.microsoft.com/office/drawing/2014/main" id="{DA6925BD-E45D-6C35-5E9A-726128880B4B}"/>
              </a:ext>
            </a:extLst>
          </p:cNvPr>
          <p:cNvPicPr>
            <a:picLocks noChangeAspect="1"/>
          </p:cNvPicPr>
          <p:nvPr/>
        </p:nvPicPr>
        <p:blipFill>
          <a:blip r:embed="rId19"/>
          <a:stretch>
            <a:fillRect/>
          </a:stretch>
        </p:blipFill>
        <p:spPr>
          <a:xfrm>
            <a:off x="3581400" y="3076575"/>
            <a:ext cx="1143000" cy="1143000"/>
          </a:xfrm>
          <a:prstGeom prst="rect">
            <a:avLst/>
          </a:prstGeom>
        </p:spPr>
      </p:pic>
      <p:pic>
        <p:nvPicPr>
          <p:cNvPr id="48" name="Picture 47" descr="Smiling woman with shoulder-length dark hair wearing a white top, standing in a bright banquet room with rows of empty chairs in the background.">
            <a:extLst>
              <a:ext uri="{FF2B5EF4-FFF2-40B4-BE49-F238E27FC236}">
                <a16:creationId xmlns:a16="http://schemas.microsoft.com/office/drawing/2014/main" id="{12B244DB-6EAF-EB8E-77DD-4F3A239E93B5}"/>
              </a:ext>
            </a:extLst>
          </p:cNvPr>
          <p:cNvPicPr>
            <a:picLocks noChangeAspect="1"/>
          </p:cNvPicPr>
          <p:nvPr/>
        </p:nvPicPr>
        <p:blipFill>
          <a:blip r:embed="rId20"/>
          <a:stretch>
            <a:fillRect/>
          </a:stretch>
        </p:blipFill>
        <p:spPr>
          <a:xfrm>
            <a:off x="2209800" y="3076575"/>
            <a:ext cx="1143000" cy="1143000"/>
          </a:xfrm>
          <a:prstGeom prst="rect">
            <a:avLst/>
          </a:prstGeom>
        </p:spPr>
      </p:pic>
      <p:pic>
        <p:nvPicPr>
          <p:cNvPr id="52" name="Picture 51" descr="A photo of the TA Tamsyn Henke with the UW mascot Dubs the husky dog.">
            <a:extLst>
              <a:ext uri="{FF2B5EF4-FFF2-40B4-BE49-F238E27FC236}">
                <a16:creationId xmlns:a16="http://schemas.microsoft.com/office/drawing/2014/main" id="{2C41B521-68DD-505F-62B2-11FB83223891}"/>
              </a:ext>
            </a:extLst>
          </p:cNvPr>
          <p:cNvPicPr>
            <a:picLocks noChangeAspect="1"/>
          </p:cNvPicPr>
          <p:nvPr/>
        </p:nvPicPr>
        <p:blipFill>
          <a:blip r:embed="rId21"/>
          <a:stretch>
            <a:fillRect/>
          </a:stretch>
        </p:blipFill>
        <p:spPr>
          <a:xfrm>
            <a:off x="3581400" y="4448175"/>
            <a:ext cx="1143000" cy="1143000"/>
          </a:xfrm>
          <a:prstGeom prst="rect">
            <a:avLst/>
          </a:prstGeom>
        </p:spPr>
      </p:pic>
      <p:pic>
        <p:nvPicPr>
          <p:cNvPr id="56" name="Picture 55" descr="Close-up of Trey smiling brightly wearing an off-white sweater">
            <a:extLst>
              <a:ext uri="{FF2B5EF4-FFF2-40B4-BE49-F238E27FC236}">
                <a16:creationId xmlns:a16="http://schemas.microsoft.com/office/drawing/2014/main" id="{58320B98-024F-B7DF-1C98-0A92BD20F1FD}"/>
              </a:ext>
            </a:extLst>
          </p:cNvPr>
          <p:cNvPicPr>
            <a:picLocks noChangeAspect="1"/>
          </p:cNvPicPr>
          <p:nvPr/>
        </p:nvPicPr>
        <p:blipFill>
          <a:blip r:embed="rId22"/>
          <a:stretch>
            <a:fillRect/>
          </a:stretch>
        </p:blipFill>
        <p:spPr>
          <a:xfrm>
            <a:off x="2209800" y="1704975"/>
            <a:ext cx="1143000" cy="1143000"/>
          </a:xfrm>
          <a:prstGeom prst="rect">
            <a:avLst/>
          </a:prstGeom>
        </p:spPr>
      </p:pic>
      <p:pic>
        <p:nvPicPr>
          <p:cNvPr id="60" name="Picture 59" descr="TJ is an east asian guy with black eyes and hair in wolfcut-ish style. He is wearing his default outfit \#7 which is jeans and a collared shirt.">
            <a:extLst>
              <a:ext uri="{FF2B5EF4-FFF2-40B4-BE49-F238E27FC236}">
                <a16:creationId xmlns:a16="http://schemas.microsoft.com/office/drawing/2014/main" id="{88DA2E0E-B46A-22ED-E6DE-337E1D7BF58E}"/>
              </a:ext>
            </a:extLst>
          </p:cNvPr>
          <p:cNvPicPr>
            <a:picLocks noChangeAspect="1"/>
          </p:cNvPicPr>
          <p:nvPr/>
        </p:nvPicPr>
        <p:blipFill>
          <a:blip r:embed="rId23"/>
          <a:stretch>
            <a:fillRect/>
          </a:stretch>
        </p:blipFill>
        <p:spPr>
          <a:xfrm>
            <a:off x="838200" y="1704975"/>
            <a:ext cx="1143000" cy="1143000"/>
          </a:xfrm>
          <a:prstGeom prst="rect">
            <a:avLst/>
          </a:prstGeom>
        </p:spPr>
      </p:pic>
      <p:pic>
        <p:nvPicPr>
          <p:cNvPr id="64" name="Picture 63" descr="Ethan is facing the camera, smiling in front of yellow and green leaves. He is Asian, wearing glasses with short black hair and a grey button up shirt.">
            <a:extLst>
              <a:ext uri="{FF2B5EF4-FFF2-40B4-BE49-F238E27FC236}">
                <a16:creationId xmlns:a16="http://schemas.microsoft.com/office/drawing/2014/main" id="{C231CDDE-3CC8-E605-D7D9-8479967945A3}"/>
              </a:ext>
            </a:extLst>
          </p:cNvPr>
          <p:cNvPicPr>
            <a:picLocks noChangeAspect="1"/>
          </p:cNvPicPr>
          <p:nvPr/>
        </p:nvPicPr>
        <p:blipFill>
          <a:blip r:embed="rId24"/>
          <a:stretch>
            <a:fillRect/>
          </a:stretch>
        </p:blipFill>
        <p:spPr>
          <a:xfrm>
            <a:off x="2209800" y="4448175"/>
            <a:ext cx="1143000" cy="1143000"/>
          </a:xfrm>
          <a:prstGeom prst="rect">
            <a:avLst/>
          </a:prstGeom>
        </p:spPr>
      </p:pic>
      <p:pic>
        <p:nvPicPr>
          <p:cNvPr id="68" name="Picture 67" descr="Cayden facing the camera, smiling slightly against a background of green grass and orange chairs. Cayden is East Asian with short black hair and is wearing a black coat and tan sweater.">
            <a:extLst>
              <a:ext uri="{FF2B5EF4-FFF2-40B4-BE49-F238E27FC236}">
                <a16:creationId xmlns:a16="http://schemas.microsoft.com/office/drawing/2014/main" id="{57C14CB4-3AD5-5B53-A470-4BCA785DFD92}"/>
              </a:ext>
            </a:extLst>
          </p:cNvPr>
          <p:cNvPicPr>
            <a:picLocks noChangeAspect="1"/>
          </p:cNvPicPr>
          <p:nvPr/>
        </p:nvPicPr>
        <p:blipFill>
          <a:blip r:embed="rId25"/>
          <a:stretch>
            <a:fillRect/>
          </a:stretch>
        </p:blipFill>
        <p:spPr>
          <a:xfrm>
            <a:off x="838200" y="3076575"/>
            <a:ext cx="1143000" cy="1143000"/>
          </a:xfrm>
          <a:prstGeom prst="rect">
            <a:avLst/>
          </a:prstGeom>
        </p:spPr>
      </p:pic>
      <p:sp>
        <p:nvSpPr>
          <p:cNvPr id="3" name="Slide Number Placeholder 2">
            <a:extLst>
              <a:ext uri="{FF2B5EF4-FFF2-40B4-BE49-F238E27FC236}">
                <a16:creationId xmlns:a16="http://schemas.microsoft.com/office/drawing/2014/main" id="{EF07BE37-2296-2A02-37B7-2C44933E29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3679163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9;p10">
            <a:extLst>
              <a:ext uri="{FF2B5EF4-FFF2-40B4-BE49-F238E27FC236}">
                <a16:creationId xmlns:a16="http://schemas.microsoft.com/office/drawing/2014/main" id="{ED8CE505-2100-3B6D-F822-73E9FBE40F5D}"/>
              </a:ext>
            </a:extLst>
          </p:cNvPr>
          <p:cNvSpPr txBox="1">
            <a:spLocks noGrp="1"/>
          </p:cNvSpPr>
          <p:nvPr>
            <p:ph type="title"/>
          </p:nvPr>
        </p:nvSpPr>
        <p:spPr>
          <a:xfrm>
            <a:off x="-261755" y="839915"/>
            <a:ext cx="70491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Calibri"/>
              <a:buNone/>
            </a:pPr>
            <a:r>
              <a:rPr lang="en-US" sz="6700"/>
              <a:t>Thank you!</a:t>
            </a:r>
            <a:endParaRPr sz="5100"/>
          </a:p>
        </p:txBody>
      </p:sp>
      <p:sp>
        <p:nvSpPr>
          <p:cNvPr id="6" name="Google Shape;170;p10">
            <a:extLst>
              <a:ext uri="{FF2B5EF4-FFF2-40B4-BE49-F238E27FC236}">
                <a16:creationId xmlns:a16="http://schemas.microsoft.com/office/drawing/2014/main" id="{E5A40735-B75A-C451-2E22-7E7EAA9362DB}"/>
              </a:ext>
            </a:extLst>
          </p:cNvPr>
          <p:cNvSpPr txBox="1"/>
          <p:nvPr/>
        </p:nvSpPr>
        <p:spPr>
          <a:xfrm>
            <a:off x="895797" y="2114290"/>
            <a:ext cx="4734000" cy="1262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800" b="0" i="0" u="none" strike="noStrike" cap="none" dirty="0">
                <a:solidFill>
                  <a:schemeClr val="dk1"/>
                </a:solidFill>
                <a:latin typeface="Calibri"/>
                <a:ea typeface="Calibri"/>
                <a:cs typeface="Calibri"/>
                <a:sym typeface="Calibri"/>
              </a:rPr>
              <a:t>Ask </a:t>
            </a:r>
            <a:r>
              <a:rPr lang="en-US" sz="3800" dirty="0">
                <a:solidFill>
                  <a:schemeClr val="dk1"/>
                </a:solidFill>
                <a:latin typeface="Calibri"/>
                <a:ea typeface="Calibri"/>
                <a:cs typeface="Calibri"/>
                <a:sym typeface="Calibri"/>
              </a:rPr>
              <a:t>Me</a:t>
            </a:r>
            <a:r>
              <a:rPr lang="en-US" sz="3800" b="0" i="0" u="none" strike="noStrike" cap="none" dirty="0">
                <a:solidFill>
                  <a:schemeClr val="dk1"/>
                </a:solidFill>
                <a:latin typeface="Calibri"/>
                <a:ea typeface="Calibri"/>
                <a:cs typeface="Calibri"/>
                <a:sym typeface="Calibri"/>
              </a:rPr>
              <a:t> (Almost) Anything!</a:t>
            </a:r>
            <a:endParaRPr sz="2400" b="0" i="0" u="none" strike="noStrike" cap="none" dirty="0">
              <a:solidFill>
                <a:srgbClr val="000000"/>
              </a:solidFill>
              <a:latin typeface="Arial"/>
              <a:ea typeface="Arial"/>
              <a:cs typeface="Arial"/>
              <a:sym typeface="Arial"/>
            </a:endParaRPr>
          </a:p>
        </p:txBody>
      </p:sp>
      <p:pic>
        <p:nvPicPr>
          <p:cNvPr id="2" name="Picture 1" descr="Ask questions on sli.do with code #cse121">
            <a:extLst>
              <a:ext uri="{FF2B5EF4-FFF2-40B4-BE49-F238E27FC236}">
                <a16:creationId xmlns:a16="http://schemas.microsoft.com/office/drawing/2014/main" id="{C16F2A6E-160E-234A-CE9F-612A8F339A00}"/>
              </a:ext>
            </a:extLst>
          </p:cNvPr>
          <p:cNvPicPr>
            <a:picLocks noChangeAspect="1"/>
          </p:cNvPicPr>
          <p:nvPr/>
        </p:nvPicPr>
        <p:blipFill>
          <a:blip r:embed="rId2"/>
          <a:stretch>
            <a:fillRect/>
          </a:stretch>
        </p:blipFill>
        <p:spPr>
          <a:xfrm>
            <a:off x="2194209" y="3376390"/>
            <a:ext cx="2019782" cy="2019782"/>
          </a:xfrm>
          <a:prstGeom prst="rect">
            <a:avLst/>
          </a:prstGeom>
        </p:spPr>
      </p:pic>
      <p:sp>
        <p:nvSpPr>
          <p:cNvPr id="7" name="Google Shape;172;p10">
            <a:extLst>
              <a:ext uri="{FF2B5EF4-FFF2-40B4-BE49-F238E27FC236}">
                <a16:creationId xmlns:a16="http://schemas.microsoft.com/office/drawing/2014/main" id="{09092DD6-81FD-07DF-ED07-40A2999A5476}"/>
              </a:ext>
            </a:extLst>
          </p:cNvPr>
          <p:cNvSpPr txBox="1"/>
          <p:nvPr/>
        </p:nvSpPr>
        <p:spPr>
          <a:xfrm>
            <a:off x="1828245" y="5506449"/>
            <a:ext cx="275171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err="1">
                <a:solidFill>
                  <a:srgbClr val="9900CC"/>
                </a:solidFill>
                <a:latin typeface="Calibri"/>
                <a:ea typeface="Calibri"/>
                <a:cs typeface="Calibri"/>
                <a:sym typeface="Calibri"/>
              </a:rPr>
              <a:t>sli.do</a:t>
            </a:r>
            <a:r>
              <a:rPr lang="en-US" sz="1800" b="1" i="0" u="none" strike="noStrike" cap="none" dirty="0">
                <a:solidFill>
                  <a:srgbClr val="9900CC"/>
                </a:solidFill>
                <a:latin typeface="Calibri"/>
                <a:ea typeface="Calibri"/>
                <a:cs typeface="Calibri"/>
                <a:sym typeface="Calibri"/>
              </a:rPr>
              <a:t> #cse121</a:t>
            </a:r>
            <a:endParaRPr dirty="0"/>
          </a:p>
        </p:txBody>
      </p:sp>
      <p:pic>
        <p:nvPicPr>
          <p:cNvPr id="8" name="Picture 7" descr="Matt in a trash bag before getting pied by a student">
            <a:extLst>
              <a:ext uri="{FF2B5EF4-FFF2-40B4-BE49-F238E27FC236}">
                <a16:creationId xmlns:a16="http://schemas.microsoft.com/office/drawing/2014/main" id="{71D23292-FD23-3639-9A79-999A59A7A48A}"/>
              </a:ext>
            </a:extLst>
          </p:cNvPr>
          <p:cNvPicPr>
            <a:picLocks noChangeAspect="1"/>
          </p:cNvPicPr>
          <p:nvPr/>
        </p:nvPicPr>
        <p:blipFill rotWithShape="1">
          <a:blip r:embed="rId3"/>
          <a:srcRect l="39741" t="47895" r="41117" b="10358"/>
          <a:stretch/>
        </p:blipFill>
        <p:spPr>
          <a:xfrm>
            <a:off x="6768174" y="2114290"/>
            <a:ext cx="1986456" cy="2886599"/>
          </a:xfrm>
          <a:prstGeom prst="rect">
            <a:avLst/>
          </a:prstGeom>
        </p:spPr>
      </p:pic>
      <p:pic>
        <p:nvPicPr>
          <p:cNvPr id="9" name="Picture 8" descr="Matt in a trash bag after being pied by a student - whipped cream is all over his face!">
            <a:extLst>
              <a:ext uri="{FF2B5EF4-FFF2-40B4-BE49-F238E27FC236}">
                <a16:creationId xmlns:a16="http://schemas.microsoft.com/office/drawing/2014/main" id="{4BB1CEEB-807A-136D-686A-4D5D216CF579}"/>
              </a:ext>
            </a:extLst>
          </p:cNvPr>
          <p:cNvPicPr>
            <a:picLocks noChangeAspect="1"/>
          </p:cNvPicPr>
          <p:nvPr/>
        </p:nvPicPr>
        <p:blipFill rotWithShape="1">
          <a:blip r:embed="rId4"/>
          <a:srcRect l="57272" t="41690" r="19373" b="11526"/>
          <a:stretch/>
        </p:blipFill>
        <p:spPr>
          <a:xfrm>
            <a:off x="9133555" y="2114290"/>
            <a:ext cx="2162648" cy="2886599"/>
          </a:xfrm>
          <a:prstGeom prst="rect">
            <a:avLst/>
          </a:prstGeom>
        </p:spPr>
      </p:pic>
      <p:sp>
        <p:nvSpPr>
          <p:cNvPr id="4" name="Slide Number Placeholder 3">
            <a:extLst>
              <a:ext uri="{FF2B5EF4-FFF2-40B4-BE49-F238E27FC236}">
                <a16:creationId xmlns:a16="http://schemas.microsoft.com/office/drawing/2014/main" id="{85943347-EBBD-B938-23FC-A38717E0E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dirty="0"/>
          </a:p>
        </p:txBody>
      </p:sp>
    </p:spTree>
    <p:extLst>
      <p:ext uri="{BB962C8B-B14F-4D97-AF65-F5344CB8AC3E}">
        <p14:creationId xmlns:p14="http://schemas.microsoft.com/office/powerpoint/2010/main" val="1479381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9F6A-CDA7-D618-1F02-CD6225B73245}"/>
              </a:ext>
            </a:extLst>
          </p:cNvPr>
          <p:cNvSpPr>
            <a:spLocks noGrp="1"/>
          </p:cNvSpPr>
          <p:nvPr>
            <p:ph type="title"/>
          </p:nvPr>
        </p:nvSpPr>
        <p:spPr/>
        <p:txBody>
          <a:bodyPr/>
          <a:lstStyle/>
          <a:p>
            <a:r>
              <a:rPr lang="en-US" dirty="0"/>
              <a:t>Evaluations and Awards</a:t>
            </a:r>
          </a:p>
        </p:txBody>
      </p:sp>
      <p:sp>
        <p:nvSpPr>
          <p:cNvPr id="3" name="Text Placeholder 2">
            <a:extLst>
              <a:ext uri="{FF2B5EF4-FFF2-40B4-BE49-F238E27FC236}">
                <a16:creationId xmlns:a16="http://schemas.microsoft.com/office/drawing/2014/main" id="{036ADB4E-1639-8F15-DA58-E055B9FD5910}"/>
              </a:ext>
            </a:extLst>
          </p:cNvPr>
          <p:cNvSpPr>
            <a:spLocks noGrp="1"/>
          </p:cNvSpPr>
          <p:nvPr>
            <p:ph type="body" idx="1"/>
          </p:nvPr>
        </p:nvSpPr>
        <p:spPr/>
        <p:txBody>
          <a:bodyPr>
            <a:noAutofit/>
          </a:bodyPr>
          <a:lstStyle/>
          <a:p>
            <a:pPr marL="114300" indent="0">
              <a:buNone/>
            </a:pPr>
            <a:r>
              <a:rPr lang="en-US" dirty="0"/>
              <a:t>Please give us feedback! </a:t>
            </a:r>
          </a:p>
          <a:p>
            <a:r>
              <a:rPr lang="en-US" b="1" dirty="0">
                <a:hlinkClick r:id="rId2"/>
              </a:rPr>
              <a:t>Course Evaluations</a:t>
            </a:r>
            <a:r>
              <a:rPr lang="en-US" b="1" dirty="0"/>
              <a:t> </a:t>
            </a:r>
            <a:r>
              <a:rPr lang="en-US" dirty="0"/>
              <a:t>are due </a:t>
            </a:r>
            <a:r>
              <a:rPr lang="en-US" b="1" dirty="0"/>
              <a:t>Sunday, June 7</a:t>
            </a:r>
            <a:r>
              <a:rPr lang="en-US" b="1" baseline="30000" dirty="0"/>
              <a:t>th</a:t>
            </a:r>
            <a:r>
              <a:rPr lang="en-US" b="1" dirty="0"/>
              <a:t> at 11:59 PM</a:t>
            </a:r>
          </a:p>
          <a:p>
            <a:r>
              <a:rPr lang="en-US" b="1" dirty="0">
                <a:hlinkClick r:id="rId3"/>
              </a:rPr>
              <a:t>TA Evaluations</a:t>
            </a:r>
            <a:r>
              <a:rPr lang="en-US" dirty="0"/>
              <a:t> are </a:t>
            </a:r>
            <a:r>
              <a:rPr lang="en-US" i="1" dirty="0"/>
              <a:t>also</a:t>
            </a:r>
            <a:r>
              <a:rPr lang="en-US" dirty="0"/>
              <a:t> due </a:t>
            </a:r>
            <a:r>
              <a:rPr lang="en-US" b="1" dirty="0"/>
              <a:t>Sunday, June 7</a:t>
            </a:r>
            <a:r>
              <a:rPr lang="en-US" b="1" baseline="30000" dirty="0"/>
              <a:t>th</a:t>
            </a:r>
            <a:r>
              <a:rPr lang="en-US" b="1" dirty="0"/>
              <a:t> at 11:59 PM</a:t>
            </a:r>
          </a:p>
          <a:p>
            <a:r>
              <a:rPr lang="en-US" dirty="0"/>
              <a:t>We read </a:t>
            </a:r>
            <a:r>
              <a:rPr lang="en-US" i="1" dirty="0"/>
              <a:t>every</a:t>
            </a:r>
            <a:r>
              <a:rPr lang="en-US" dirty="0"/>
              <a:t> piece of feedback!</a:t>
            </a:r>
          </a:p>
          <a:p>
            <a:pPr marL="114300" indent="0">
              <a:buNone/>
            </a:pPr>
            <a:endParaRPr lang="en-US" dirty="0">
              <a:hlinkClick r:id="" action="ppaction://noaction"/>
            </a:endParaRPr>
          </a:p>
          <a:p>
            <a:pPr marL="114300" indent="0">
              <a:buNone/>
            </a:pPr>
            <a:r>
              <a:rPr lang="en-US" dirty="0">
                <a:hlinkClick r:id="rId4"/>
              </a:rPr>
              <a:t>Bob Bandes TA Award</a:t>
            </a:r>
            <a:r>
              <a:rPr lang="en-US" dirty="0"/>
              <a:t> nominations open! </a:t>
            </a:r>
          </a:p>
          <a:p>
            <a:pPr lvl="1"/>
            <a:r>
              <a:rPr lang="en-US" dirty="0"/>
              <a:t>thought your TA was goated? write them a nomination!</a:t>
            </a:r>
          </a:p>
          <a:p>
            <a:pPr lvl="1"/>
            <a:r>
              <a:rPr lang="en-US" dirty="0"/>
              <a:t>fun fact: some of our faculty won the award when </a:t>
            </a:r>
            <a:r>
              <a:rPr lang="en-US" i="1" dirty="0"/>
              <a:t>they</a:t>
            </a:r>
            <a:r>
              <a:rPr lang="en-US" dirty="0"/>
              <a:t> were TAs!</a:t>
            </a:r>
          </a:p>
        </p:txBody>
      </p:sp>
      <p:sp>
        <p:nvSpPr>
          <p:cNvPr id="4" name="Slide Number Placeholder 3">
            <a:extLst>
              <a:ext uri="{FF2B5EF4-FFF2-40B4-BE49-F238E27FC236}">
                <a16:creationId xmlns:a16="http://schemas.microsoft.com/office/drawing/2014/main" id="{F877B2BC-F08E-5884-37D9-BA82B187DC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dirty="0"/>
          </a:p>
        </p:txBody>
      </p:sp>
    </p:spTree>
    <p:extLst>
      <p:ext uri="{BB962C8B-B14F-4D97-AF65-F5344CB8AC3E}">
        <p14:creationId xmlns:p14="http://schemas.microsoft.com/office/powerpoint/2010/main" val="181523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17A10-F760-BFD7-574D-F1C54A106B21}"/>
              </a:ext>
            </a:extLst>
          </p:cNvPr>
          <p:cNvSpPr>
            <a:spLocks noGrp="1"/>
          </p:cNvSpPr>
          <p:nvPr>
            <p:ph type="title"/>
          </p:nvPr>
        </p:nvSpPr>
        <p:spPr/>
        <p:txBody>
          <a:bodyPr/>
          <a:lstStyle/>
          <a:p>
            <a:r>
              <a:rPr lang="en-US" dirty="0"/>
              <a:t>What is </a:t>
            </a:r>
            <a:r>
              <a:rPr lang="en-US" dirty="0">
                <a:latin typeface="Consolas" panose="020B0609020204030204" pitchFamily="49" charset="0"/>
                <a:cs typeface="Consolas" panose="020B0609020204030204" pitchFamily="49" charset="0"/>
              </a:rPr>
              <a:t>String[] </a:t>
            </a:r>
            <a:r>
              <a:rPr lang="en-US" dirty="0" err="1">
                <a:latin typeface="Consolas" panose="020B0609020204030204" pitchFamily="49" charset="0"/>
                <a:cs typeface="Consolas" panose="020B0609020204030204" pitchFamily="49" charset="0"/>
              </a:rPr>
              <a:t>args</a:t>
            </a:r>
            <a:r>
              <a:rPr lang="en-US" dirty="0"/>
              <a:t>?</a:t>
            </a:r>
          </a:p>
        </p:txBody>
      </p:sp>
      <p:sp>
        <p:nvSpPr>
          <p:cNvPr id="3" name="Text Placeholder 2">
            <a:extLst>
              <a:ext uri="{FF2B5EF4-FFF2-40B4-BE49-F238E27FC236}">
                <a16:creationId xmlns:a16="http://schemas.microsoft.com/office/drawing/2014/main" id="{E67F6AE5-08E6-C615-D4AF-55C0B5ED201A}"/>
              </a:ext>
            </a:extLst>
          </p:cNvPr>
          <p:cNvSpPr>
            <a:spLocks noGrp="1"/>
          </p:cNvSpPr>
          <p:nvPr>
            <p:ph type="body" idx="1"/>
          </p:nvPr>
        </p:nvSpPr>
        <p:spPr/>
        <p:txBody>
          <a:bodyPr/>
          <a:lstStyle/>
          <a:p>
            <a:r>
              <a:rPr lang="en-US" dirty="0"/>
              <a:t>Live demo in class </a:t>
            </a:r>
            <a:r>
              <a:rPr lang="en-US" dirty="0">
                <a:sym typeface="Wingdings" pitchFamily="2" charset="2"/>
              </a:rPr>
              <a:t> </a:t>
            </a:r>
            <a:endParaRPr lang="en-US" dirty="0"/>
          </a:p>
          <a:p>
            <a:r>
              <a:rPr lang="en-US" dirty="0"/>
              <a:t>Note: this is </a:t>
            </a:r>
            <a:r>
              <a:rPr lang="en-US" i="1" dirty="0"/>
              <a:t>not</a:t>
            </a:r>
            <a:r>
              <a:rPr lang="en-US" dirty="0"/>
              <a:t> tested material!</a:t>
            </a:r>
          </a:p>
        </p:txBody>
      </p:sp>
      <p:sp>
        <p:nvSpPr>
          <p:cNvPr id="4" name="Slide Number Placeholder 3">
            <a:extLst>
              <a:ext uri="{FF2B5EF4-FFF2-40B4-BE49-F238E27FC236}">
                <a16:creationId xmlns:a16="http://schemas.microsoft.com/office/drawing/2014/main" id="{4D6F7FD3-B065-84A6-6CFC-DFF1914531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dirty="0"/>
          </a:p>
        </p:txBody>
      </p:sp>
    </p:spTree>
    <p:extLst>
      <p:ext uri="{BB962C8B-B14F-4D97-AF65-F5344CB8AC3E}">
        <p14:creationId xmlns:p14="http://schemas.microsoft.com/office/powerpoint/2010/main" val="3416251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7A84C-0F69-ECD8-B94A-78975742F6EB}"/>
              </a:ext>
            </a:extLst>
          </p:cNvPr>
          <p:cNvSpPr>
            <a:spLocks noGrp="1"/>
          </p:cNvSpPr>
          <p:nvPr>
            <p:ph type="title"/>
          </p:nvPr>
        </p:nvSpPr>
        <p:spPr/>
        <p:txBody>
          <a:bodyPr/>
          <a:lstStyle/>
          <a:p>
            <a:r>
              <a:rPr lang="en-US" dirty="0"/>
              <a:t>Applications of Computer Science</a:t>
            </a:r>
          </a:p>
        </p:txBody>
      </p:sp>
      <p:sp>
        <p:nvSpPr>
          <p:cNvPr id="3" name="Text Placeholder 2">
            <a:extLst>
              <a:ext uri="{FF2B5EF4-FFF2-40B4-BE49-F238E27FC236}">
                <a16:creationId xmlns:a16="http://schemas.microsoft.com/office/drawing/2014/main" id="{0C1B1247-049C-FE6A-E021-CDA228F39A0D}"/>
              </a:ext>
            </a:extLst>
          </p:cNvPr>
          <p:cNvSpPr>
            <a:spLocks noGrp="1"/>
          </p:cNvSpPr>
          <p:nvPr>
            <p:ph type="body" idx="1"/>
          </p:nvPr>
        </p:nvSpPr>
        <p:spPr>
          <a:xfrm>
            <a:off x="838199" y="1371600"/>
            <a:ext cx="10955651" cy="4805363"/>
          </a:xfrm>
        </p:spPr>
        <p:txBody>
          <a:bodyPr>
            <a:normAutofit/>
          </a:bodyPr>
          <a:lstStyle/>
          <a:p>
            <a:pPr marL="0" lvl="0" indent="0" algn="l" rtl="0">
              <a:lnSpc>
                <a:spcPct val="90000"/>
              </a:lnSpc>
              <a:spcBef>
                <a:spcPts val="0"/>
              </a:spcBef>
              <a:spcAft>
                <a:spcPts val="0"/>
              </a:spcAft>
              <a:buClr>
                <a:schemeClr val="dk1"/>
              </a:buClr>
              <a:buSzPts val="2600"/>
              <a:buNone/>
            </a:pPr>
            <a:r>
              <a:rPr lang="en-US" sz="2400" i="1" dirty="0"/>
              <a:t>or “What can I do with what I learned?” – outside of just </a:t>
            </a:r>
            <a:r>
              <a:rPr lang="en-US" sz="2400" i="0" dirty="0">
                <a:solidFill>
                  <a:schemeClr val="dk1"/>
                </a:solidFill>
              </a:rPr>
              <a:t>“write code”:</a:t>
            </a:r>
            <a:endParaRPr lang="en-US" sz="2400" i="0" u="sng" dirty="0">
              <a:solidFill>
                <a:schemeClr val="dk1"/>
              </a:solidFill>
              <a:hlinkClick r:id="rId2">
                <a:extLst>
                  <a:ext uri="{A12FA001-AC4F-418D-AE19-62706E023703}">
                    <ahyp:hlinkClr xmlns:ahyp="http://schemas.microsoft.com/office/drawing/2018/hyperlinkcolor" val="tx"/>
                  </a:ext>
                </a:extLst>
              </a:hlinkClick>
            </a:endParaRPr>
          </a:p>
          <a:p>
            <a:pPr marL="470535" indent="-457200">
              <a:lnSpc>
                <a:spcPct val="90000"/>
              </a:lnSpc>
              <a:buClr>
                <a:schemeClr val="dk1"/>
              </a:buClr>
              <a:buSzPts val="2600"/>
            </a:pPr>
            <a:r>
              <a:rPr lang="en-US" sz="2400" u="sng" dirty="0">
                <a:solidFill>
                  <a:schemeClr val="hlink"/>
                </a:solidFill>
                <a:hlinkClick r:id="rId3"/>
              </a:rPr>
              <a:t>Help deaf &amp; hard-of-hearing people identify sounds</a:t>
            </a:r>
            <a:endParaRPr lang="en-US" sz="2400" u="sng" dirty="0">
              <a:solidFill>
                <a:schemeClr val="hlink"/>
              </a:solidFill>
            </a:endParaRPr>
          </a:p>
          <a:p>
            <a:pPr marL="470535" indent="-457200">
              <a:lnSpc>
                <a:spcPct val="90000"/>
              </a:lnSpc>
              <a:buClr>
                <a:schemeClr val="dk1"/>
              </a:buClr>
              <a:buSzPts val="2600"/>
            </a:pPr>
            <a:r>
              <a:rPr lang="en-US" sz="2400" dirty="0"/>
              <a:t>Develop a </a:t>
            </a:r>
            <a:r>
              <a:rPr lang="en-US" sz="2400" u="sng" dirty="0">
                <a:solidFill>
                  <a:schemeClr val="hlink"/>
                </a:solidFill>
                <a:hlinkClick r:id="rId4"/>
              </a:rPr>
              <a:t>programming language that celebrates the world’s languages</a:t>
            </a:r>
            <a:endParaRPr lang="en-US" sz="2400" dirty="0"/>
          </a:p>
          <a:p>
            <a:pPr marL="470535" indent="-457200">
              <a:lnSpc>
                <a:spcPct val="90000"/>
              </a:lnSpc>
              <a:buClr>
                <a:schemeClr val="dk1"/>
              </a:buClr>
              <a:buSzPts val="2600"/>
            </a:pPr>
            <a:r>
              <a:rPr lang="en-US" sz="2400" dirty="0"/>
              <a:t>Build </a:t>
            </a:r>
            <a:r>
              <a:rPr lang="en-US" sz="2400" u="sng" dirty="0">
                <a:solidFill>
                  <a:schemeClr val="hlink"/>
                </a:solidFill>
                <a:hlinkClick r:id="rId5"/>
              </a:rPr>
              <a:t>battery-free robots</a:t>
            </a:r>
            <a:r>
              <a:rPr lang="en-US" sz="2400" dirty="0"/>
              <a:t>, </a:t>
            </a:r>
            <a:r>
              <a:rPr lang="en-US" sz="2400" u="sng" dirty="0">
                <a:solidFill>
                  <a:schemeClr val="hlink"/>
                </a:solidFill>
                <a:hlinkClick r:id="rId6"/>
              </a:rPr>
              <a:t>put them on insects</a:t>
            </a:r>
            <a:r>
              <a:rPr lang="en-US" sz="2400" dirty="0"/>
              <a:t>, then… </a:t>
            </a:r>
            <a:r>
              <a:rPr lang="en-US" sz="2400" u="sng" dirty="0">
                <a:solidFill>
                  <a:schemeClr val="hlink"/>
                </a:solidFill>
                <a:hlinkClick r:id="rId7"/>
              </a:rPr>
              <a:t>track murder hornets</a:t>
            </a:r>
            <a:r>
              <a:rPr lang="en-US" sz="2400" dirty="0"/>
              <a:t>!?!</a:t>
            </a:r>
          </a:p>
          <a:p>
            <a:pPr marL="470535" indent="-457200">
              <a:buClr>
                <a:schemeClr val="dk1"/>
              </a:buClr>
              <a:buSzPts val="2600"/>
            </a:pPr>
            <a:r>
              <a:rPr lang="en-US" sz="2400" u="sng" dirty="0">
                <a:solidFill>
                  <a:srgbClr val="330065"/>
                </a:solidFill>
                <a:hlinkClick r:id="rId2"/>
              </a:rPr>
              <a:t>Detect and prevent toxicity online</a:t>
            </a:r>
            <a:r>
              <a:rPr lang="en-US" sz="2400" dirty="0">
                <a:solidFill>
                  <a:schemeClr val="hlink"/>
                </a:solidFill>
                <a:hlinkClick r:id="rId2"/>
              </a:rPr>
              <a:t> </a:t>
            </a:r>
            <a:r>
              <a:rPr lang="en-US" sz="2400" dirty="0">
                <a:solidFill>
                  <a:schemeClr val="dk1"/>
                </a:solidFill>
              </a:rPr>
              <a:t>&amp;</a:t>
            </a:r>
            <a:r>
              <a:rPr lang="en-US" sz="2400" dirty="0">
                <a:solidFill>
                  <a:schemeClr val="hlink"/>
                </a:solidFill>
              </a:rPr>
              <a:t> </a:t>
            </a:r>
            <a:r>
              <a:rPr lang="en-US" sz="2400" u="sng" dirty="0">
                <a:solidFill>
                  <a:schemeClr val="hlink"/>
                </a:solidFill>
              </a:rPr>
              <a:t>r</a:t>
            </a:r>
            <a:r>
              <a:rPr lang="en-US" sz="2400" u="sng" dirty="0">
                <a:solidFill>
                  <a:schemeClr val="hlink"/>
                </a:solidFill>
                <a:hlinkClick r:id="rId8"/>
              </a:rPr>
              <a:t>ecognize disinformation</a:t>
            </a:r>
            <a:endParaRPr lang="en-US" sz="2400" u="sng" dirty="0">
              <a:solidFill>
                <a:schemeClr val="hlink"/>
              </a:solidFill>
            </a:endParaRPr>
          </a:p>
          <a:p>
            <a:pPr marL="470535" indent="-457200">
              <a:buClr>
                <a:schemeClr val="dk1"/>
              </a:buClr>
              <a:buSzPts val="2600"/>
            </a:pPr>
            <a:r>
              <a:rPr lang="en-US" sz="2400" u="sng" dirty="0">
                <a:solidFill>
                  <a:schemeClr val="hlink"/>
                </a:solidFill>
                <a:hlinkClick r:id="rId9"/>
              </a:rPr>
              <a:t>Create an interactive atlas of millions of refugee experiences</a:t>
            </a:r>
            <a:endParaRPr lang="en-US" sz="2400" dirty="0"/>
          </a:p>
          <a:p>
            <a:pPr marL="470535" indent="-457200">
              <a:lnSpc>
                <a:spcPct val="90000"/>
              </a:lnSpc>
              <a:buClr>
                <a:schemeClr val="dk1"/>
              </a:buClr>
              <a:buSzPts val="2600"/>
            </a:pPr>
            <a:r>
              <a:rPr lang="en-US" sz="2400" u="sng" dirty="0">
                <a:solidFill>
                  <a:schemeClr val="hlink"/>
                </a:solidFill>
                <a:hlinkClick r:id="rId10"/>
              </a:rPr>
              <a:t>Fix Olympic badminton</a:t>
            </a:r>
            <a:r>
              <a:rPr lang="en-US" sz="2400" dirty="0"/>
              <a:t> &amp; </a:t>
            </a:r>
            <a:r>
              <a:rPr lang="en-US" sz="2400" u="sng" dirty="0">
                <a:solidFill>
                  <a:schemeClr val="hlink"/>
                </a:solidFill>
                <a:hlinkClick r:id="rId11"/>
              </a:rPr>
              <a:t>identify cheating in chess</a:t>
            </a:r>
            <a:endParaRPr lang="en-US" sz="2400" dirty="0"/>
          </a:p>
          <a:p>
            <a:pPr marL="470535" indent="-457200">
              <a:lnSpc>
                <a:spcPct val="90000"/>
              </a:lnSpc>
              <a:buClr>
                <a:schemeClr val="dk1"/>
              </a:buClr>
              <a:buSzPts val="2600"/>
            </a:pPr>
            <a:r>
              <a:rPr lang="en-US" sz="2400" dirty="0"/>
              <a:t>and so much more!</a:t>
            </a:r>
          </a:p>
        </p:txBody>
      </p:sp>
      <p:sp>
        <p:nvSpPr>
          <p:cNvPr id="4" name="Slide Number Placeholder 3">
            <a:extLst>
              <a:ext uri="{FF2B5EF4-FFF2-40B4-BE49-F238E27FC236}">
                <a16:creationId xmlns:a16="http://schemas.microsoft.com/office/drawing/2014/main" id="{AF6BF660-E31C-7A0A-C8D3-C6E5D42F22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dirty="0"/>
          </a:p>
        </p:txBody>
      </p:sp>
    </p:spTree>
    <p:extLst>
      <p:ext uri="{BB962C8B-B14F-4D97-AF65-F5344CB8AC3E}">
        <p14:creationId xmlns:p14="http://schemas.microsoft.com/office/powerpoint/2010/main" val="16830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3F25D-1E1A-6A70-367B-1975B2220213}"/>
              </a:ext>
            </a:extLst>
          </p:cNvPr>
          <p:cNvSpPr>
            <a:spLocks noGrp="1"/>
          </p:cNvSpPr>
          <p:nvPr>
            <p:ph type="title"/>
          </p:nvPr>
        </p:nvSpPr>
        <p:spPr/>
        <p:txBody>
          <a:bodyPr/>
          <a:lstStyle/>
          <a:p>
            <a:r>
              <a:rPr lang="en-US" dirty="0"/>
              <a:t>… including our assignments! (1/2)</a:t>
            </a:r>
          </a:p>
        </p:txBody>
      </p:sp>
      <p:sp>
        <p:nvSpPr>
          <p:cNvPr id="3" name="Text Placeholder 2">
            <a:extLst>
              <a:ext uri="{FF2B5EF4-FFF2-40B4-BE49-F238E27FC236}">
                <a16:creationId xmlns:a16="http://schemas.microsoft.com/office/drawing/2014/main" id="{0371110D-2B5B-BAD9-0F4F-32669CF5F591}"/>
              </a:ext>
            </a:extLst>
          </p:cNvPr>
          <p:cNvSpPr>
            <a:spLocks noGrp="1"/>
          </p:cNvSpPr>
          <p:nvPr>
            <p:ph type="body" idx="1"/>
          </p:nvPr>
        </p:nvSpPr>
        <p:spPr/>
        <p:txBody>
          <a:bodyPr>
            <a:normAutofit/>
          </a:bodyPr>
          <a:lstStyle/>
          <a:p>
            <a:r>
              <a:rPr lang="en-US" i="0" dirty="0"/>
              <a:t>Computational Biology &amp; Medicine (P2, P3)</a:t>
            </a:r>
          </a:p>
          <a:p>
            <a:pPr lvl="1"/>
            <a:r>
              <a:rPr lang="en-US" dirty="0"/>
              <a:t>in CSE: </a:t>
            </a:r>
            <a:r>
              <a:rPr lang="en-US" dirty="0">
                <a:hlinkClick r:id="rId2"/>
              </a:rPr>
              <a:t>Chris Thachuk</a:t>
            </a:r>
            <a:r>
              <a:rPr lang="en-US" dirty="0"/>
              <a:t>, </a:t>
            </a:r>
            <a:r>
              <a:rPr lang="en-US" dirty="0">
                <a:hlinkClick r:id="rId3"/>
              </a:rPr>
              <a:t>Sara Mostafavi</a:t>
            </a:r>
            <a:r>
              <a:rPr lang="en-US" dirty="0"/>
              <a:t>, </a:t>
            </a:r>
            <a:r>
              <a:rPr lang="en-US" dirty="0">
                <a:hlinkClick r:id="rId4"/>
              </a:rPr>
              <a:t>Su-In Lee</a:t>
            </a:r>
            <a:r>
              <a:rPr lang="en-US" dirty="0"/>
              <a:t>, </a:t>
            </a:r>
            <a:r>
              <a:rPr lang="en-US" dirty="0">
                <a:hlinkClick r:id="rId5"/>
              </a:rPr>
              <a:t>Luis Ceze</a:t>
            </a:r>
            <a:endParaRPr lang="en-US" dirty="0"/>
          </a:p>
          <a:p>
            <a:r>
              <a:rPr lang="en-US" i="0" dirty="0"/>
              <a:t>Computational Art (C0, C1)</a:t>
            </a:r>
          </a:p>
          <a:p>
            <a:pPr lvl="1"/>
            <a:r>
              <a:rPr lang="en-US" dirty="0"/>
              <a:t>UW CSE has many unique intersections of CS + art!</a:t>
            </a:r>
          </a:p>
          <a:p>
            <a:pPr lvl="1"/>
            <a:r>
              <a:rPr lang="en-US" dirty="0"/>
              <a:t>“</a:t>
            </a:r>
            <a:r>
              <a:rPr lang="en-US" dirty="0">
                <a:hlinkClick r:id="rId6"/>
              </a:rPr>
              <a:t>Cultural-Centric Computational Embroidery</a:t>
            </a:r>
            <a:r>
              <a:rPr lang="en-US" dirty="0"/>
              <a:t>” (CSE + </a:t>
            </a:r>
            <a:r>
              <a:rPr lang="en-US" dirty="0" err="1"/>
              <a:t>iSchool</a:t>
            </a:r>
            <a:r>
              <a:rPr lang="en-US" dirty="0"/>
              <a:t>)</a:t>
            </a:r>
          </a:p>
          <a:p>
            <a:pPr lvl="1"/>
            <a:r>
              <a:rPr lang="en-US" dirty="0"/>
              <a:t>“</a:t>
            </a:r>
            <a:r>
              <a:rPr lang="en-US" dirty="0">
                <a:hlinkClick r:id="rId7"/>
              </a:rPr>
              <a:t>Computational Illusion Knitting</a:t>
            </a:r>
            <a:r>
              <a:rPr lang="en-US" dirty="0"/>
              <a:t>”, “</a:t>
            </a:r>
            <a:r>
              <a:rPr lang="en-US" dirty="0">
                <a:hlinkClick r:id="rId8"/>
              </a:rPr>
              <a:t>How to Knit Objects Weird</a:t>
            </a:r>
            <a:r>
              <a:rPr lang="en-US" dirty="0"/>
              <a:t>”</a:t>
            </a:r>
          </a:p>
          <a:p>
            <a:pPr lvl="1"/>
            <a:r>
              <a:rPr lang="en-US" dirty="0"/>
              <a:t>“</a:t>
            </a:r>
            <a:r>
              <a:rPr lang="en-US" dirty="0">
                <a:hlinkClick r:id="rId9"/>
              </a:rPr>
              <a:t>WasteBanned: Supporting zero waste fashion design</a:t>
            </a:r>
            <a:r>
              <a:rPr lang="en-US" dirty="0"/>
              <a:t>”</a:t>
            </a:r>
          </a:p>
          <a:p>
            <a:r>
              <a:rPr lang="en-US" dirty="0"/>
              <a:t>Computer Security (C2)</a:t>
            </a:r>
          </a:p>
          <a:p>
            <a:pPr lvl="1"/>
            <a:r>
              <a:rPr lang="en-US" dirty="0"/>
              <a:t>in CSE: </a:t>
            </a:r>
            <a:r>
              <a:rPr lang="en-US" dirty="0">
                <a:hlinkClick r:id="rId10"/>
              </a:rPr>
              <a:t>Franzi Roesner</a:t>
            </a:r>
            <a:r>
              <a:rPr lang="en-US" dirty="0"/>
              <a:t>, </a:t>
            </a:r>
            <a:r>
              <a:rPr lang="en-US" dirty="0">
                <a:hlinkClick r:id="rId11"/>
              </a:rPr>
              <a:t>David Kohlbrenner</a:t>
            </a:r>
            <a:r>
              <a:rPr lang="en-US" dirty="0"/>
              <a:t>, </a:t>
            </a:r>
            <a:r>
              <a:rPr lang="en-US" dirty="0">
                <a:hlinkClick r:id="rId12"/>
              </a:rPr>
              <a:t>Nirvan Tyagi</a:t>
            </a:r>
            <a:endParaRPr lang="en-US" dirty="0"/>
          </a:p>
        </p:txBody>
      </p:sp>
      <p:sp>
        <p:nvSpPr>
          <p:cNvPr id="4" name="Slide Number Placeholder 3">
            <a:extLst>
              <a:ext uri="{FF2B5EF4-FFF2-40B4-BE49-F238E27FC236}">
                <a16:creationId xmlns:a16="http://schemas.microsoft.com/office/drawing/2014/main" id="{12AF6AE0-194C-DBEE-84A4-19EF0EA4C5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spTree>
    <p:extLst>
      <p:ext uri="{BB962C8B-B14F-4D97-AF65-F5344CB8AC3E}">
        <p14:creationId xmlns:p14="http://schemas.microsoft.com/office/powerpoint/2010/main" val="7017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29C76-083E-0018-8711-CA9614A7D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F1F58-3F2F-7B47-C4B4-ED9BC88CE0A1}"/>
              </a:ext>
            </a:extLst>
          </p:cNvPr>
          <p:cNvSpPr>
            <a:spLocks noGrp="1"/>
          </p:cNvSpPr>
          <p:nvPr>
            <p:ph type="title"/>
          </p:nvPr>
        </p:nvSpPr>
        <p:spPr/>
        <p:txBody>
          <a:bodyPr/>
          <a:lstStyle/>
          <a:p>
            <a:r>
              <a:rPr lang="en-US" dirty="0"/>
              <a:t>… including our assignments! (2/2)</a:t>
            </a:r>
          </a:p>
        </p:txBody>
      </p:sp>
      <p:sp>
        <p:nvSpPr>
          <p:cNvPr id="3" name="Text Placeholder 2">
            <a:extLst>
              <a:ext uri="{FF2B5EF4-FFF2-40B4-BE49-F238E27FC236}">
                <a16:creationId xmlns:a16="http://schemas.microsoft.com/office/drawing/2014/main" id="{36501DDF-411D-79E4-E53A-175D11E7B6E5}"/>
              </a:ext>
            </a:extLst>
          </p:cNvPr>
          <p:cNvSpPr>
            <a:spLocks noGrp="1"/>
          </p:cNvSpPr>
          <p:nvPr>
            <p:ph type="body" idx="1"/>
          </p:nvPr>
        </p:nvSpPr>
        <p:spPr/>
        <p:txBody>
          <a:bodyPr>
            <a:normAutofit/>
          </a:bodyPr>
          <a:lstStyle/>
          <a:p>
            <a:pPr>
              <a:lnSpc>
                <a:spcPct val="100000"/>
              </a:lnSpc>
            </a:pPr>
            <a:r>
              <a:rPr lang="en-US" i="0" dirty="0"/>
              <a:t>Games &amp; Graphics (C1, C3)</a:t>
            </a:r>
          </a:p>
          <a:p>
            <a:pPr lvl="1">
              <a:lnSpc>
                <a:spcPct val="100000"/>
              </a:lnSpc>
            </a:pPr>
            <a:r>
              <a:rPr lang="en-US" dirty="0"/>
              <a:t>at UW: many </a:t>
            </a:r>
            <a:r>
              <a:rPr lang="en-US" dirty="0">
                <a:hlinkClick r:id="rId3"/>
              </a:rPr>
              <a:t>labs in CSE</a:t>
            </a:r>
            <a:r>
              <a:rPr lang="en-US" dirty="0"/>
              <a:t> and </a:t>
            </a:r>
            <a:r>
              <a:rPr lang="en-US" dirty="0">
                <a:hlinkClick r:id="rId4"/>
              </a:rPr>
              <a:t>iSchool’s GAMER group</a:t>
            </a:r>
            <a:r>
              <a:rPr lang="en-US" dirty="0"/>
              <a:t> </a:t>
            </a:r>
          </a:p>
          <a:p>
            <a:pPr lvl="1">
              <a:lnSpc>
                <a:spcPct val="100000"/>
              </a:lnSpc>
            </a:pPr>
            <a:r>
              <a:rPr lang="en-US" dirty="0"/>
              <a:t>fun fact: </a:t>
            </a:r>
            <a:r>
              <a:rPr lang="en-US" i="0" dirty="0">
                <a:hlinkClick r:id="rId5"/>
              </a:rPr>
              <a:t>Foldit</a:t>
            </a:r>
            <a:r>
              <a:rPr lang="en-US" b="1" i="0" dirty="0"/>
              <a:t> </a:t>
            </a:r>
            <a:r>
              <a:rPr lang="en-US" i="0" dirty="0"/>
              <a:t>is a crowd-sourced game for protein folding</a:t>
            </a:r>
          </a:p>
          <a:p>
            <a:pPr lvl="2">
              <a:lnSpc>
                <a:spcPct val="100000"/>
              </a:lnSpc>
            </a:pPr>
            <a:r>
              <a:rPr lang="en-US" sz="2400" dirty="0"/>
              <a:t>David Baker shared last year’s Nobel Prize in Chemistry, in part for this!!</a:t>
            </a:r>
          </a:p>
          <a:p>
            <a:pPr>
              <a:lnSpc>
                <a:spcPct val="100000"/>
              </a:lnSpc>
            </a:pPr>
            <a:r>
              <a:rPr lang="en-US" i="0" dirty="0"/>
              <a:t>Social Computing (P1)</a:t>
            </a:r>
          </a:p>
          <a:p>
            <a:pPr lvl="1">
              <a:lnSpc>
                <a:spcPct val="100000"/>
              </a:lnSpc>
            </a:pPr>
            <a:r>
              <a:rPr lang="en-US" dirty="0"/>
              <a:t>at UW:</a:t>
            </a:r>
            <a:r>
              <a:rPr lang="en-US" i="0" dirty="0"/>
              <a:t> </a:t>
            </a:r>
            <a:r>
              <a:rPr lang="en-US" i="0" dirty="0">
                <a:hlinkClick r:id="rId6"/>
              </a:rPr>
              <a:t>Amy Zhang</a:t>
            </a:r>
            <a:r>
              <a:rPr lang="en-US" i="0" dirty="0"/>
              <a:t>’s </a:t>
            </a:r>
            <a:r>
              <a:rPr lang="en-US" i="0" dirty="0">
                <a:hlinkClick r:id="rId7"/>
              </a:rPr>
              <a:t>Social Futures Lab</a:t>
            </a:r>
            <a:r>
              <a:rPr lang="en-US" i="0" dirty="0"/>
              <a:t> + </a:t>
            </a:r>
            <a:r>
              <a:rPr lang="en-US" i="0" u="sng" dirty="0"/>
              <a:t>so much</a:t>
            </a:r>
            <a:r>
              <a:rPr lang="en-US" i="0" dirty="0"/>
              <a:t> of </a:t>
            </a:r>
            <a:r>
              <a:rPr lang="en-US" i="0" dirty="0" err="1"/>
              <a:t>iSchool</a:t>
            </a:r>
            <a:endParaRPr lang="en-US" dirty="0"/>
          </a:p>
          <a:p>
            <a:pPr>
              <a:lnSpc>
                <a:spcPct val="100000"/>
              </a:lnSpc>
            </a:pPr>
            <a:r>
              <a:rPr lang="en-US" i="0" dirty="0"/>
              <a:t>and many side quests (in lecture, section, PCM): accessibility </a:t>
            </a:r>
            <a:br>
              <a:rPr lang="en-US" i="0" dirty="0"/>
            </a:br>
            <a:r>
              <a:rPr lang="en-US" i="0" dirty="0"/>
              <a:t>(e.g. </a:t>
            </a:r>
            <a:r>
              <a:rPr lang="en-US" i="0" dirty="0">
                <a:hlinkClick r:id="rId8"/>
              </a:rPr>
              <a:t>UW CREATE</a:t>
            </a:r>
            <a:r>
              <a:rPr lang="en-US" i="0" dirty="0"/>
              <a:t>), weather, music data, chatbots, and </a:t>
            </a:r>
            <a:r>
              <a:rPr lang="en-US" i="0" u="sng" dirty="0"/>
              <a:t>lots</a:t>
            </a:r>
            <a:r>
              <a:rPr lang="en-US" i="0" dirty="0"/>
              <a:t> of math</a:t>
            </a:r>
          </a:p>
        </p:txBody>
      </p:sp>
      <p:sp>
        <p:nvSpPr>
          <p:cNvPr id="4" name="Slide Number Placeholder 3">
            <a:extLst>
              <a:ext uri="{FF2B5EF4-FFF2-40B4-BE49-F238E27FC236}">
                <a16:creationId xmlns:a16="http://schemas.microsoft.com/office/drawing/2014/main" id="{FBD3D0BB-46C4-1B10-FC99-8F98D6077B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spTree>
    <p:extLst>
      <p:ext uri="{BB962C8B-B14F-4D97-AF65-F5344CB8AC3E}">
        <p14:creationId xmlns:p14="http://schemas.microsoft.com/office/powerpoint/2010/main" val="170116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8E6C-2FF0-AD19-0E84-EF1150F4209C}"/>
              </a:ext>
            </a:extLst>
          </p:cNvPr>
          <p:cNvSpPr>
            <a:spLocks noGrp="1"/>
          </p:cNvSpPr>
          <p:nvPr>
            <p:ph type="title"/>
          </p:nvPr>
        </p:nvSpPr>
        <p:spPr/>
        <p:txBody>
          <a:bodyPr/>
          <a:lstStyle/>
          <a:p>
            <a:r>
              <a:rPr lang="en-US" dirty="0"/>
              <a:t>Closing the loop on P3 reflections – topics </a:t>
            </a:r>
          </a:p>
        </p:txBody>
      </p:sp>
      <p:sp>
        <p:nvSpPr>
          <p:cNvPr id="3" name="Text Placeholder 2">
            <a:extLst>
              <a:ext uri="{FF2B5EF4-FFF2-40B4-BE49-F238E27FC236}">
                <a16:creationId xmlns:a16="http://schemas.microsoft.com/office/drawing/2014/main" id="{B9981B49-B840-6C70-6ECD-464977563760}"/>
              </a:ext>
            </a:extLst>
          </p:cNvPr>
          <p:cNvSpPr>
            <a:spLocks noGrp="1"/>
          </p:cNvSpPr>
          <p:nvPr>
            <p:ph type="body" idx="1"/>
          </p:nvPr>
        </p:nvSpPr>
        <p:spPr/>
        <p:txBody>
          <a:bodyPr/>
          <a:lstStyle/>
          <a:p>
            <a:pPr marL="114300" indent="0">
              <a:buNone/>
            </a:pPr>
            <a:r>
              <a:rPr lang="en-US" dirty="0"/>
              <a:t>Y’all listed many other applications of CS too! Some common areas:</a:t>
            </a:r>
          </a:p>
          <a:p>
            <a:r>
              <a:rPr lang="en-US" dirty="0"/>
              <a:t>civil engineering &amp; architecture </a:t>
            </a:r>
          </a:p>
          <a:p>
            <a:r>
              <a:rPr lang="en-US" dirty="0"/>
              <a:t>sports</a:t>
            </a:r>
          </a:p>
          <a:p>
            <a:r>
              <a:rPr lang="en-US" dirty="0"/>
              <a:t>agriculture</a:t>
            </a:r>
          </a:p>
          <a:p>
            <a:r>
              <a:rPr lang="en-US" dirty="0"/>
              <a:t>environmental science &amp; engineering</a:t>
            </a:r>
          </a:p>
          <a:p>
            <a:r>
              <a:rPr lang="en-US" dirty="0"/>
              <a:t>archaeology </a:t>
            </a:r>
          </a:p>
          <a:p>
            <a:r>
              <a:rPr lang="en-US" dirty="0"/>
              <a:t>2D &amp; 3D animation</a:t>
            </a:r>
          </a:p>
        </p:txBody>
      </p:sp>
      <p:sp>
        <p:nvSpPr>
          <p:cNvPr id="4" name="Slide Number Placeholder 3">
            <a:extLst>
              <a:ext uri="{FF2B5EF4-FFF2-40B4-BE49-F238E27FC236}">
                <a16:creationId xmlns:a16="http://schemas.microsoft.com/office/drawing/2014/main" id="{971C2C2D-B47B-7A82-1AE4-90415FA6E8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spTree>
    <p:extLst>
      <p:ext uri="{BB962C8B-B14F-4D97-AF65-F5344CB8AC3E}">
        <p14:creationId xmlns:p14="http://schemas.microsoft.com/office/powerpoint/2010/main" val="1540733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AF86-8D47-20C4-7E13-F6A12AAA839C}"/>
              </a:ext>
            </a:extLst>
          </p:cNvPr>
          <p:cNvSpPr>
            <a:spLocks noGrp="1"/>
          </p:cNvSpPr>
          <p:nvPr>
            <p:ph type="title"/>
          </p:nvPr>
        </p:nvSpPr>
        <p:spPr/>
        <p:txBody>
          <a:bodyPr/>
          <a:lstStyle/>
          <a:p>
            <a:r>
              <a:rPr lang="en-US" dirty="0"/>
              <a:t>Libraries &amp; Archives! (1/3)</a:t>
            </a:r>
          </a:p>
        </p:txBody>
      </p:sp>
      <p:sp>
        <p:nvSpPr>
          <p:cNvPr id="3" name="Text Placeholder 2">
            <a:extLst>
              <a:ext uri="{FF2B5EF4-FFF2-40B4-BE49-F238E27FC236}">
                <a16:creationId xmlns:a16="http://schemas.microsoft.com/office/drawing/2014/main" id="{E6B0FCAF-C58B-C92C-9FB1-A506C59C8379}"/>
              </a:ext>
            </a:extLst>
          </p:cNvPr>
          <p:cNvSpPr>
            <a:spLocks noGrp="1"/>
          </p:cNvSpPr>
          <p:nvPr>
            <p:ph type="body" idx="1"/>
          </p:nvPr>
        </p:nvSpPr>
        <p:spPr/>
        <p:txBody>
          <a:bodyPr>
            <a:normAutofit/>
          </a:bodyPr>
          <a:lstStyle/>
          <a:p>
            <a:pPr marL="114300" indent="0">
              <a:buNone/>
            </a:pPr>
            <a:r>
              <a:rPr lang="en-US" dirty="0"/>
              <a:t>“Sometimes I enjoy volunteering online by transcribing historical documents which is really important not only for accessibility of information across large distances but also a more viable way of preserving information.</a:t>
            </a:r>
          </a:p>
          <a:p>
            <a:pPr marL="114300" indent="0">
              <a:buNone/>
            </a:pPr>
            <a:endParaRPr lang="en-US" dirty="0"/>
          </a:p>
          <a:p>
            <a:pPr marL="114300" indent="0">
              <a:buNone/>
            </a:pPr>
            <a:r>
              <a:rPr lang="en-US" dirty="0"/>
              <a:t>Not only is computer science really important in the actual creation of websites and digital archives to store this information but some of the basic skills can be reminiscent of coding/[pseudocode] like in the videos example of the Old McDonalds song.”</a:t>
            </a:r>
          </a:p>
        </p:txBody>
      </p:sp>
      <p:sp>
        <p:nvSpPr>
          <p:cNvPr id="4" name="Slide Number Placeholder 3">
            <a:extLst>
              <a:ext uri="{FF2B5EF4-FFF2-40B4-BE49-F238E27FC236}">
                <a16:creationId xmlns:a16="http://schemas.microsoft.com/office/drawing/2014/main" id="{1D95FE4D-5F5C-8DDC-F9C5-5F490C4FD4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spTree>
    <p:extLst>
      <p:ext uri="{BB962C8B-B14F-4D97-AF65-F5344CB8AC3E}">
        <p14:creationId xmlns:p14="http://schemas.microsoft.com/office/powerpoint/2010/main" val="3261291753"/>
      </p:ext>
    </p:extLst>
  </p:cSld>
  <p:clrMapOvr>
    <a:masterClrMapping/>
  </p:clrMapOvr>
</p:sld>
</file>

<file path=ppt/theme/theme1.xml><?xml version="1.0" encoding="utf-8"?>
<a:theme xmlns:a="http://schemas.openxmlformats.org/drawingml/2006/main" name="2_CSE 12X (adopted from CSE 373)">
  <a:themeElements>
    <a:clrScheme name="Custom 17">
      <a:dk1>
        <a:srgbClr val="222222"/>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57FF"/>
      </a:hlink>
      <a:folHlink>
        <a:srgbClr val="0057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17411</TotalTime>
  <Words>1777</Words>
  <Application>Microsoft Macintosh PowerPoint</Application>
  <PresentationFormat>Widescreen</PresentationFormat>
  <Paragraphs>239</Paragraphs>
  <Slides>23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Montserrat</vt:lpstr>
      <vt:lpstr>Montserrat SemiBold</vt:lpstr>
      <vt:lpstr>Consolas</vt:lpstr>
      <vt:lpstr>Calibri</vt:lpstr>
      <vt:lpstr>Montserrat ExtraBold</vt:lpstr>
      <vt:lpstr>Wingdings</vt:lpstr>
      <vt:lpstr>2_CSE 12X (adopted from CSE 373)</vt:lpstr>
      <vt:lpstr>Victory Lap!</vt:lpstr>
      <vt:lpstr>Announcements, Reminders</vt:lpstr>
      <vt:lpstr>Evaluations and Awards</vt:lpstr>
      <vt:lpstr>What is String[] args?</vt:lpstr>
      <vt:lpstr>Applications of Computer Science</vt:lpstr>
      <vt:lpstr>… including our assignments! (1/2)</vt:lpstr>
      <vt:lpstr>… including our assignments! (2/2)</vt:lpstr>
      <vt:lpstr>Closing the loop on P3 reflections – topics </vt:lpstr>
      <vt:lpstr>Libraries &amp; Archives! (1/3)</vt:lpstr>
      <vt:lpstr>Libraries &amp; Archives! (2/3)</vt:lpstr>
      <vt:lpstr>Libraries &amp; Archives! (3/3)</vt:lpstr>
      <vt:lpstr>Benjamin Charles Germain Lee</vt:lpstr>
      <vt:lpstr>Future Courses </vt:lpstr>
      <vt:lpstr>Closing the loop on P3 reflections – journey </vt:lpstr>
      <vt:lpstr>Metacognition &amp; Growth Mindset</vt:lpstr>
      <vt:lpstr>… and some honest (and funny) answers!</vt:lpstr>
      <vt:lpstr>Generalizing beyond Computer Science</vt:lpstr>
      <vt:lpstr>Frequently Asked Questions</vt:lpstr>
      <vt:lpstr>Aside: Cute Programming Language Logos</vt:lpstr>
      <vt:lpstr>Summer Break Project: Tic Tac Toe</vt:lpstr>
      <vt:lpstr>Summer Break Project: Tic Tac Toe++</vt:lpstr>
      <vt:lpstr>Thank your 23 fabulous TAs!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Matthew Wang</cp:lastModifiedBy>
  <cp:revision>639</cp:revision>
  <dcterms:modified xsi:type="dcterms:W3CDTF">2026-06-06T01:28:51Z</dcterms:modified>
</cp:coreProperties>
</file>