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1"/>
  </p:notesMasterIdLst>
  <p:handoutMasterIdLst>
    <p:handoutMasterId r:id="rId12"/>
  </p:handoutMasterIdLst>
  <p:sldIdLst>
    <p:sldId id="525" r:id="rId2"/>
    <p:sldId id="356" r:id="rId3"/>
    <p:sldId id="518" r:id="rId4"/>
    <p:sldId id="519" r:id="rId5"/>
    <p:sldId id="520" r:id="rId6"/>
    <p:sldId id="523" r:id="rId7"/>
    <p:sldId id="524" r:id="rId8"/>
    <p:sldId id="489" r:id="rId9"/>
    <p:sldId id="522" r:id="rId10"/>
  </p:sldIdLst>
  <p:sldSz cx="12192000" cy="6858000"/>
  <p:notesSz cx="6858000" cy="9144000"/>
  <p:embeddedFontLst>
    <p:embeddedFont>
      <p:font typeface="Consolas" panose="020B0609020204030204" pitchFamily="49" charset="0"/>
      <p:regular r:id="rId13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ExtraBold" panose="00000900000000000000" pitchFamily="2" charset="77"/>
      <p:bold r:id="rId21"/>
      <p:italic r:id="rId22"/>
      <p:boldItalic r:id="rId23"/>
    </p:embeddedFont>
    <p:embeddedFont>
      <p:font typeface="Montserrat SemiBold" panose="00000700000000000000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0"/>
    <a:srgbClr val="F7D57E"/>
    <a:srgbClr val="C00000"/>
    <a:srgbClr val="CFFFFD"/>
    <a:srgbClr val="0066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1"/>
    <p:restoredTop sz="95407"/>
  </p:normalViewPr>
  <p:slideViewPr>
    <p:cSldViewPr snapToGrid="0">
      <p:cViewPr varScale="1">
        <p:scale>
          <a:sx n="87" d="100"/>
          <a:sy n="87" d="100"/>
        </p:scale>
        <p:origin x="232" y="10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5/28/26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CFEDBAC0-17DF-B7D1-5E15-CCABB4BF7CF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7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7CD3FB9-B779-75CE-EB98-9BDD62E21AC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6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C3F81EA-215C-477D-ABFB-FE36BE4A9FE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3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C829E37-B416-162C-9495-74258BB047B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8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EBDCB97E-F83F-F00E-A2F2-79EB740C298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FF840949-3141-E1A9-375A-9D5D619EC5F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600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17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48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Putting It All Together (Again)!</a:t>
            </a:r>
            <a:endParaRPr sz="48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If you could be any marine animal, what would you be? 🐬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8C9E6-C6E6-8EAA-BAF8-95D38D912C53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6" name="Picture 5" descr="Ask questions on sli.do with code #cse121">
            <a:extLst>
              <a:ext uri="{FF2B5EF4-FFF2-40B4-BE49-F238E27FC236}">
                <a16:creationId xmlns:a16="http://schemas.microsoft.com/office/drawing/2014/main" id="{EC65DC47-3892-19F8-FC1D-DEA89FE2E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362" y="5496889"/>
            <a:ext cx="1253534" cy="12535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P3 due </a:t>
            </a:r>
            <a:r>
              <a:rPr lang="en-US" b="1" dirty="0">
                <a:solidFill>
                  <a:schemeClr val="tx1"/>
                </a:solidFill>
              </a:rPr>
              <a:t>Tuesday, June 2</a:t>
            </a:r>
            <a:r>
              <a:rPr lang="en-US" b="1" baseline="30000" dirty="0">
                <a:solidFill>
                  <a:schemeClr val="tx1"/>
                </a:solidFill>
              </a:rPr>
              <a:t>nd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b="1" dirty="0"/>
          </a:p>
          <a:p>
            <a:pPr lvl="1"/>
            <a:r>
              <a:rPr lang="en-US" b="1" dirty="0"/>
              <a:t>note: </a:t>
            </a:r>
            <a:r>
              <a:rPr lang="en-US" dirty="0"/>
              <a:t>you will get feedback </a:t>
            </a:r>
            <a:r>
              <a:rPr lang="en-US" i="1" dirty="0"/>
              <a:t>after</a:t>
            </a:r>
            <a:r>
              <a:rPr lang="en-US" dirty="0"/>
              <a:t> R7 is due</a:t>
            </a:r>
          </a:p>
          <a:p>
            <a:pPr lvl="1"/>
            <a:r>
              <a:rPr lang="en-US" dirty="0"/>
              <a:t>(we </a:t>
            </a:r>
            <a:r>
              <a:rPr lang="en-US" i="1" dirty="0"/>
              <a:t>will</a:t>
            </a:r>
            <a:r>
              <a:rPr lang="en-US" dirty="0"/>
              <a:t> grade this differently because of that!)</a:t>
            </a:r>
          </a:p>
          <a:p>
            <a:r>
              <a:rPr lang="en-US" dirty="0"/>
              <a:t>Resubmissions!</a:t>
            </a:r>
          </a:p>
          <a:p>
            <a:pPr lvl="1"/>
            <a:r>
              <a:rPr lang="en-US" dirty="0"/>
              <a:t>R6 released, due </a:t>
            </a:r>
            <a:r>
              <a:rPr lang="en-US" b="1" dirty="0"/>
              <a:t>Thursday, June 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C2, P2, C3)</a:t>
            </a:r>
          </a:p>
          <a:p>
            <a:pPr lvl="1"/>
            <a:r>
              <a:rPr lang="en-US" b="1" dirty="0"/>
              <a:t>R7</a:t>
            </a:r>
            <a:r>
              <a:rPr lang="en-US" dirty="0"/>
              <a:t>: </a:t>
            </a:r>
            <a:r>
              <a:rPr lang="en-US" u="sng" dirty="0"/>
              <a:t>All</a:t>
            </a:r>
            <a:r>
              <a:rPr lang="en-US" dirty="0"/>
              <a:t> assignments eligible for resubmission!</a:t>
            </a:r>
          </a:p>
          <a:p>
            <a:pPr lvl="1"/>
            <a:r>
              <a:rPr lang="en-US" b="1" dirty="0"/>
              <a:t>R-Extra</a:t>
            </a:r>
            <a:r>
              <a:rPr lang="en-US" dirty="0"/>
              <a:t>: Extra resubmission for 11+ sections attended</a:t>
            </a:r>
          </a:p>
          <a:p>
            <a:r>
              <a:rPr lang="en-US" dirty="0"/>
              <a:t>Final Exam: </a:t>
            </a:r>
            <a:r>
              <a:rPr lang="en-US" b="1" dirty="0"/>
              <a:t>Wednesday, June 10</a:t>
            </a:r>
            <a:r>
              <a:rPr lang="en-US" b="1" baseline="30000" dirty="0"/>
              <a:t>th</a:t>
            </a:r>
            <a:r>
              <a:rPr lang="en-US" b="1" dirty="0"/>
              <a:t> from 2:30-4:20 (in GUG 220)</a:t>
            </a:r>
          </a:p>
          <a:p>
            <a:pPr lvl="1"/>
            <a:r>
              <a:rPr lang="en-US" dirty="0"/>
              <a:t>Fill out the Left-Handed Desk Request form by </a:t>
            </a:r>
            <a:r>
              <a:rPr lang="en-US" b="1" dirty="0"/>
              <a:t>Tue, June 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DFFA-B992-6EEF-F075-7D6B053D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“Core” of the Final 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5334-94F5-F193-5446-6268CC517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In-person</a:t>
            </a:r>
            <a:r>
              <a:rPr lang="en-US" dirty="0"/>
              <a:t>, with assigned seating (more on that next week!)</a:t>
            </a:r>
          </a:p>
          <a:p>
            <a:r>
              <a:rPr lang="en-US" dirty="0"/>
              <a:t>Same general logistics as quizzes: </a:t>
            </a:r>
          </a:p>
          <a:p>
            <a:pPr lvl="1"/>
            <a:r>
              <a:rPr lang="en-US" dirty="0"/>
              <a:t>on paper</a:t>
            </a:r>
          </a:p>
          <a:p>
            <a:pPr lvl="1"/>
            <a:r>
              <a:rPr lang="en-US" dirty="0"/>
              <a:t>we will provide you with one </a:t>
            </a:r>
            <a:r>
              <a:rPr lang="en-US" b="1" dirty="0"/>
              <a:t>reference sheet</a:t>
            </a:r>
            <a:r>
              <a:rPr lang="en-US" dirty="0"/>
              <a:t>, and</a:t>
            </a:r>
          </a:p>
          <a:p>
            <a:pPr lvl="1"/>
            <a:r>
              <a:rPr lang="en-US" dirty="0"/>
              <a:t>you may bring </a:t>
            </a:r>
            <a:r>
              <a:rPr lang="en-US" b="1" dirty="0"/>
              <a:t>one double-sided 8.5 x 11-inch page of notes </a:t>
            </a:r>
          </a:p>
          <a:p>
            <a:r>
              <a:rPr lang="en-US" dirty="0"/>
              <a:t>Will have 6 problems, all similar in style to the quizzes</a:t>
            </a:r>
          </a:p>
          <a:p>
            <a:r>
              <a:rPr lang="en-US" dirty="0"/>
              <a:t>Focus is on behavior (not code style); minor syntax errors allowed (when unambiguous)</a:t>
            </a:r>
          </a:p>
          <a:p>
            <a:r>
              <a:rPr lang="en-US" dirty="0"/>
              <a:t>A </a:t>
            </a:r>
            <a:r>
              <a:rPr lang="en-US" i="1" dirty="0"/>
              <a:t>bit</a:t>
            </a:r>
            <a:r>
              <a:rPr lang="en-US" dirty="0"/>
              <a:t> more time per-problem than the quiz!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23AF6-CFD0-BC72-09C1-52CD7F933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1A04-D044-071B-3A29-AD9E2F16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121 “Exam Review Systems”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7070A-6249-A43F-318C-63DDB5841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Autofit/>
          </a:bodyPr>
          <a:lstStyle/>
          <a:p>
            <a:r>
              <a:rPr lang="en-US" sz="2400" dirty="0"/>
              <a:t>Entire last week is focused on final exam review and prep</a:t>
            </a:r>
          </a:p>
          <a:p>
            <a:pPr lvl="1"/>
            <a:r>
              <a:rPr lang="en-US" sz="2400" dirty="0"/>
              <a:t>Lecture 18: some strategies &amp; live practice</a:t>
            </a:r>
            <a:endParaRPr lang="en-US" sz="2400" dirty="0">
              <a:highlight>
                <a:srgbClr val="F7D57E"/>
              </a:highlight>
            </a:endParaRPr>
          </a:p>
          <a:p>
            <a:pPr lvl="1"/>
            <a:r>
              <a:rPr lang="en-US" sz="2400" dirty="0"/>
              <a:t>Section 17 and 18: </a:t>
            </a:r>
            <a:r>
              <a:rPr lang="en-US" sz="2400" i="1" dirty="0"/>
              <a:t>even more</a:t>
            </a:r>
            <a:r>
              <a:rPr lang="en-US" sz="2400" dirty="0"/>
              <a:t> practice</a:t>
            </a:r>
          </a:p>
          <a:p>
            <a:pPr lvl="1"/>
            <a:r>
              <a:rPr lang="en-US" sz="2400" dirty="0"/>
              <a:t>Lecture 19: a few last tips, words of encouragement</a:t>
            </a:r>
          </a:p>
          <a:p>
            <a:r>
              <a:rPr lang="en-US" sz="2400" i="1" dirty="0"/>
              <a:t>Optional</a:t>
            </a:r>
            <a:r>
              <a:rPr lang="en-US" sz="2400" dirty="0"/>
              <a:t> final exam review session planned for 06/08 – more details soon!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IPL will </a:t>
            </a:r>
            <a:r>
              <a:rPr lang="en-US" sz="2400" b="1" u="sng" dirty="0">
                <a:solidFill>
                  <a:schemeClr val="accent2"/>
                </a:solidFill>
              </a:rPr>
              <a:t>not</a:t>
            </a:r>
            <a:r>
              <a:rPr lang="en-US" sz="2400" b="1" dirty="0">
                <a:solidFill>
                  <a:schemeClr val="accent2"/>
                </a:solidFill>
              </a:rPr>
              <a:t> be open during finals week</a:t>
            </a:r>
            <a:r>
              <a:rPr lang="en-US" sz="2400" dirty="0"/>
              <a:t>, so plan ahead!</a:t>
            </a:r>
          </a:p>
          <a:p>
            <a:r>
              <a:rPr lang="en-US" sz="2400" dirty="0"/>
              <a:t>Several asynchronous resources, including:</a:t>
            </a:r>
          </a:p>
          <a:p>
            <a:pPr lvl="1"/>
            <a:r>
              <a:rPr lang="en-US" sz="2400" dirty="0"/>
              <a:t>multiple previous </a:t>
            </a:r>
            <a:r>
              <a:rPr lang="en-US" sz="2400" u="sng" dirty="0"/>
              <a:t>actual</a:t>
            </a:r>
            <a:r>
              <a:rPr lang="en-US" sz="2400" dirty="0"/>
              <a:t> finals</a:t>
            </a:r>
          </a:p>
          <a:p>
            <a:pPr lvl="1"/>
            <a:r>
              <a:rPr lang="en-US" sz="2400" dirty="0"/>
              <a:t>many existing programming problems </a:t>
            </a:r>
          </a:p>
          <a:p>
            <a:pPr lvl="1"/>
            <a:r>
              <a:rPr lang="en-US" sz="2400" dirty="0"/>
              <a:t>more resources soon (stay tuned for an announcement!)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D8A7-F723-0158-7809-796ECED50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512-EB6F-7025-D10A-2DFE915B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Miscellaneous Exam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313BA-7054-CE53-E2F5-02BE37306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</a:t>
            </a:r>
            <a:r>
              <a:rPr lang="en-US" u="sng" dirty="0"/>
              <a:t>very</a:t>
            </a:r>
            <a:r>
              <a:rPr lang="en-US" dirty="0"/>
              <a:t> careful about how you use the previous actual finals</a:t>
            </a:r>
          </a:p>
          <a:p>
            <a:pPr lvl="1"/>
            <a:r>
              <a:rPr lang="en-US" dirty="0"/>
              <a:t>Great study resource (and matched difficulty), but…</a:t>
            </a:r>
          </a:p>
          <a:p>
            <a:pPr lvl="1"/>
            <a:r>
              <a:rPr lang="en-US" dirty="0"/>
              <a:t>Hard to “unsee” solutions after looking &amp; too easy to “overfit” </a:t>
            </a:r>
          </a:p>
          <a:p>
            <a:pPr lvl="1"/>
            <a:r>
              <a:rPr lang="en-US" dirty="0"/>
              <a:t>Use for targeted study, mimic the actual test-taking environment</a:t>
            </a:r>
          </a:p>
          <a:p>
            <a:r>
              <a:rPr lang="en-US" b="1" dirty="0">
                <a:solidFill>
                  <a:schemeClr val="accent6"/>
                </a:solidFill>
              </a:rPr>
              <a:t>Make your own </a:t>
            </a:r>
            <a:r>
              <a:rPr lang="en-US" b="1" dirty="0" err="1">
                <a:solidFill>
                  <a:schemeClr val="accent6"/>
                </a:solidFill>
              </a:rPr>
              <a:t>cheatsheet</a:t>
            </a:r>
            <a:r>
              <a:rPr lang="en-US" dirty="0"/>
              <a:t>, don’t use someone else’s!</a:t>
            </a:r>
          </a:p>
          <a:p>
            <a:pPr lvl="1"/>
            <a:r>
              <a:rPr lang="en-US" dirty="0"/>
              <a:t>Making the </a:t>
            </a:r>
            <a:r>
              <a:rPr lang="en-US" dirty="0" err="1"/>
              <a:t>cheatsheet</a:t>
            </a:r>
            <a:r>
              <a:rPr lang="en-US" dirty="0"/>
              <a:t> </a:t>
            </a:r>
            <a:r>
              <a:rPr lang="en-US" i="1" dirty="0"/>
              <a:t>is</a:t>
            </a:r>
            <a:r>
              <a:rPr lang="en-US" dirty="0"/>
              <a:t> studying</a:t>
            </a:r>
          </a:p>
          <a:p>
            <a:r>
              <a:rPr lang="en-US" dirty="0"/>
              <a:t>It is </a:t>
            </a:r>
            <a:r>
              <a:rPr lang="en-US" u="sng" dirty="0"/>
              <a:t>your</a:t>
            </a:r>
            <a:r>
              <a:rPr lang="en-US" dirty="0"/>
              <a:t> responsibility to know the policies &amp; procedures</a:t>
            </a:r>
          </a:p>
          <a:p>
            <a:pPr lvl="1"/>
            <a:r>
              <a:rPr lang="en-US" dirty="0"/>
              <a:t>Let’s take a quick spin of the website page right now :)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5F751-39AE-5919-3739-B89B7DDDA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33A0-159C-F9FF-476C-A55BCE87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3CCE6-115C-03FC-0E09-3E00C817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9785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We will answer some live and put the rest in the class </a:t>
            </a:r>
            <a:r>
              <a:rPr lang="en-US" sz="2400" dirty="0" err="1"/>
              <a:t>megathread</a:t>
            </a:r>
            <a:r>
              <a:rPr lang="en-US" sz="2400" dirty="0"/>
              <a:t> for today!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CE6142-5ACA-6E94-2247-F79CFEEB4014}"/>
              </a:ext>
            </a:extLst>
          </p:cNvPr>
          <p:cNvGrpSpPr/>
          <p:nvPr/>
        </p:nvGrpSpPr>
        <p:grpSpPr>
          <a:xfrm>
            <a:off x="4207333" y="2296381"/>
            <a:ext cx="3777327" cy="4247074"/>
            <a:chOff x="4207333" y="2296381"/>
            <a:chExt cx="3777327" cy="4247074"/>
          </a:xfrm>
        </p:grpSpPr>
        <p:pic>
          <p:nvPicPr>
            <p:cNvPr id="5" name="Picture 4" descr="Ask questions on sli.do with code #cse121">
              <a:extLst>
                <a:ext uri="{FF2B5EF4-FFF2-40B4-BE49-F238E27FC236}">
                  <a16:creationId xmlns:a16="http://schemas.microsoft.com/office/drawing/2014/main" id="{7A794F11-89B5-8D49-A1A2-4C96A891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0991" y="2296381"/>
              <a:ext cx="3190018" cy="319001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2A9D88-646D-F445-9E2E-A47F95C012FE}"/>
                </a:ext>
              </a:extLst>
            </p:cNvPr>
            <p:cNvSpPr txBox="1"/>
            <p:nvPr/>
          </p:nvSpPr>
          <p:spPr>
            <a:xfrm>
              <a:off x="4207333" y="5712458"/>
              <a:ext cx="37773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sli.do</a:t>
              </a:r>
              <a:r>
                <a:rPr lang="en-US" sz="4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#cse121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397E7-C76C-A4C6-B27E-331BFF44BA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1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BA41-8F3E-4A6C-B30B-F6DEBF2D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FFD37-028B-4E04-AD55-4AEAB2F7F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4BA63-F3D0-4083-9D40-9C34627745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1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EFBD-4CAF-4CD3-1DB5-9C29BB3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371-F6DD-3781-2624-4C0B0D6D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Array of Counters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007BA4-6631-0A96-4C7F-FD70A5AC7A18}"/>
              </a:ext>
            </a:extLst>
          </p:cNvPr>
          <p:cNvGraphicFramePr>
            <a:graphicFrameLocks noGrp="1"/>
          </p:cNvGraphicFramePr>
          <p:nvPr/>
        </p:nvGraphicFramePr>
        <p:xfrm>
          <a:off x="2780966" y="1428604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/>
                        </a:rPr>
                        <a:t>0 1 2 2 0 2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3A7E-E1D7-DC05-05F9-8E33C1C9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11166"/>
            <a:ext cx="8826632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numCount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input,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counts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input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nextInt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                     ;</a:t>
            </a:r>
            <a:br>
              <a:rPr lang="en-US" sz="2000" dirty="0">
                <a:latin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counts;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B1EBE-9ABD-7A30-8FCD-77EB4EF059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873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4F94-9A3C-7D8E-2FCE-4B8924C0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Time :)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0FE9C-8F24-C40E-C36E-F7B320645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(for those looking at </a:t>
            </a:r>
            <a:r>
              <a:rPr lang="en-US" i="1" dirty="0"/>
              <a:t>just</a:t>
            </a:r>
            <a:r>
              <a:rPr lang="en-US" dirty="0"/>
              <a:t> the slides – the rest of this lecture was doing the in-class lesson!)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CC978-ACA5-1F92-33F4-E93CCA7164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1597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5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13090</TotalTime>
  <Words>552</Words>
  <Application>Microsoft Macintosh PowerPoint</Application>
  <PresentationFormat>Widescreen</PresentationFormat>
  <Paragraphs>96</Paragraphs>
  <Slides>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Montserrat ExtraBold</vt:lpstr>
      <vt:lpstr>Arial</vt:lpstr>
      <vt:lpstr>Montserrat</vt:lpstr>
      <vt:lpstr>Montserrat SemiBold</vt:lpstr>
      <vt:lpstr>Consolas</vt:lpstr>
      <vt:lpstr>Calibri</vt:lpstr>
      <vt:lpstr>2_CSE 12X (adopted from CSE 373)</vt:lpstr>
      <vt:lpstr>Putting It All Together (Again)!</vt:lpstr>
      <vt:lpstr>Announcements, Reminders</vt:lpstr>
      <vt:lpstr>The “Core” of the Final Exam</vt:lpstr>
      <vt:lpstr>CSE 121 “Exam Review Systems”</vt:lpstr>
      <vt:lpstr>Some Miscellaneous Exam Thoughts</vt:lpstr>
      <vt:lpstr>Exam Questions?</vt:lpstr>
      <vt:lpstr>Scratchwork</vt:lpstr>
      <vt:lpstr>(PCM) Array of Counters</vt:lpstr>
      <vt:lpstr>Ed Time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565</cp:revision>
  <dcterms:modified xsi:type="dcterms:W3CDTF">2026-05-29T00:01:48Z</dcterms:modified>
</cp:coreProperties>
</file>