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2"/>
  </p:notesMasterIdLst>
  <p:handoutMasterIdLst>
    <p:handoutMasterId r:id="rId23"/>
  </p:handoutMasterIdLst>
  <p:sldIdLst>
    <p:sldId id="502" r:id="rId2"/>
    <p:sldId id="356" r:id="rId3"/>
    <p:sldId id="506" r:id="rId4"/>
    <p:sldId id="508" r:id="rId5"/>
    <p:sldId id="507" r:id="rId6"/>
    <p:sldId id="509" r:id="rId7"/>
    <p:sldId id="510" r:id="rId8"/>
    <p:sldId id="495" r:id="rId9"/>
    <p:sldId id="497" r:id="rId10"/>
    <p:sldId id="485" r:id="rId11"/>
    <p:sldId id="486" r:id="rId12"/>
    <p:sldId id="487" r:id="rId13"/>
    <p:sldId id="488" r:id="rId14"/>
    <p:sldId id="501" r:id="rId15"/>
    <p:sldId id="489" r:id="rId16"/>
    <p:sldId id="500" r:id="rId17"/>
    <p:sldId id="491" r:id="rId18"/>
    <p:sldId id="503" r:id="rId19"/>
    <p:sldId id="504" r:id="rId20"/>
    <p:sldId id="505" r:id="rId21"/>
  </p:sldIdLst>
  <p:sldSz cx="12192000" cy="6858000"/>
  <p:notesSz cx="6858000" cy="9144000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Montserrat ExtraBold" panose="00000900000000000000" pitchFamily="2" charset="77"/>
      <p:bold r:id="rId32"/>
      <p:italic r:id="rId33"/>
      <p:boldItalic r:id="rId34"/>
    </p:embeddedFont>
    <p:embeddedFont>
      <p:font typeface="Montserrat SemiBold" panose="00000700000000000000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0066FF"/>
    <a:srgbClr val="990033"/>
    <a:srgbClr val="C00000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3"/>
    <p:restoredTop sz="95203"/>
  </p:normalViewPr>
  <p:slideViewPr>
    <p:cSldViewPr snapToGrid="0">
      <p:cViewPr>
        <p:scale>
          <a:sx n="95" d="100"/>
          <a:sy n="95" d="100"/>
        </p:scale>
        <p:origin x="1240" y="5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6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5/26/26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E4DCE-D279-B85D-6768-E2A55494B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E9E88-CA3A-92A8-235B-73106AA72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41322-7839-69E3-AB40-1929FE9C1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8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B348795-E1CF-3F5B-49B0-B5721B2B8A6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8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FC031D7-218C-A542-5981-C8B7A7D2238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9ECA292-9E56-9058-15B8-486F2087231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04AC80B-150B-FE0E-5B0A-EFB75B3B8DB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0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B549572-25AA-7E8B-7DAA-E1F7918F405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8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5CDFAA03-D16F-B29E-97A5-A122B1AA189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998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wmedicine.org/abou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16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174888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Array Patterns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How was your long weekend?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349AFB67-020D-4AFF-B5F4-5CFFC3622E01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C67439F6-5C45-4B54-B4BB-7A46CD419EAE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DAD333A0-F6A5-4E52-B351-0C29EAA8572E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10927D49-01A5-44FC-BB35-F0A3147F9D03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7DFE02-8166-4959-9B48-1968F5A3F103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  <p:pic>
        <p:nvPicPr>
          <p:cNvPr id="2" name="Picture 1" descr="Ask questions on sli.do with code #cse121">
            <a:extLst>
              <a:ext uri="{FF2B5EF4-FFF2-40B4-BE49-F238E27FC236}">
                <a16:creationId xmlns:a16="http://schemas.microsoft.com/office/drawing/2014/main" id="{2FF06237-E037-8E5C-30C1-4EE4DC8A8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981" y="5486859"/>
            <a:ext cx="1246495" cy="1246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5B2C4-2A4D-EA64-3820-5B96739A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9402-A845-D0C6-320E-20616280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Modifying Elements of an Array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F7C088-B278-9A08-2A01-12D8DAFD0CC1}"/>
              </a:ext>
            </a:extLst>
          </p:cNvPr>
          <p:cNvGraphicFramePr>
            <a:graphicFrameLocks noGrp="1"/>
          </p:cNvGraphicFramePr>
          <p:nvPr/>
        </p:nvGraphicFramePr>
        <p:xfrm>
          <a:off x="2224193" y="1400429"/>
          <a:ext cx="7741014" cy="63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169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632216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97DB3-9F59-52F1-DD0E-8985FE23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</a:rPr>
              <a:t>clamp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min,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max,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       &gt; max)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        = max;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else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       &lt; min)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        = min;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C1081-F040-D4E3-6D9E-7139A785BC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833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D7425-8721-E587-E59E-3D66BED7D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C265-6747-A0EF-1875-E40BC1AA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Searching for an Element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177CB8-5C67-1A3B-A948-BC23491C1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63465"/>
              </p:ext>
            </p:extLst>
          </p:nvPr>
        </p:nvGraphicFramePr>
        <p:xfrm>
          <a:off x="2031998" y="1365485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7D341-9508-98A5-61E5-00389E47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indexOfIgnoreCase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phrase,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                                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5495F-8580-9A0A-18C1-1D79596CD81B}"/>
              </a:ext>
            </a:extLst>
          </p:cNvPr>
          <p:cNvSpPr txBox="1"/>
          <p:nvPr/>
        </p:nvSpPr>
        <p:spPr>
          <a:xfrm>
            <a:off x="3557047" y="3506297"/>
            <a:ext cx="3865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onsolas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19576-1BE8-C3EC-4575-6D348921BCEC}"/>
              </a:ext>
            </a:extLst>
          </p:cNvPr>
          <p:cNvSpPr txBox="1"/>
          <p:nvPr/>
        </p:nvSpPr>
        <p:spPr>
          <a:xfrm>
            <a:off x="2410119" y="5025270"/>
            <a:ext cx="51219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39966"/>
                </a:solidFill>
                <a:latin typeface="Consolas"/>
              </a:rPr>
              <a:t>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52C35-5CB8-71D8-FD0B-98B6C75FAC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79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83CC-FF89-AF35-C540-05218B2CD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6755-D9E1-D923-838B-6CFDA38D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Shifting Elements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77BAA4-55DB-12A8-BD08-AAEF8697328A}"/>
              </a:ext>
            </a:extLst>
          </p:cNvPr>
          <p:cNvGraphicFramePr>
            <a:graphicFrameLocks noGrp="1"/>
          </p:cNvGraphicFramePr>
          <p:nvPr/>
        </p:nvGraphicFramePr>
        <p:xfrm>
          <a:off x="2516334" y="1406259"/>
          <a:ext cx="7159332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-88.0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4.815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7.0184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22BB5-D7FF-3723-759D-C09BDE8B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rotateRight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lastElement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list[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--)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 = 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                         ;  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81614-B7A1-A875-9B34-F17B7F881AA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048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0B79-7DFF-5C18-65F6-2F445AAD5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99D8-8135-812B-6984-6D09FBF3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3A7A7A"/>
                </a:solidFill>
              </a:rPr>
              <a:t>(PCM) </a:t>
            </a:r>
            <a:r>
              <a:rPr lang="en-US" sz="2800" b="1" dirty="0"/>
              <a:t>Analyzing Multiple Elements in an Array (</a:t>
            </a:r>
            <a:r>
              <a:rPr lang="en-US" sz="2800" b="1" dirty="0" err="1"/>
              <a:t>isPalindrome</a:t>
            </a:r>
            <a:r>
              <a:rPr lang="en-US" sz="2800" b="1" dirty="0"/>
              <a:t>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FF7831-8C1B-914D-6120-BCF5FAB7652F}"/>
              </a:ext>
            </a:extLst>
          </p:cNvPr>
          <p:cNvGraphicFramePr>
            <a:graphicFrameLocks noGrp="1"/>
          </p:cNvGraphicFramePr>
          <p:nvPr/>
        </p:nvGraphicFramePr>
        <p:xfrm>
          <a:off x="3006210" y="1412671"/>
          <a:ext cx="5966110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18240948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19686714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0704992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7806140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6515553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41123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8F1B1-A02C-7562-30C3-193E5D7E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267F99"/>
                </a:solidFill>
                <a:latin typeface="Consolas"/>
              </a:rPr>
              <a:t>boolean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isPalindrome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/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 != list[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     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8E08-9E76-D2ED-B27C-C2FC83F9AD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7410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0B79-7DFF-5C18-65F6-2F445AAD5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99D8-8135-812B-6984-6D09FBF3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3A7A7A"/>
                </a:solidFill>
              </a:rPr>
              <a:t>(PCM) </a:t>
            </a:r>
            <a:r>
              <a:rPr lang="en-US" sz="3200" b="1" dirty="0"/>
              <a:t>Analyzing Multiple Elements in an Array (</a:t>
            </a:r>
            <a:r>
              <a:rPr lang="en-US" sz="3200" b="1" dirty="0" err="1"/>
              <a:t>isMirrored</a:t>
            </a:r>
            <a:r>
              <a:rPr lang="en-US" sz="3200" b="1" dirty="0"/>
              <a:t>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FF7831-8C1B-914D-6120-BCF5FAB76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2900"/>
              </p:ext>
            </p:extLst>
          </p:nvPr>
        </p:nvGraphicFramePr>
        <p:xfrm>
          <a:off x="7989027" y="1591576"/>
          <a:ext cx="3579666" cy="108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18240948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19686714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070499219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41123"/>
                  </a:ext>
                </a:extLst>
              </a:tr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-1.1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755545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8F1B1-A02C-7562-30C3-193E5D7E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isMirrored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rowLength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 &lt;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][j] !=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rowLength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j])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8E08-9E76-D2ED-B27C-C2FC83F9AD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8685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EFBD-4CAF-4CD3-1DB5-9C29BB34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1371-F6DD-3781-2624-4C0B0D6D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Array of Counters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007BA4-6631-0A96-4C7F-FD70A5AC7A18}"/>
              </a:ext>
            </a:extLst>
          </p:cNvPr>
          <p:cNvGraphicFramePr>
            <a:graphicFrameLocks noGrp="1"/>
          </p:cNvGraphicFramePr>
          <p:nvPr/>
        </p:nvGraphicFramePr>
        <p:xfrm>
          <a:off x="2780966" y="1428604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/>
                        </a:rPr>
                        <a:t>0 1 2 2 0 2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3A7E-E1D7-DC05-05F9-8E33C1C9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11166"/>
            <a:ext cx="8826632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numCount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input,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counts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     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input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nextInt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                     ;</a:t>
            </a:r>
            <a:br>
              <a:rPr lang="en-US" sz="2000" dirty="0">
                <a:latin typeface="Consolas" panose="020B0609020204030204" pitchFamily="49" charset="0"/>
              </a:rPr>
            </a:b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counts;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B1EBE-9ABD-7A30-8FCD-77EB4EF059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873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04BBB-69BC-60B5-AC2F-736E515EF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7A9C-5255-C962-C437-76E90742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A7A7A"/>
                </a:solidFill>
              </a:rPr>
              <a:t>(PCM) </a:t>
            </a:r>
            <a:r>
              <a:rPr lang="en-US" b="1" dirty="0"/>
              <a:t>Your Turn!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22D6C8-CA76-A2C4-BFD0-9D981AA5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Review the problems in the Array Patterns PCM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Slido</a:t>
            </a:r>
            <a:r>
              <a:rPr lang="en-US" dirty="0"/>
              <a:t>, vote for any problems you would like to go over together! </a:t>
            </a:r>
          </a:p>
          <a:p>
            <a:r>
              <a:rPr lang="en-US" dirty="0"/>
              <a:t>If you have time, try some new problems! </a:t>
            </a:r>
          </a:p>
          <a:p>
            <a:pPr lvl="1"/>
            <a:r>
              <a:rPr lang="en-US" dirty="0"/>
              <a:t>[NEW] </a:t>
            </a:r>
            <a:r>
              <a:rPr lang="en-US" dirty="0" err="1"/>
              <a:t>rotateLeft</a:t>
            </a:r>
            <a:r>
              <a:rPr lang="en-US" dirty="0"/>
              <a:t>: Shifting Elements problem</a:t>
            </a:r>
          </a:p>
          <a:p>
            <a:pPr lvl="1"/>
            <a:r>
              <a:rPr lang="en-US" dirty="0"/>
              <a:t>[NEW] </a:t>
            </a:r>
            <a:r>
              <a:rPr lang="en-US" dirty="0" err="1"/>
              <a:t>isAllPairs</a:t>
            </a:r>
            <a:r>
              <a:rPr lang="en-US" dirty="0"/>
              <a:t>: Analyzing Multiple Elements problem </a:t>
            </a:r>
          </a:p>
          <a:p>
            <a:pPr lvl="1"/>
            <a:r>
              <a:rPr lang="en-US" dirty="0"/>
              <a:t>[NEW] transpose: 2D Analyzing Multiple Elements/Shifting Elements problem </a:t>
            </a:r>
          </a:p>
        </p:txBody>
      </p:sp>
      <p:pic>
        <p:nvPicPr>
          <p:cNvPr id="3" name="Picture 2" descr="Ask questions on sli.do with code #cse121">
            <a:extLst>
              <a:ext uri="{FF2B5EF4-FFF2-40B4-BE49-F238E27FC236}">
                <a16:creationId xmlns:a16="http://schemas.microsoft.com/office/drawing/2014/main" id="{A516C6CB-12F5-069B-F403-811802B7E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211" y="456565"/>
            <a:ext cx="1246495" cy="12464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67558-A19F-6EE9-4F75-1EC8AE5DB1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01706" y="6387767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148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392D-ADB2-7EC2-3AC3-8DCD44F1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4476-899E-8DCF-B7A1-7A3C2FA1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>
                <a:solidFill>
                  <a:srgbClr val="000000"/>
                </a:solidFill>
              </a:rPr>
              <a:t>Questions to Ask Ourselves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719DF3A-B3DA-0F21-9CE2-DC66100F1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/>
              <a:t>“Are we looking at each element in the array, one at a time?”</a:t>
            </a:r>
          </a:p>
          <a:p>
            <a:pPr lvl="1">
              <a:buFont typeface="Wingdings"/>
              <a:buChar char="Ø"/>
            </a:pPr>
            <a:r>
              <a:rPr lang="en-US"/>
              <a:t>Loop traversal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“Are we changing elements in the array?”</a:t>
            </a:r>
          </a:p>
          <a:p>
            <a:pPr lvl="1">
              <a:buFont typeface="Wingdings"/>
              <a:buChar char="Ø"/>
            </a:pPr>
            <a:r>
              <a:rPr lang="en-US"/>
              <a:t>Update the array at a specific index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“Do we only want to do a task if a certain condition is true?”</a:t>
            </a:r>
          </a:p>
          <a:p>
            <a:pPr lvl="1">
              <a:buFont typeface="Wingdings"/>
              <a:buChar char="Ø"/>
            </a:pPr>
            <a:r>
              <a:rPr lang="en-US"/>
              <a:t>Conditional(s)</a:t>
            </a:r>
          </a:p>
          <a:p>
            <a:pPr lvl="1">
              <a:buFont typeface="Wingdings"/>
              <a:buChar char="Ø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54FAA-E196-79CD-5B46-A1A7B3A454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01706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983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0AB0-A190-4EA1-9435-09B9B7F2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rotateLeft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7EA80-04D0-4D0B-AB5B-23C62F68D1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F4422C-1C4B-4DAE-9AF6-7AA57D15E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99437"/>
              </p:ext>
            </p:extLst>
          </p:nvPr>
        </p:nvGraphicFramePr>
        <p:xfrm>
          <a:off x="1863271" y="1922538"/>
          <a:ext cx="81280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537562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440933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078420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239837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44764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55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270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0AB0-A190-4EA1-9435-09B9B7F2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isAllPairs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7EA80-04D0-4D0B-AB5B-23C62F68D1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F4422C-1C4B-4DAE-9AF6-7AA57D15E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42320"/>
              </p:ext>
            </p:extLst>
          </p:nvPr>
        </p:nvGraphicFramePr>
        <p:xfrm>
          <a:off x="1852385" y="1693938"/>
          <a:ext cx="81280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537562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440933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0784207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2398374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4476437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595242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825059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482425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3663718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08730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554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01DA00-729B-4133-8F84-86E266439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062669"/>
              </p:ext>
            </p:extLst>
          </p:nvPr>
        </p:nvGraphicFramePr>
        <p:xfrm>
          <a:off x="1852385" y="4358520"/>
          <a:ext cx="81280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537562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440933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0784207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2398374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4476437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595242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825059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482425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3663718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08730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55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60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4" y="1371600"/>
            <a:ext cx="10955650" cy="5268596"/>
          </a:xfrm>
        </p:spPr>
        <p:txBody>
          <a:bodyPr>
            <a:normAutofit/>
          </a:bodyPr>
          <a:lstStyle/>
          <a:p>
            <a:r>
              <a:rPr lang="en-US" dirty="0"/>
              <a:t>Quiz 2 in section </a:t>
            </a:r>
            <a:r>
              <a:rPr lang="en-US" b="1" dirty="0"/>
              <a:t>tomorrow (Thursday, May 28</a:t>
            </a:r>
            <a:r>
              <a:rPr lang="en-US" b="1" baseline="30000" dirty="0"/>
              <a:t>th</a:t>
            </a:r>
            <a:r>
              <a:rPr lang="en-US" b="1" dirty="0"/>
              <a:t>)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Reference sheet and practice quizzes (+ keys) on Ed</a:t>
            </a:r>
          </a:p>
          <a:p>
            <a:pPr lvl="1"/>
            <a:r>
              <a:rPr lang="en-US" dirty="0"/>
              <a:t>Email Matt </a:t>
            </a:r>
            <a:r>
              <a:rPr lang="en-US" u="sng" dirty="0"/>
              <a:t>before our quiz section</a:t>
            </a:r>
            <a:r>
              <a:rPr lang="en-US" dirty="0"/>
              <a:t> if you need to request a makeup</a:t>
            </a:r>
          </a:p>
          <a:p>
            <a:r>
              <a:rPr lang="en-US" dirty="0"/>
              <a:t>P3 will be released tonight &amp; due </a:t>
            </a:r>
            <a:r>
              <a:rPr lang="en-US" b="1" dirty="0"/>
              <a:t>Tuesday, June 2</a:t>
            </a:r>
            <a:r>
              <a:rPr lang="en-US" b="1" baseline="30000" dirty="0"/>
              <a:t>nd</a:t>
            </a:r>
            <a:r>
              <a:rPr lang="en-US" b="1" dirty="0"/>
              <a:t> </a:t>
            </a:r>
          </a:p>
          <a:p>
            <a:r>
              <a:rPr lang="en-US" dirty="0"/>
              <a:t>R5 due tomorrow (eligible: </a:t>
            </a:r>
            <a:r>
              <a:rPr lang="en-US" b="1" u="sng" dirty="0">
                <a:solidFill>
                  <a:srgbClr val="980A8E"/>
                </a:solidFill>
              </a:rPr>
              <a:t>P1</a:t>
            </a:r>
            <a:r>
              <a:rPr lang="en-US" dirty="0"/>
              <a:t>, C2, P2)</a:t>
            </a:r>
          </a:p>
          <a:p>
            <a:pPr lvl="1"/>
            <a:r>
              <a:rPr lang="en-US" dirty="0"/>
              <a:t>P1 cycling out of eligibility after R5</a:t>
            </a:r>
          </a:p>
          <a:p>
            <a:r>
              <a:rPr lang="en-US" dirty="0"/>
              <a:t>Final Exam on </a:t>
            </a:r>
            <a:r>
              <a:rPr lang="en-US" b="1" dirty="0"/>
              <a:t>Wednesday, June 10</a:t>
            </a:r>
            <a:r>
              <a:rPr lang="en-US" b="1" baseline="30000" dirty="0"/>
              <a:t>th</a:t>
            </a:r>
            <a:r>
              <a:rPr lang="en-US" b="1" dirty="0"/>
              <a:t> at 2:30 – 4:20 PM </a:t>
            </a:r>
            <a:r>
              <a:rPr lang="en-US" dirty="0"/>
              <a:t>(in this room!) </a:t>
            </a:r>
          </a:p>
          <a:p>
            <a:pPr lvl="1"/>
            <a:r>
              <a:rPr lang="en-US" dirty="0"/>
              <a:t>Left-handed desk request form out now, due </a:t>
            </a:r>
            <a:r>
              <a:rPr lang="en-US" b="1" dirty="0"/>
              <a:t>Tuesday, June 2</a:t>
            </a:r>
            <a:r>
              <a:rPr lang="en-US" b="1" baseline="30000" dirty="0"/>
              <a:t>nd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More details posted soon, and will be discussed on Friday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0AB0-A190-4EA1-9435-09B9B7F2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7EA80-04D0-4D0B-AB5B-23C62F68D1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F4422C-1C4B-4DAE-9AF6-7AA57D15E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50147"/>
              </p:ext>
            </p:extLst>
          </p:nvPr>
        </p:nvGraphicFramePr>
        <p:xfrm>
          <a:off x="3657600" y="2286000"/>
          <a:ext cx="48768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537562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440933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07842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5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73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90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39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71DD-E6F0-F796-E072-BCFE7C9E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Loop: P2 Reflections (Bias!)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F8D42-7ACB-76A6-6803-4C8B2157A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Clear consensus on </a:t>
            </a:r>
            <a:r>
              <a:rPr lang="en-US" i="1" dirty="0"/>
              <a:t>potential</a:t>
            </a:r>
            <a:r>
              <a:rPr lang="en-US" dirty="0"/>
              <a:t> for bias (related to the video!)</a:t>
            </a:r>
          </a:p>
          <a:p>
            <a:r>
              <a:rPr lang="en-US" dirty="0"/>
              <a:t>“classic” social issues: insurance &amp; zip code </a:t>
            </a:r>
            <a:br>
              <a:rPr lang="en-US" dirty="0"/>
            </a:br>
            <a:r>
              <a:rPr lang="en-US" dirty="0"/>
              <a:t>(proxies for wealth, socioeconomic status, geography, and race)</a:t>
            </a:r>
          </a:p>
          <a:p>
            <a:r>
              <a:rPr lang="en-US" dirty="0"/>
              <a:t>domain-specific biases:</a:t>
            </a:r>
          </a:p>
          <a:p>
            <a:pPr lvl="1"/>
            <a:r>
              <a:rPr lang="en-US" dirty="0"/>
              <a:t>not all medical conditions are temperature or pain-based!</a:t>
            </a:r>
          </a:p>
          <a:p>
            <a:pPr lvl="1"/>
            <a:r>
              <a:rPr lang="en-US" dirty="0"/>
              <a:t>systemic </a:t>
            </a:r>
            <a:r>
              <a:rPr lang="en-US" i="1" dirty="0"/>
              <a:t>underreporting</a:t>
            </a:r>
            <a:r>
              <a:rPr lang="en-US" dirty="0"/>
              <a:t> in reported pain levels</a:t>
            </a:r>
            <a:br>
              <a:rPr lang="en-US" dirty="0"/>
            </a:br>
            <a:r>
              <a:rPr lang="en-US" dirty="0"/>
              <a:t>(particularly across cultures, gender, and chronic illness)</a:t>
            </a:r>
          </a:p>
          <a:p>
            <a:pPr marL="571500" lvl="1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(and many more!)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36E5F-A04E-13CF-AFF6-1DCA8BB9C2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85CC-D660-9103-F663-309F4C0B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 Reflection Excerpt: Pain Tolerance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05BE8-4689-3061-4333-AD868F0D0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“Another Bias that could happen is varying pain tolerances. I have a very high pain tolerance. When my appendix completely ruptured when I was 9 years old, I wasn't in that much pain, while my body was in danger of developing sepsis.”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FA446-E8A3-1B99-2E11-196BF79E59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4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0D2BB-A6CB-0C80-61EA-82DE89132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A26E-94B5-CDDC-4D9C-A82E3C59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Loop: P2 Reflections (Fixes?)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C0A77-EEA7-0650-20DF-320C58A68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Less clear consensus on how to </a:t>
            </a:r>
            <a:r>
              <a:rPr lang="en-US" i="1" dirty="0"/>
              <a:t>fix</a:t>
            </a:r>
            <a:r>
              <a:rPr lang="en-US" dirty="0"/>
              <a:t> potential bias.</a:t>
            </a:r>
          </a:p>
          <a:p>
            <a:r>
              <a:rPr lang="en-US" dirty="0"/>
              <a:t>many suggested removing zip code and/or insurance </a:t>
            </a:r>
          </a:p>
          <a:p>
            <a:pPr lvl="1"/>
            <a:r>
              <a:rPr lang="en-US" dirty="0"/>
              <a:t>some </a:t>
            </a:r>
            <a:r>
              <a:rPr lang="en-US" i="1" dirty="0"/>
              <a:t>instead</a:t>
            </a:r>
            <a:r>
              <a:rPr lang="en-US" dirty="0"/>
              <a:t> suggest using zip code to correct for inequity</a:t>
            </a:r>
            <a:br>
              <a:rPr lang="en-US" dirty="0"/>
            </a:br>
            <a:r>
              <a:rPr lang="en-US" dirty="0"/>
              <a:t>(e.g. prioritizing patients who don’t live close to hospitals)</a:t>
            </a:r>
          </a:p>
          <a:p>
            <a:pPr lvl="1"/>
            <a:r>
              <a:rPr lang="en-US" dirty="0"/>
              <a:t>others noted practical reasons why you might need these</a:t>
            </a:r>
          </a:p>
          <a:p>
            <a:r>
              <a:rPr lang="en-US" dirty="0"/>
              <a:t>many suggested collecting more data</a:t>
            </a:r>
          </a:p>
          <a:p>
            <a:pPr lvl="1"/>
            <a:r>
              <a:rPr lang="en-US" dirty="0"/>
              <a:t>most common: medical history, other vitals, wait time</a:t>
            </a:r>
          </a:p>
          <a:p>
            <a:pPr lvl="1"/>
            <a:r>
              <a:rPr lang="en-US" dirty="0"/>
              <a:t>but, little agreement on </a:t>
            </a:r>
            <a:r>
              <a:rPr lang="en-US" i="1" dirty="0"/>
              <a:t>what</a:t>
            </a:r>
            <a:r>
              <a:rPr lang="en-US" dirty="0"/>
              <a:t> to add (and how to weight them)!</a:t>
            </a:r>
          </a:p>
          <a:p>
            <a:pPr lvl="1"/>
            <a:r>
              <a:rPr lang="en-US" dirty="0"/>
              <a:t>should we consider factors like disability? gender? race?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A8CC-781E-17A0-C0F0-99ED61D5EE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D73F8-61A0-3D7C-AEB4-DE7600E54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8D72-978E-3181-A310-E518F635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Loop: P2 Reflections (So What?)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375E1-E1A1-EA5C-E53F-7592475B6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Three takeaways: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Technology is not neutral: it is made by people (and their biases)!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Solving these issues is </a:t>
            </a:r>
            <a:r>
              <a:rPr lang="en-US" b="1" dirty="0"/>
              <a:t>hard</a:t>
            </a:r>
            <a:r>
              <a:rPr lang="en-US" dirty="0"/>
              <a:t>! Often no “obviously correct” answer.</a:t>
            </a:r>
          </a:p>
          <a:p>
            <a:pPr marL="628650" indent="-514350">
              <a:buFont typeface="+mj-lt"/>
              <a:buAutoNum type="arabicPeriod"/>
            </a:pPr>
            <a:r>
              <a:rPr lang="en-US" i="1" dirty="0"/>
              <a:t>First</a:t>
            </a:r>
            <a:r>
              <a:rPr lang="en-US" dirty="0"/>
              <a:t> step is to start thinking (reflection!) – but far from the last!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Will you have to make a patient prioritization algorithm in your job? </a:t>
            </a:r>
          </a:p>
          <a:p>
            <a:pPr marL="571500" lvl="1" indent="0">
              <a:buNone/>
            </a:pPr>
            <a:r>
              <a:rPr lang="en-US" dirty="0"/>
              <a:t>Honestly, maybe! (hospitals are one of the </a:t>
            </a:r>
            <a:r>
              <a:rPr lang="en-US" i="1" dirty="0"/>
              <a:t>largest</a:t>
            </a:r>
            <a:r>
              <a:rPr lang="en-US" dirty="0"/>
              <a:t> employers: </a:t>
            </a:r>
            <a:br>
              <a:rPr lang="en-US" dirty="0"/>
            </a:br>
            <a:r>
              <a:rPr lang="en-US" dirty="0">
                <a:hlinkClick r:id="rId2"/>
              </a:rPr>
              <a:t>UW Medicine employs 35,000 people</a:t>
            </a:r>
            <a:r>
              <a:rPr lang="en-US" dirty="0"/>
              <a:t>)</a:t>
            </a:r>
          </a:p>
          <a:p>
            <a:pPr marL="571500" lvl="1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Will you make ”data-driven” decisions in the future? </a:t>
            </a:r>
            <a:r>
              <a:rPr lang="en-US" b="1" dirty="0"/>
              <a:t>Absolutely.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F89E5-3EFE-3A18-8C06-1D415B3D6E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7048A-3ECA-AF9A-EFB3-566C2C2B8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4291-A36E-3AC2-BC2D-B435A087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 Reflection Excerpt: Real-Life P2!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10C28-7FEA-8842-2B53-E14DB3C69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I recently visited a medical center for a routine procedure and the nurse treating me mentioned that they had recently implemented a new scheduling system that schedules and assigns patients to rooms and providers. The nurse had said to me that the system fails to consider human error such as a patient showing up late, or two patients being in one room when they aren't a good fit to be together</a:t>
            </a:r>
            <a:br>
              <a:rPr lang="en-US" dirty="0"/>
            </a:br>
            <a:endParaRPr lang="en-US" dirty="0"/>
          </a:p>
          <a:p>
            <a:pPr marL="114300" indent="0">
              <a:buNone/>
            </a:pPr>
            <a:r>
              <a:rPr lang="en-US" dirty="0"/>
              <a:t>…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There are still many flaws that show up in a system that seems so simple, which my nurse mentioned had been throwing everyone off all 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01D7B-872E-EBB4-73FD-964D64F886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2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1906E-BFB3-A374-19C0-FCD2F111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A189-7B90-888D-26A8-DB7D10A3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7A7A"/>
                </a:solidFill>
              </a:rPr>
              <a:t>(PCM) </a:t>
            </a:r>
            <a:r>
              <a:rPr lang="en-US" b="1" dirty="0"/>
              <a:t>Why Discuss Array Patterns?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3158A-5A51-73E4-87CD-574EB0DF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4" y="1371600"/>
            <a:ext cx="10955650" cy="5268596"/>
          </a:xfrm>
        </p:spPr>
        <p:txBody>
          <a:bodyPr>
            <a:normAutofit/>
          </a:bodyPr>
          <a:lstStyle/>
          <a:p>
            <a:r>
              <a:rPr lang="en-US" dirty="0"/>
              <a:t>Arrays are important! This is our fourth lecture covering arrays</a:t>
            </a:r>
          </a:p>
          <a:p>
            <a:r>
              <a:rPr lang="en-US" dirty="0"/>
              <a:t>Analogy: tools in toolbox </a:t>
            </a:r>
            <a:r>
              <a:rPr lang="en-US" b="1" dirty="0"/>
              <a:t> </a:t>
            </a:r>
          </a:p>
          <a:p>
            <a:r>
              <a:rPr lang="en-US" dirty="0"/>
              <a:t>Helpful for your future in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5FD8F-DED1-7814-4B5E-CDE07BB64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B423-DE3D-FE42-1A8D-9FA11DFF2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692B-F742-1FFF-EF6E-B0B1D861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Counting Elements that Meet a Condition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739E-8FEF-59E8-8E50-483F5169B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955675-AF13-C452-E3AF-76998EA5ED63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365485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B1A6F-C3FD-8242-0AF2-A2D7C49E4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8952"/>
            <a:ext cx="10515600" cy="422801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evenLength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                        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2266981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4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14179</TotalTime>
  <Words>1389</Words>
  <Application>Microsoft Macintosh PowerPoint</Application>
  <PresentationFormat>Widescreen</PresentationFormat>
  <Paragraphs>258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Wingdings</vt:lpstr>
      <vt:lpstr>Montserrat</vt:lpstr>
      <vt:lpstr>Montserrat SemiBold</vt:lpstr>
      <vt:lpstr>Arial</vt:lpstr>
      <vt:lpstr>Montserrat ExtraBold</vt:lpstr>
      <vt:lpstr>Calibri</vt:lpstr>
      <vt:lpstr>Consolas</vt:lpstr>
      <vt:lpstr>2_CSE 12X (adopted from CSE 373)</vt:lpstr>
      <vt:lpstr>Array Patterns</vt:lpstr>
      <vt:lpstr>Announcements, Reminders</vt:lpstr>
      <vt:lpstr>Closing the Loop: P2 Reflections (Bias!)</vt:lpstr>
      <vt:lpstr>P2 Reflection Excerpt: Pain Tolerance</vt:lpstr>
      <vt:lpstr>Closing the Loop: P2 Reflections (Fixes?)</vt:lpstr>
      <vt:lpstr>Closing the Loop: P2 Reflections (So What?)</vt:lpstr>
      <vt:lpstr>P2 Reflection Excerpt: Real-Life P2!</vt:lpstr>
      <vt:lpstr>(PCM) Why Discuss Array Patterns? </vt:lpstr>
      <vt:lpstr>(PCM) Counting Elements that Meet a Condition</vt:lpstr>
      <vt:lpstr>(PCM) Modifying Elements of an Array</vt:lpstr>
      <vt:lpstr>(PCM) Searching for an Element</vt:lpstr>
      <vt:lpstr>(PCM) Shifting Elements</vt:lpstr>
      <vt:lpstr>(PCM) Analyzing Multiple Elements in an Array (isPalindrome)</vt:lpstr>
      <vt:lpstr>(PCM) Analyzing Multiple Elements in an Array (isMirrored)</vt:lpstr>
      <vt:lpstr>(PCM) Array of Counters</vt:lpstr>
      <vt:lpstr>(PCM) Your Turn!</vt:lpstr>
      <vt:lpstr>(PCM) Questions to Ask Ourselves</vt:lpstr>
      <vt:lpstr>rotateLeft</vt:lpstr>
      <vt:lpstr>isAllPairs</vt:lpstr>
      <vt:lpstr>transpose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mnats</dc:creator>
  <cp:lastModifiedBy>Matthew Wang</cp:lastModifiedBy>
  <cp:revision>554</cp:revision>
  <dcterms:modified xsi:type="dcterms:W3CDTF">2026-05-27T03:48:32Z</dcterms:modified>
</cp:coreProperties>
</file>