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1"/>
  </p:notesMasterIdLst>
  <p:handoutMasterIdLst>
    <p:handoutMasterId r:id="rId12"/>
  </p:handoutMasterIdLst>
  <p:sldIdLst>
    <p:sldId id="495" r:id="rId2"/>
    <p:sldId id="356" r:id="rId3"/>
    <p:sldId id="497" r:id="rId4"/>
    <p:sldId id="492" r:id="rId5"/>
    <p:sldId id="498" r:id="rId6"/>
    <p:sldId id="499" r:id="rId7"/>
    <p:sldId id="493" r:id="rId8"/>
    <p:sldId id="480" r:id="rId9"/>
    <p:sldId id="496" r:id="rId10"/>
  </p:sldIdLst>
  <p:sldSz cx="12192000" cy="6858000"/>
  <p:notesSz cx="6858000" cy="9144000"/>
  <p:embeddedFontLst>
    <p:embeddedFont>
      <p:font typeface="Consolas" panose="020B0609020204030204" pitchFamily="49" charset="0"/>
      <p:regular r:id="rId13"/>
      <p:bold r:id="rId14"/>
      <p:italic r:id="rId15"/>
      <p:boldItalic r:id="rId16"/>
    </p:embeddedFon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ExtraBold" panose="00000900000000000000" pitchFamily="2" charset="77"/>
      <p:bold r:id="rId21"/>
      <p:italic r:id="rId22"/>
      <p:boldItalic r:id="rId23"/>
    </p:embeddedFont>
    <p:embeddedFont>
      <p:font typeface="Montserrat SemiBold" panose="00000700000000000000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A98A"/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13B16-A412-491A-A6FF-C8235BC9C0E8}" v="92" dt="2025-05-14T20:53:44.031"/>
    <p1510:client id="{BB5996F5-00F3-42CF-9D59-795E61C8F802}" v="3" dt="2025-05-16T04:30:35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7"/>
    <p:restoredTop sz="95136"/>
  </p:normalViewPr>
  <p:slideViewPr>
    <p:cSldViewPr snapToGrid="0">
      <p:cViewPr>
        <p:scale>
          <a:sx n="95" d="100"/>
          <a:sy n="95" d="100"/>
        </p:scale>
        <p:origin x="464" y="6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5/14/26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31251" y="-31782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9498D72-67CC-FEED-9FD3-B3AED459E87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7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BD2A2BE-EC39-C708-0CD2-9869EC7F140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9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4AF6352-4E2F-A6E5-D0BC-CCBD3C624D7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4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5693679-A6A1-7B71-A097-B05E663C8DC6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6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438AFA2-91D5-D6ED-7EB2-12746FE1DD2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5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B2CB8C58-B17A-8327-5AAD-D76A24A996C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318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WVCKaTiw3n2I65Nbw1wH6?si=8fe2680f5a694bd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614" y="3174888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Arrays</a:t>
            </a:r>
            <a:endParaRPr dirty="0"/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13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0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is your favorite potato-based dish? (e.g. fries, aloo </a:t>
            </a:r>
            <a:r>
              <a:rPr lang="en-US" sz="2000" i="1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gobhi</a:t>
            </a:r>
            <a:r>
              <a:rPr lang="en-US" sz="20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gnocchi)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95;p1">
            <a:extLst>
              <a:ext uri="{FF2B5EF4-FFF2-40B4-BE49-F238E27FC236}">
                <a16:creationId xmlns:a16="http://schemas.microsoft.com/office/drawing/2014/main" id="{D5741319-3BDF-019C-D2E4-E504117251C6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🌻 CSE 121 26sp Lecture Tunes 🌻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2BC021D7-1C86-FE80-8E75-F15D8CEDB748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B329DE-C562-72D6-B8FB-D1092EAD5566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Ruslana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</p:txBody>
      </p:sp>
      <p:pic>
        <p:nvPicPr>
          <p:cNvPr id="2" name="Picture 1" descr="Ask questions on sli.do with code #cse121">
            <a:extLst>
              <a:ext uri="{FF2B5EF4-FFF2-40B4-BE49-F238E27FC236}">
                <a16:creationId xmlns:a16="http://schemas.microsoft.com/office/drawing/2014/main" id="{01C0A144-6B0C-F5C8-5621-58FD0EB16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399" y="5459029"/>
            <a:ext cx="1303111" cy="13031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P2 due next </a:t>
            </a:r>
            <a:r>
              <a:rPr lang="en-US" b="1" dirty="0"/>
              <a:t>Tuesday, May 19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R4 released, due </a:t>
            </a:r>
            <a:r>
              <a:rPr lang="en-US" b="1" dirty="0"/>
              <a:t>Thursday, May 21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  <a:r>
              <a:rPr lang="en-US" dirty="0"/>
              <a:t>(eligible: </a:t>
            </a:r>
            <a:r>
              <a:rPr lang="en-US" b="1" dirty="0"/>
              <a:t>C1</a:t>
            </a:r>
            <a:r>
              <a:rPr lang="en-US" dirty="0"/>
              <a:t>, P1, C2)</a:t>
            </a:r>
          </a:p>
          <a:p>
            <a:r>
              <a:rPr lang="en-US" dirty="0"/>
              <a:t>Quiz 2 on </a:t>
            </a:r>
            <a:r>
              <a:rPr lang="en-US" b="1" dirty="0"/>
              <a:t>Thursday, May 28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Includes everything through next Wed’s lecture </a:t>
            </a:r>
            <a:br>
              <a:rPr lang="en-US" dirty="0"/>
            </a:br>
            <a:r>
              <a:rPr lang="en-US" dirty="0"/>
              <a:t>(“Reference Semantics”)</a:t>
            </a:r>
          </a:p>
          <a:p>
            <a:pPr lvl="1"/>
            <a:r>
              <a:rPr lang="en-US" dirty="0"/>
              <a:t>Can’t make it? Email me (Matt) </a:t>
            </a:r>
            <a:r>
              <a:rPr lang="en-US" i="1" dirty="0"/>
              <a:t>before</a:t>
            </a:r>
            <a:r>
              <a:rPr lang="en-US" dirty="0"/>
              <a:t> your quiz!</a:t>
            </a:r>
          </a:p>
          <a:p>
            <a:r>
              <a:rPr lang="en-US" dirty="0"/>
              <a:t>Quiz 1 grades released before Quiz 2</a:t>
            </a:r>
          </a:p>
          <a:p>
            <a:r>
              <a:rPr lang="en-US" dirty="0"/>
              <a:t>Additional changes (from your feedback!)</a:t>
            </a:r>
          </a:p>
          <a:p>
            <a:pPr lvl="1"/>
            <a:r>
              <a:rPr lang="en-US" dirty="0"/>
              <a:t>Tuesday Pre-Section Work now released on </a:t>
            </a:r>
            <a:r>
              <a:rPr lang="en-US" b="1" dirty="0"/>
              <a:t>Saturday</a:t>
            </a:r>
            <a:endParaRPr lang="en-US" dirty="0"/>
          </a:p>
          <a:p>
            <a:pPr lvl="1"/>
            <a:r>
              <a:rPr lang="en-US" dirty="0"/>
              <a:t>Working on comments for Ed solutions – most have them!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D7BFA-76DA-02E9-7DE6-44D1DBF9D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00B3E-2A27-7A9C-9E44-10789AE0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C6A37-0A2E-AAEE-D1F7-2B70139AB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New </a:t>
            </a:r>
            <a:r>
              <a:rPr lang="en-US" b="1" dirty="0"/>
              <a:t>data structure</a:t>
            </a:r>
            <a:r>
              <a:rPr lang="en-US" dirty="0"/>
              <a:t> that stores multiple items, in order</a:t>
            </a:r>
          </a:p>
          <a:p>
            <a:r>
              <a:rPr lang="en-US" dirty="0"/>
              <a:t>Elements must </a:t>
            </a:r>
            <a:r>
              <a:rPr lang="en-US" u="sng" dirty="0"/>
              <a:t>all</a:t>
            </a:r>
            <a:r>
              <a:rPr lang="en-US" dirty="0"/>
              <a:t> be the same type</a:t>
            </a:r>
          </a:p>
          <a:p>
            <a:r>
              <a:rPr lang="en-US" dirty="0"/>
              <a:t>Zero-based indexing (like Strings!)</a:t>
            </a:r>
          </a:p>
        </p:txBody>
      </p:sp>
      <p:pic>
        <p:nvPicPr>
          <p:cNvPr id="5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18901A2A-C60A-3EC7-DEB5-2ACB8E0B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59" y="3429000"/>
            <a:ext cx="8836081" cy="23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 diagram of initializing an array, with three components: the type (int[]), the name (arr), and the array creation code (new int[4])">
            <a:extLst>
              <a:ext uri="{FF2B5EF4-FFF2-40B4-BE49-F238E27FC236}">
                <a16:creationId xmlns:a16="http://schemas.microsoft.com/office/drawing/2014/main" id="{8DDABEF3-534A-A5BA-6492-45B6D78CF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96" y="456565"/>
            <a:ext cx="5581754" cy="10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A3A9-75AE-67D5-2A9E-9551A3E0C4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4A44BECA-CBBE-5F45-47D7-0C3344791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C960EE9-D497-CEE2-D283-A273A4FF9059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DE98A1A-CFAB-07F2-9229-E18CA1BC0738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A3A17B-D68A-D91B-C380-EE2E3F0E99E7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064CED-E7A5-9E8D-709D-56705266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Variables and “Mental Models”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7B78D-35DC-537A-E753-9F89DFD93A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D89575-E3AB-A602-EACB-DC98780C2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4224" y="2486322"/>
            <a:ext cx="1081085" cy="1319481"/>
            <a:chOff x="1404224" y="2486322"/>
            <a:chExt cx="1081085" cy="131948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118EA3A-BA34-CC33-EA8D-C12ECB7155BD}"/>
                </a:ext>
              </a:extLst>
            </p:cNvPr>
            <p:cNvSpPr/>
            <p:nvPr/>
          </p:nvSpPr>
          <p:spPr>
            <a:xfrm>
              <a:off x="1404224" y="3097917"/>
              <a:ext cx="1081085" cy="707886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4690C-397C-F973-1097-16E9248727C5}"/>
                </a:ext>
              </a:extLst>
            </p:cNvPr>
            <p:cNvSpPr txBox="1"/>
            <p:nvPr/>
          </p:nvSpPr>
          <p:spPr>
            <a:xfrm>
              <a:off x="1476136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5ED3CB-25D4-91D0-D19B-D10E1585A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74371" y="2486322"/>
            <a:ext cx="1556858" cy="1319481"/>
            <a:chOff x="2574371" y="2486322"/>
            <a:chExt cx="1556858" cy="131948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3C94A4A-8F38-8005-417E-EFB4278D6778}"/>
                </a:ext>
              </a:extLst>
            </p:cNvPr>
            <p:cNvSpPr/>
            <p:nvPr/>
          </p:nvSpPr>
          <p:spPr>
            <a:xfrm>
              <a:off x="2574371" y="3097917"/>
              <a:ext cx="1556858" cy="707886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03F4AD-5A23-B5A4-695C-CBDEBAA5A3FB}"/>
                </a:ext>
              </a:extLst>
            </p:cNvPr>
            <p:cNvSpPr txBox="1"/>
            <p:nvPr/>
          </p:nvSpPr>
          <p:spPr>
            <a:xfrm>
              <a:off x="2884170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BB9C6D-3214-D964-C2B2-D9CAF6B14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48424" y="2486322"/>
            <a:ext cx="937260" cy="1296621"/>
            <a:chOff x="4548424" y="2486322"/>
            <a:chExt cx="937260" cy="129662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34E903B-2180-8F8C-5E89-DB855B89BDAE}"/>
                </a:ext>
              </a:extLst>
            </p:cNvPr>
            <p:cNvSpPr/>
            <p:nvPr/>
          </p:nvSpPr>
          <p:spPr>
            <a:xfrm>
              <a:off x="4782739" y="3075057"/>
              <a:ext cx="468630" cy="707886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750DE6-C007-CA92-A0D9-EFA2EC74B5B7}"/>
                </a:ext>
              </a:extLst>
            </p:cNvPr>
            <p:cNvSpPr txBox="1"/>
            <p:nvPr/>
          </p:nvSpPr>
          <p:spPr>
            <a:xfrm>
              <a:off x="4548424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26203B-E01A-F0AD-D951-88A433D88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53145C5-2159-086B-21B9-DACE6A97F4EB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1582863-8823-F5C9-AD4D-8F683DBE4745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23319A-0D4B-F9CF-321B-A209D75A4862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0BCCC01-A42B-8FC5-DAC0-FF9D0C29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0061" y="3126462"/>
            <a:ext cx="1478282" cy="140907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676D16-4A87-805B-C840-AF3729F8BE60}"/>
              </a:ext>
            </a:extLst>
          </p:cNvPr>
          <p:cNvSpPr txBox="1"/>
          <p:nvPr/>
        </p:nvSpPr>
        <p:spPr>
          <a:xfrm>
            <a:off x="8290800" y="3169279"/>
            <a:ext cx="1175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747D2E-EB71-8BC6-216E-CCA6A97C9AF6}"/>
              </a:ext>
            </a:extLst>
          </p:cNvPr>
          <p:cNvSpPr txBox="1"/>
          <p:nvPr/>
        </p:nvSpPr>
        <p:spPr>
          <a:xfrm>
            <a:off x="7857831" y="2372409"/>
            <a:ext cx="1962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myNum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4073D7-37CB-1345-0DB3-2AC007172DE7}"/>
              </a:ext>
            </a:extLst>
          </p:cNvPr>
          <p:cNvSpPr txBox="1"/>
          <p:nvPr/>
        </p:nvSpPr>
        <p:spPr>
          <a:xfrm>
            <a:off x="8767054" y="4632334"/>
            <a:ext cx="811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1E061A-47E1-E68E-864A-7B9745D96CFE}"/>
              </a:ext>
            </a:extLst>
          </p:cNvPr>
          <p:cNvSpPr txBox="1"/>
          <p:nvPr/>
        </p:nvSpPr>
        <p:spPr>
          <a:xfrm>
            <a:off x="1163239" y="3075057"/>
            <a:ext cx="4659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4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myNum</a:t>
            </a:r>
            <a:r>
              <a:rPr lang="en-US" sz="4000" b="1" dirty="0">
                <a:latin typeface="Consolas" panose="020B0609020204030204" pitchFamily="49" charset="0"/>
                <a:cs typeface="Consolas" panose="020B0609020204030204" pitchFamily="49" charset="0"/>
              </a:rPr>
              <a:t> = 2;</a:t>
            </a:r>
          </a:p>
        </p:txBody>
      </p:sp>
    </p:spTree>
    <p:extLst>
      <p:ext uri="{BB962C8B-B14F-4D97-AF65-F5344CB8AC3E}">
        <p14:creationId xmlns:p14="http://schemas.microsoft.com/office/powerpoint/2010/main" val="16932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F4331-DA1E-23E3-3782-701858C6C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D887-E6A8-56EC-0547-B28F2066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Mental Model for Arrays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B7593-8A90-03FC-910C-8380C8091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4DB08BD-3EAF-F197-4EA6-30F41FFF6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28095" y="2486322"/>
            <a:ext cx="1543770" cy="1296621"/>
            <a:chOff x="3828095" y="2486322"/>
            <a:chExt cx="1543770" cy="129662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1FC2AA8-3175-2E45-C5B0-F100222767F9}"/>
                </a:ext>
              </a:extLst>
            </p:cNvPr>
            <p:cNvSpPr/>
            <p:nvPr/>
          </p:nvSpPr>
          <p:spPr>
            <a:xfrm>
              <a:off x="3828095" y="3075057"/>
              <a:ext cx="1543770" cy="707886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CF9A65-2382-FF95-652C-C17C8DA680E5}"/>
                </a:ext>
              </a:extLst>
            </p:cNvPr>
            <p:cNvSpPr txBox="1"/>
            <p:nvPr/>
          </p:nvSpPr>
          <p:spPr>
            <a:xfrm>
              <a:off x="4136944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944CA5-B8FF-B761-2E90-A92E8A0D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61260" y="2486322"/>
            <a:ext cx="937260" cy="1296621"/>
            <a:chOff x="2461260" y="2486322"/>
            <a:chExt cx="937260" cy="129662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5E22F40-D941-1F97-9542-3DB88089218E}"/>
                </a:ext>
              </a:extLst>
            </p:cNvPr>
            <p:cNvSpPr/>
            <p:nvPr/>
          </p:nvSpPr>
          <p:spPr>
            <a:xfrm>
              <a:off x="2495787" y="3075057"/>
              <a:ext cx="852246" cy="707886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83C01E-A5E9-766A-FAA5-292AEFFA2A29}"/>
                </a:ext>
              </a:extLst>
            </p:cNvPr>
            <p:cNvSpPr txBox="1"/>
            <p:nvPr/>
          </p:nvSpPr>
          <p:spPr>
            <a:xfrm>
              <a:off x="2461260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DBD899-DF37-0FB8-7CAF-D4EA73724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5644" y="2486322"/>
            <a:ext cx="1081085" cy="1296621"/>
            <a:chOff x="1335644" y="2486322"/>
            <a:chExt cx="1081085" cy="129662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DC61FAC-9A90-A58B-5BD8-36FB344BB8F3}"/>
                </a:ext>
              </a:extLst>
            </p:cNvPr>
            <p:cNvSpPr/>
            <p:nvPr/>
          </p:nvSpPr>
          <p:spPr>
            <a:xfrm>
              <a:off x="1335644" y="3075057"/>
              <a:ext cx="1081085" cy="707886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6617CC-28E2-9C21-4CE6-88BB777FD306}"/>
                </a:ext>
              </a:extLst>
            </p:cNvPr>
            <p:cNvSpPr txBox="1"/>
            <p:nvPr/>
          </p:nvSpPr>
          <p:spPr>
            <a:xfrm>
              <a:off x="1396126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736E56B-AB77-BB5E-C8A6-8B45909404DE}"/>
              </a:ext>
            </a:extLst>
          </p:cNvPr>
          <p:cNvSpPr txBox="1"/>
          <p:nvPr/>
        </p:nvSpPr>
        <p:spPr>
          <a:xfrm>
            <a:off x="1126805" y="3150981"/>
            <a:ext cx="4659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onsolas" panose="020B0609020204030204" pitchFamily="49" charset="0"/>
                <a:cs typeface="Consolas" panose="020B0609020204030204" pitchFamily="49" charset="0"/>
              </a:rPr>
              <a:t>int[] </a:t>
            </a:r>
            <a:r>
              <a:rPr lang="en-US" sz="3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3000" b="1" dirty="0">
                <a:latin typeface="Consolas" panose="020B0609020204030204" pitchFamily="49" charset="0"/>
                <a:cs typeface="Consolas" panose="020B0609020204030204" pitchFamily="49" charset="0"/>
              </a:rPr>
              <a:t> = {2,0,6};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30DB151-6637-46CD-161E-1512818A8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85E42CB-58FE-B960-52B4-A7543A589F2E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28C5337-A16D-E2B8-BA3F-2E0E60319CC3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E08B49-3C20-3042-D4E1-EB07296AF98A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AF938EB-DA68-9731-CDA8-F16D47169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F0C14AF5-6CC5-A3D2-6C72-5D8390FEF0F5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EF1AD13-BF94-54C8-A374-DCBCC962CE4D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BC8CDF-4770-8438-19AF-F4876D892042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509C67-2B80-64FD-C2C5-E9A1D4F2EF14}"/>
              </a:ext>
            </a:extLst>
          </p:cNvPr>
          <p:cNvGrpSpPr/>
          <p:nvPr/>
        </p:nvGrpSpPr>
        <p:grpSpPr>
          <a:xfrm>
            <a:off x="6888243" y="2666293"/>
            <a:ext cx="937260" cy="1742651"/>
            <a:chOff x="6888243" y="2666293"/>
            <a:chExt cx="937260" cy="174265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28F4807-5767-8571-7D0E-E15A17308A2C}"/>
                </a:ext>
              </a:extLst>
            </p:cNvPr>
            <p:cNvSpPr txBox="1"/>
            <p:nvPr/>
          </p:nvSpPr>
          <p:spPr>
            <a:xfrm>
              <a:off x="6888243" y="2666293"/>
              <a:ext cx="9372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arr</a:t>
              </a:r>
              <a:endPara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5AB0BE-CA80-A06A-A99A-46ED5AE6A582}"/>
                </a:ext>
              </a:extLst>
            </p:cNvPr>
            <p:cNvSpPr txBox="1"/>
            <p:nvPr/>
          </p:nvSpPr>
          <p:spPr>
            <a:xfrm>
              <a:off x="6888243" y="4008834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int[]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3392BA-6E4B-F294-7BEC-05F343C44475}"/>
                </a:ext>
              </a:extLst>
            </p:cNvPr>
            <p:cNvSpPr/>
            <p:nvPr/>
          </p:nvSpPr>
          <p:spPr>
            <a:xfrm>
              <a:off x="6973968" y="324879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A49B16-B724-0D04-F3F3-B5649EDAD775}"/>
              </a:ext>
            </a:extLst>
          </p:cNvPr>
          <p:cNvGrpSpPr/>
          <p:nvPr/>
        </p:nvGrpSpPr>
        <p:grpSpPr>
          <a:xfrm>
            <a:off x="7361303" y="3264408"/>
            <a:ext cx="3426473" cy="731520"/>
            <a:chOff x="7361303" y="3264408"/>
            <a:chExt cx="3426473" cy="73152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62763BE-B9E2-4B4C-F11E-022EF524B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494776" y="3264408"/>
              <a:ext cx="2293000" cy="731520"/>
              <a:chOff x="8494776" y="3264408"/>
              <a:chExt cx="2293000" cy="73152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CB6417A-5C85-A142-81A9-1F308F861F1E}"/>
                  </a:ext>
                </a:extLst>
              </p:cNvPr>
              <p:cNvSpPr/>
              <p:nvPr/>
            </p:nvSpPr>
            <p:spPr>
              <a:xfrm>
                <a:off x="8494776" y="3264408"/>
                <a:ext cx="765810" cy="731520"/>
              </a:xfrm>
              <a:prstGeom prst="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9780EF-A75F-DF3D-0EE9-69053AB3E8CC}"/>
                  </a:ext>
                </a:extLst>
              </p:cNvPr>
              <p:cNvSpPr/>
              <p:nvPr/>
            </p:nvSpPr>
            <p:spPr>
              <a:xfrm>
                <a:off x="9256156" y="3264408"/>
                <a:ext cx="765810" cy="731520"/>
              </a:xfrm>
              <a:prstGeom prst="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CB8D41D-CC5E-F616-0158-1BF0C696AE6B}"/>
                  </a:ext>
                </a:extLst>
              </p:cNvPr>
              <p:cNvSpPr/>
              <p:nvPr/>
            </p:nvSpPr>
            <p:spPr>
              <a:xfrm>
                <a:off x="10021966" y="3264408"/>
                <a:ext cx="765810" cy="731520"/>
              </a:xfrm>
              <a:prstGeom prst="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93DF21-28F9-4571-9265-521A32FEE060}"/>
                  </a:ext>
                </a:extLst>
              </p:cNvPr>
              <p:cNvSpPr txBox="1"/>
              <p:nvPr/>
            </p:nvSpPr>
            <p:spPr>
              <a:xfrm>
                <a:off x="8580834" y="3271659"/>
                <a:ext cx="5800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A54B40-D700-B89E-0261-5063EB3C2EFB}"/>
                  </a:ext>
                </a:extLst>
              </p:cNvPr>
              <p:cNvSpPr txBox="1"/>
              <p:nvPr/>
            </p:nvSpPr>
            <p:spPr>
              <a:xfrm>
                <a:off x="9349026" y="3264408"/>
                <a:ext cx="5800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A0E168-34D7-1C51-BBA2-9B21562077E1}"/>
                  </a:ext>
                </a:extLst>
              </p:cNvPr>
              <p:cNvSpPr txBox="1"/>
              <p:nvPr/>
            </p:nvSpPr>
            <p:spPr>
              <a:xfrm>
                <a:off x="10114836" y="3271659"/>
                <a:ext cx="5800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6F33F8C-368B-6222-A5D1-14ABC836AA1B}"/>
                </a:ext>
              </a:extLst>
            </p:cNvPr>
            <p:cNvCxnSpPr>
              <a:endCxn id="3" idx="1"/>
            </p:cNvCxnSpPr>
            <p:nvPr/>
          </p:nvCxnSpPr>
          <p:spPr>
            <a:xfrm>
              <a:off x="7361303" y="3629781"/>
              <a:ext cx="1133473" cy="387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43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59991-3C75-2195-1CD0-E36902123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5291-4A1D-3D40-FAAA-499CC3BB2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vs Strings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78B52-4ECA-D558-38C6-280D51239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Unlike Strings…</a:t>
            </a:r>
          </a:p>
          <a:p>
            <a:r>
              <a:rPr lang="en-US" dirty="0"/>
              <a:t>refer to individual elements via bracket notation (e.g.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[3]</a:t>
            </a:r>
            <a:r>
              <a:rPr lang="en-US" dirty="0"/>
              <a:t>)</a:t>
            </a:r>
          </a:p>
          <a:p>
            <a:r>
              <a:rPr lang="en-US" dirty="0"/>
              <a:t>must decide (and fix) size when created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arr.length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to get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dirty="0" err="1"/>
              <a:t>’s</a:t>
            </a:r>
            <a:r>
              <a:rPr lang="en-US" dirty="0"/>
              <a:t> length</a:t>
            </a:r>
          </a:p>
          <a:p>
            <a:pPr lvl="1"/>
            <a:r>
              <a:rPr lang="en-US" i="1" dirty="0"/>
              <a:t>no</a:t>
            </a:r>
            <a:r>
              <a:rPr lang="en-US" dirty="0"/>
              <a:t> parentheses. this is called a “field”, </a:t>
            </a:r>
            <a:r>
              <a:rPr lang="en-US" i="1" dirty="0"/>
              <a:t>not</a:t>
            </a:r>
            <a:r>
              <a:rPr lang="en-US" dirty="0"/>
              <a:t> a method. </a:t>
            </a:r>
            <a:br>
              <a:rPr lang="en-US" dirty="0"/>
            </a:br>
            <a:r>
              <a:rPr lang="en-US" dirty="0"/>
              <a:t>(more on this in CSE 122!)</a:t>
            </a:r>
            <a:endParaRPr lang="en-US" i="1" dirty="0"/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Arrays.toString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dirty="0"/>
              <a:t>to get a nice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 version</a:t>
            </a:r>
          </a:p>
          <a:p>
            <a:pPr lvl="1"/>
            <a:r>
              <a:rPr lang="en-US" dirty="0"/>
              <a:t>if not: “gobbledygook” (printing the “reference”)</a:t>
            </a:r>
          </a:p>
          <a:p>
            <a:pPr lvl="1"/>
            <a:r>
              <a:rPr lang="en-US" dirty="0"/>
              <a:t>requires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import.java.util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0281F-FEE2-8E52-A4AC-9970FD5B12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2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5E59-3EAF-3736-B964-EC4FF8C3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Array Traversal Pattern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8EB38C-FB5B-7A01-A56A-F97018B02898}"/>
              </a:ext>
            </a:extLst>
          </p:cNvPr>
          <p:cNvSpPr/>
          <p:nvPr/>
        </p:nvSpPr>
        <p:spPr>
          <a:xfrm>
            <a:off x="1521088" y="2644170"/>
            <a:ext cx="9149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++)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335DB-A1D5-B3FA-7F17-3C99845C4F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0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Array </a:t>
            </a:r>
            <a:r>
              <a:rPr lang="en-US" dirty="0"/>
              <a:t>L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ength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373B-576C-78C2-C3F1-B85BFBC49DC2}"/>
              </a:ext>
            </a:extLst>
          </p:cNvPr>
          <p:cNvSpPr txBox="1"/>
          <p:nvPr/>
        </p:nvSpPr>
        <p:spPr>
          <a:xfrm>
            <a:off x="980439" y="1614651"/>
            <a:ext cx="1041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expressions gives us the last element of an array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FB3D-0A26-B889-FC3B-3D5DDADD884C}"/>
              </a:ext>
            </a:extLst>
          </p:cNvPr>
          <p:cNvSpPr txBox="1"/>
          <p:nvPr/>
        </p:nvSpPr>
        <p:spPr>
          <a:xfrm>
            <a:off x="980439" y="2775587"/>
            <a:ext cx="7595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[length()]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 - 1]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- 1]</a:t>
            </a:r>
          </a:p>
        </p:txBody>
      </p:sp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D4B3CAE8-245C-4D07-B1C1-371F99A62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257" y="222689"/>
            <a:ext cx="729812" cy="729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598C80-7E44-DD61-16BE-E82A5D2CBF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Array Length (Pair)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7140D-BB06-DDBA-A8B4-B6B0C5DD6D17}"/>
              </a:ext>
            </a:extLst>
          </p:cNvPr>
          <p:cNvSpPr txBox="1"/>
          <p:nvPr/>
        </p:nvSpPr>
        <p:spPr>
          <a:xfrm>
            <a:off x="980439" y="1614651"/>
            <a:ext cx="1041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expressions gives us the last element of an array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15FD9-2F88-05E4-AB9A-4C7AF4170420}"/>
              </a:ext>
            </a:extLst>
          </p:cNvPr>
          <p:cNvSpPr txBox="1"/>
          <p:nvPr/>
        </p:nvSpPr>
        <p:spPr>
          <a:xfrm>
            <a:off x="980439" y="2775587"/>
            <a:ext cx="7595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[length()]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 - 1]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- 1]</a:t>
            </a:r>
          </a:p>
        </p:txBody>
      </p:sp>
      <p:pic>
        <p:nvPicPr>
          <p:cNvPr id="2" name="Picture 1" descr="Ask questions on sli.do with code #cse121">
            <a:extLst>
              <a:ext uri="{FF2B5EF4-FFF2-40B4-BE49-F238E27FC236}">
                <a16:creationId xmlns:a16="http://schemas.microsoft.com/office/drawing/2014/main" id="{DCEC600A-807A-3AB9-D106-30302ED7B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257" y="222689"/>
            <a:ext cx="729812" cy="729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B0BD17-C4F9-577E-57E3-5C7788944F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88897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57FF"/>
      </a:hlink>
      <a:folHlink>
        <a:srgbClr val="00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11377</TotalTime>
  <Words>473</Words>
  <Application>Microsoft Macintosh PowerPoint</Application>
  <PresentationFormat>Widescreen</PresentationFormat>
  <Paragraphs>105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Consolas</vt:lpstr>
      <vt:lpstr>Arial</vt:lpstr>
      <vt:lpstr>Montserrat</vt:lpstr>
      <vt:lpstr>Montserrat SemiBold</vt:lpstr>
      <vt:lpstr>Montserrat ExtraBold</vt:lpstr>
      <vt:lpstr>2_CSE 12X (adopted from CSE 373)</vt:lpstr>
      <vt:lpstr>Arrays</vt:lpstr>
      <vt:lpstr>Announcements, Reminders</vt:lpstr>
      <vt:lpstr>PCM Review: Arrays</vt:lpstr>
      <vt:lpstr>Recall: Variables and “Mental Models”</vt:lpstr>
      <vt:lpstr>The Mental Model for Arrays</vt:lpstr>
      <vt:lpstr>Arrays vs Strings</vt:lpstr>
      <vt:lpstr>PCM Review: Array Traversal Pattern</vt:lpstr>
      <vt:lpstr>Think Pair Share: Array Length (Think)</vt:lpstr>
      <vt:lpstr>Think Pair Share: Array Length (Pair)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Matthew Wang</cp:lastModifiedBy>
  <cp:revision>507</cp:revision>
  <dcterms:modified xsi:type="dcterms:W3CDTF">2026-05-15T18:10:04Z</dcterms:modified>
</cp:coreProperties>
</file>