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485" r:id="rId2"/>
    <p:sldId id="356" r:id="rId3"/>
    <p:sldId id="472" r:id="rId4"/>
    <p:sldId id="473" r:id="rId5"/>
    <p:sldId id="471" r:id="rId6"/>
    <p:sldId id="477" r:id="rId7"/>
    <p:sldId id="478" r:id="rId8"/>
    <p:sldId id="484" r:id="rId9"/>
    <p:sldId id="480" r:id="rId10"/>
    <p:sldId id="487" r:id="rId11"/>
    <p:sldId id="488" r:id="rId12"/>
    <p:sldId id="489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ExtraBold" panose="00000900000000000000" pitchFamily="2" charset="77"/>
      <p:bold r:id="rId24"/>
      <p:italic r:id="rId25"/>
      <p:boldItalic r:id="rId26"/>
    </p:embeddedFont>
    <p:embeddedFont>
      <p:font typeface="Montserrat SemiBold" panose="00000700000000000000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9"/>
    <p:restoredTop sz="94987"/>
  </p:normalViewPr>
  <p:slideViewPr>
    <p:cSldViewPr snapToGrid="0">
      <p:cViewPr>
        <p:scale>
          <a:sx n="67" d="100"/>
          <a:sy n="67" d="100"/>
        </p:scale>
        <p:origin x="432" y="1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5/7/26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9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FC1DB71-E983-F886-0691-9A9F404AB1E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38AAD79-2A25-A716-40A7-248A517C7511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4B5F44-A1D3-8798-A4C0-2DC7F568603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EF0FC04-2244-8D1A-48F8-24D4E947E7F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90F173-86E6-AB8B-DC1D-672512EC5D1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688B286-B307-AF9F-6F15-B043B4CA815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43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01443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User Input (Scanner)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0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If you had to compete in one Olympic sport, what would it be?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09F654CB-19E2-4149-86EE-BA706A9BAC4E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306D6A11-CAF8-408D-806B-0995BA98253A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24CFC139-90EB-4035-B79E-9C0317B11F4E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1DCE6CE7-3AED-4133-98B2-E77B1F2CD92B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5F6A5-E491-463D-A5E2-A19A77570B17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at sli.do with code #cse121">
            <a:extLst>
              <a:ext uri="{FF2B5EF4-FFF2-40B4-BE49-F238E27FC236}">
                <a16:creationId xmlns:a16="http://schemas.microsoft.com/office/drawing/2014/main" id="{C583FA36-3771-D0BB-9D09-568FF241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451" y="5494161"/>
            <a:ext cx="1246495" cy="124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211590-89BD-E83A-23B7-004C042FF7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DDBA8-1C82-CE8E-52D5-2B1E02987F36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5806F-270D-69E3-06A4-EAB83E29F4BC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923E-2CC7-7CAB-9874-58C2F9855F5D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pic>
        <p:nvPicPr>
          <p:cNvPr id="2" name="Picture 1" descr="Ask questions at sli.do with code #cse121">
            <a:extLst>
              <a:ext uri="{FF2B5EF4-FFF2-40B4-BE49-F238E27FC236}">
                <a16:creationId xmlns:a16="http://schemas.microsoft.com/office/drawing/2014/main" id="{2F48B330-88B9-A9A2-ED32-FA699324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94" y="227303"/>
            <a:ext cx="719656" cy="719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5A38E-3483-9385-A138-5C54574DF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post 1: roll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Roll?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3696554"/>
              <a:ext cx="1968792" cy="1038732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 descr="fence 1: you rolled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You rolled: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 descr="post 2: roll?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Roll?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3767170"/>
              <a:ext cx="617625" cy="1026008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 descr="fence 2: you rolled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You rolled: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 descr="post n: roll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Roll?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3696554"/>
              <a:ext cx="1988145" cy="1038728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</a:t>
            </a:r>
            <a:r>
              <a:rPr lang="en-US" b="1" dirty="0"/>
              <a:t>Tuesday, May 19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R3 out yesterday and due </a:t>
            </a:r>
            <a:r>
              <a:rPr lang="en-US" b="1" dirty="0"/>
              <a:t>Thursday, May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b="1" baseline="30000" dirty="0"/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last opportunity to resubmit P0</a:t>
            </a:r>
          </a:p>
          <a:p>
            <a:r>
              <a:rPr lang="en-US" dirty="0"/>
              <a:t>Quiz 1 is </a:t>
            </a:r>
            <a:r>
              <a:rPr lang="en-US" b="1" dirty="0"/>
              <a:t>Thursday, May 14</a:t>
            </a:r>
            <a:r>
              <a:rPr lang="en-US" b="1" baseline="30000" dirty="0"/>
              <a:t>th</a:t>
            </a:r>
            <a:r>
              <a:rPr lang="en-US" dirty="0"/>
              <a:t>, in your registered quiz section</a:t>
            </a:r>
          </a:p>
          <a:p>
            <a:pPr lvl="1"/>
            <a:r>
              <a:rPr lang="en-US" dirty="0"/>
              <a:t>resources posted on Ed last night!</a:t>
            </a:r>
          </a:p>
          <a:p>
            <a:pPr lvl="1"/>
            <a:r>
              <a:rPr lang="en-US" dirty="0"/>
              <a:t>topics: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nested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</a:t>
            </a:r>
            <a:r>
              <a:rPr lang="en-US" dirty="0">
                <a:latin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Math</a:t>
            </a:r>
            <a:r>
              <a:rPr lang="en-US" dirty="0"/>
              <a:t>, methods, parameters, returns, conditionals,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/>
              <a:t>Canvas outage mostly doesn’t affect us – recordings available via Panopto </a:t>
            </a:r>
            <a:r>
              <a:rPr lang="en-US" i="1" dirty="0"/>
              <a:t>from course website</a:t>
            </a:r>
            <a:r>
              <a:rPr lang="en-US" dirty="0"/>
              <a:t> (but let us know if you see issues!)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EA5F-D3B9-DA38-F737-FD9AF9A9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 are while loops?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A6E51-6EF5-EED0-877E-396559ABD16D}"/>
              </a:ext>
            </a:extLst>
          </p:cNvPr>
          <p:cNvSpPr txBox="1"/>
          <p:nvPr/>
        </p:nvSpPr>
        <p:spPr>
          <a:xfrm>
            <a:off x="838200" y="1690688"/>
            <a:ext cx="6328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bigYikes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// ...</a:t>
            </a:r>
            <a:endParaRPr lang="en-US" sz="2400" b="0" dirty="0">
              <a:solidFill>
                <a:srgbClr val="24292E"/>
              </a:solidFill>
              <a:effectLst/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A1E0A-B7F0-A81E-1815-F78EACFFCE49}"/>
              </a:ext>
            </a:extLst>
          </p:cNvPr>
          <p:cNvSpPr txBox="1"/>
          <p:nvPr/>
        </p:nvSpPr>
        <p:spPr>
          <a:xfrm>
            <a:off x="5650230" y="3654187"/>
            <a:ext cx="5595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bigYikes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// ...</a:t>
            </a:r>
            <a:b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400" b="0" dirty="0">
              <a:solidFill>
                <a:srgbClr val="24292E"/>
              </a:solidFill>
              <a:effectLst/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 descr="This for loop and this while loop look very similar…">
            <a:extLst>
              <a:ext uri="{FF2B5EF4-FFF2-40B4-BE49-F238E27FC236}">
                <a16:creationId xmlns:a16="http://schemas.microsoft.com/office/drawing/2014/main" id="{E3F402D6-29AA-FB6C-AE28-8F6F003A07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788920" y="2694067"/>
            <a:ext cx="2240280" cy="10549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08D57-BD3B-0831-97BF-8CADC03BEC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CFF0-7912-0F7F-9A76-C64BD2E0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 are while loops! (almost*)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C62FA-175C-26C9-611D-A9EE66704BB7}"/>
              </a:ext>
            </a:extLst>
          </p:cNvPr>
          <p:cNvSpPr txBox="1"/>
          <p:nvPr/>
        </p:nvSpPr>
        <p:spPr>
          <a:xfrm>
            <a:off x="838200" y="1690688"/>
            <a:ext cx="6328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bigYikes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CCEC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CCEC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// ...</a:t>
            </a:r>
            <a:endParaRPr lang="en-US" sz="2400" b="0" dirty="0">
              <a:solidFill>
                <a:srgbClr val="24292E"/>
              </a:solidFill>
              <a:effectLst/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FC524-0096-1EB3-37E3-A714F7EF7418}"/>
              </a:ext>
            </a:extLst>
          </p:cNvPr>
          <p:cNvSpPr txBox="1"/>
          <p:nvPr/>
        </p:nvSpPr>
        <p:spPr>
          <a:xfrm>
            <a:off x="5650230" y="3654187"/>
            <a:ext cx="5595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FFCCC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bigYikes</a:t>
            </a:r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// ...</a:t>
            </a:r>
            <a:br>
              <a:rPr lang="en-US" sz="2400" b="0" dirty="0">
                <a:solidFill>
                  <a:srgbClr val="6A737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400" b="0" dirty="0">
              <a:solidFill>
                <a:srgbClr val="24292E"/>
              </a:solidFill>
              <a:effectLst/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effectLst/>
                <a:highlight>
                  <a:srgbClr val="CCEC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effectLst/>
                <a:highlight>
                  <a:srgbClr val="CCEC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 descr="Ah, the for loop and the while loop do the exact same thing! In fact, they both have all the elements of a for loop: an initialization, a condition, and an update.">
            <a:extLst>
              <a:ext uri="{FF2B5EF4-FFF2-40B4-BE49-F238E27FC236}">
                <a16:creationId xmlns:a16="http://schemas.microsoft.com/office/drawing/2014/main" id="{295DC67F-87B7-79CC-201A-ACB0A75403C7}"/>
              </a:ext>
            </a:extLst>
          </p:cNvPr>
          <p:cNvCxnSpPr>
            <a:cxnSpLocks/>
          </p:cNvCxnSpPr>
          <p:nvPr/>
        </p:nvCxnSpPr>
        <p:spPr>
          <a:xfrm>
            <a:off x="2788920" y="2694067"/>
            <a:ext cx="2240280" cy="10549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F353ED-DC7E-8139-A40C-8201C3565056}"/>
              </a:ext>
            </a:extLst>
          </p:cNvPr>
          <p:cNvSpPr txBox="1"/>
          <p:nvPr/>
        </p:nvSpPr>
        <p:spPr>
          <a:xfrm>
            <a:off x="838200" y="4719081"/>
            <a:ext cx="25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*as a technical note, these aren’t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same – there are some minor technical details that are different, most notably the scope of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different in the two loops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DCC57-B05D-2407-CC70-E4ED15FA3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3240-D0AB-3C31-68C5-19D86EB7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 loops vs.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 loops ⚔️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0E002-2DE9-2D9B-EEB1-660B38A2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For loops and while loops are quite similar! This is the first (but certainly not the last) time where </a:t>
            </a:r>
            <a:r>
              <a:rPr lang="en-US" u="sng" dirty="0"/>
              <a:t>you</a:t>
            </a:r>
            <a:r>
              <a:rPr lang="en-US" dirty="0"/>
              <a:t> need to decide which to use!   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There’s not always a “correct” answer, but some advice:</a:t>
            </a:r>
          </a:p>
          <a:p>
            <a:pPr>
              <a:lnSpc>
                <a:spcPct val="150000"/>
              </a:lnSpc>
            </a:pPr>
            <a:r>
              <a:rPr lang="en-US" dirty="0"/>
              <a:t>is the condition definite or indefinite</a:t>
            </a:r>
          </a:p>
          <a:p>
            <a:pPr>
              <a:lnSpc>
                <a:spcPct val="150000"/>
              </a:lnSpc>
            </a:pPr>
            <a:r>
              <a:rPr lang="en-US" dirty="0"/>
              <a:t>Describing the problem!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 will do __ X times” or “for each __ I will __” – sounds like for!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 will do __ until” or “while __ is true, I will” – sounds like while!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okay to change your mind after you try one approach!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68C13-9860-0D4F-7F56-4C3A1BDB7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7FAD-5C1D-295C-2EC3-8956F8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Scanner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4EC6F-F674-5D85-CF02-15231B922612}"/>
              </a:ext>
            </a:extLst>
          </p:cNvPr>
          <p:cNvSpPr txBox="1"/>
          <p:nvPr/>
        </p:nvSpPr>
        <p:spPr>
          <a:xfrm>
            <a:off x="838200" y="1503778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java.util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“package”!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The line &quot;Scanner console = new Scanner(System.in);&quot;. It is annotated into three pieces:&#10;- the type Scanner&#10;- the variable name console&#10;- the &quot;Scanner construction code&quot;: new Scanner(System.in);">
            <a:extLst>
              <a:ext uri="{FF2B5EF4-FFF2-40B4-BE49-F238E27FC236}">
                <a16:creationId xmlns:a16="http://schemas.microsoft.com/office/drawing/2014/main" id="{08651ACE-6CF8-91CD-5A8E-81775DCF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445120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849B29-79ED-9022-8A7D-03D8E0D93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1569"/>
              </p:ext>
            </p:extLst>
          </p:nvPr>
        </p:nvGraphicFramePr>
        <p:xfrm>
          <a:off x="1245347" y="3244872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86BB-C2CE-E36C-EFDF-9993E8201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2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2290-B52F-6E12-D63F-2FCE258C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Tokens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C0CB-8D38-1CB8-0419-ABEFBE6B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3538"/>
            <a:ext cx="10382026" cy="22770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unit of user input, as read by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Tokens are separated by </a:t>
            </a:r>
            <a:r>
              <a:rPr lang="en-US" i="1" dirty="0"/>
              <a:t>whitespace</a:t>
            </a:r>
            <a:r>
              <a:rPr lang="en-US" dirty="0"/>
              <a:t> (spaces, tabs, new lines)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9A5D-B65A-427C-A853-0533B2179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231E81-D564-CD7B-DAC8-E51853288F8F}"/>
              </a:ext>
            </a:extLst>
          </p:cNvPr>
          <p:cNvSpPr txBox="1">
            <a:spLocks/>
          </p:cNvSpPr>
          <p:nvPr/>
        </p:nvSpPr>
        <p:spPr>
          <a:xfrm>
            <a:off x="775447" y="3877121"/>
            <a:ext cx="10382026" cy="147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23   John Smith  </a:t>
            </a:r>
          </a:p>
          <a:p>
            <a:pPr marL="114300" indent="0">
              <a:lnSpc>
                <a:spcPct val="150000"/>
              </a:lnSpc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       42.0     "Hello world"  $2.50 "  19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90CD40-63C6-D663-26E9-40229D69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898" y="3932876"/>
            <a:ext cx="711820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794A9E-167D-B81D-405C-018BDB0A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1546" y="3932876"/>
            <a:ext cx="93856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8655B4-2B5C-5AAA-44B9-9C6465C0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3742" y="3932876"/>
            <a:ext cx="106494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88D983-A5E5-0B79-583B-BB3531B2C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8121" y="4642731"/>
            <a:ext cx="93856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0D5B005-6FF5-E1A8-0DB2-414724505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4642731"/>
            <a:ext cx="1291684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E153A-6F7C-FC14-A576-C6FFD2578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199" y="4642731"/>
            <a:ext cx="1291684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6ED59D-17BE-1CAF-9F39-4EB7F140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3757" y="4641095"/>
            <a:ext cx="1159726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F3C9FB-1018-E615-A364-8A390558F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2" y="4641094"/>
            <a:ext cx="28807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11048E-DADB-C48C-5E84-EFEC1F56F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8068" y="4641096"/>
            <a:ext cx="578596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287-5B0B-4484-9249-CE615AD4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7785-5639-4DF9-9772-5DA60B3BC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Exceptions are errors that occur </a:t>
            </a:r>
            <a:r>
              <a:rPr lang="en-US" i="1" dirty="0"/>
              <a:t>while a program is running</a:t>
            </a:r>
            <a:r>
              <a:rPr lang="en-US" dirty="0"/>
              <a:t> that stops the program from running.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 are different types of exceptions that can occur, and the </a:t>
            </a:r>
            <a:r>
              <a:rPr lang="en-US" b="1" dirty="0"/>
              <a:t>name of the exception </a:t>
            </a:r>
            <a:r>
              <a:rPr lang="en-US" dirty="0"/>
              <a:t>can help you understand what caused the error!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InputMismatchException</a:t>
            </a:r>
            <a:r>
              <a:rPr lang="en-US" dirty="0"/>
              <a:t> occurs when the Scanner tries to read input in as a specific type, but the input cannot be interpreted as that type. </a:t>
            </a:r>
          </a:p>
          <a:p>
            <a:pPr marL="114300" indent="0">
              <a:buNone/>
            </a:pPr>
            <a:r>
              <a:rPr lang="en-US" dirty="0"/>
              <a:t>(e.g., trying to read in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  <a:r>
              <a:rPr lang="en-US" dirty="0"/>
              <a:t> as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F888-B5C6-41C5-AFCA-4406D737BB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5C1B0-1E13-5D37-80AA-E979EFA30C17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pic>
        <p:nvPicPr>
          <p:cNvPr id="4" name="Picture 3" descr="Ask questions at sli.do with code #cse121">
            <a:extLst>
              <a:ext uri="{FF2B5EF4-FFF2-40B4-BE49-F238E27FC236}">
                <a16:creationId xmlns:a16="http://schemas.microsoft.com/office/drawing/2014/main" id="{1404979A-8451-B371-12F4-680B6AED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94" y="227303"/>
            <a:ext cx="719656" cy="719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9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900</Words>
  <Application>Microsoft Macintosh PowerPoint</Application>
  <PresentationFormat>Widescreen</PresentationFormat>
  <Paragraphs>146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Montserrat</vt:lpstr>
      <vt:lpstr>Montserrat SemiBold</vt:lpstr>
      <vt:lpstr>Montserrat ExtraBold</vt:lpstr>
      <vt:lpstr>Arial</vt:lpstr>
      <vt:lpstr>Consolas</vt:lpstr>
      <vt:lpstr>Calibri</vt:lpstr>
      <vt:lpstr>2_CSE 12X (adopted from CSE 373)</vt:lpstr>
      <vt:lpstr>User Input (Scanner)</vt:lpstr>
      <vt:lpstr>Announcements, Reminders</vt:lpstr>
      <vt:lpstr>for loops are while loops?</vt:lpstr>
      <vt:lpstr>for loops are while loops! (almost*)</vt:lpstr>
      <vt:lpstr>for loops vs. while loops ⚔️ </vt:lpstr>
      <vt:lpstr>PCM Review: Scanner</vt:lpstr>
      <vt:lpstr>PCM Review: Tokens</vt:lpstr>
      <vt:lpstr>PCM Review: InputMismatchException</vt:lpstr>
      <vt:lpstr>Think Pair Share: Cornbear (Think)</vt:lpstr>
      <vt:lpstr>Think Pair Share: Cornbear (Pair)</vt:lpstr>
      <vt:lpstr>Reminder: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482</cp:revision>
  <dcterms:modified xsi:type="dcterms:W3CDTF">2026-05-08T17:45:40Z</dcterms:modified>
</cp:coreProperties>
</file>