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3"/>
  </p:notesMasterIdLst>
  <p:handoutMasterIdLst>
    <p:handoutMasterId r:id="rId14"/>
  </p:handoutMasterIdLst>
  <p:sldIdLst>
    <p:sldId id="478" r:id="rId2"/>
    <p:sldId id="386" r:id="rId3"/>
    <p:sldId id="356" r:id="rId4"/>
    <p:sldId id="476" r:id="rId5"/>
    <p:sldId id="467" r:id="rId6"/>
    <p:sldId id="462" r:id="rId7"/>
    <p:sldId id="463" r:id="rId8"/>
    <p:sldId id="472" r:id="rId9"/>
    <p:sldId id="473" r:id="rId10"/>
    <p:sldId id="471" r:id="rId11"/>
    <p:sldId id="477" r:id="rId12"/>
  </p:sldIdLst>
  <p:sldSz cx="12192000" cy="6858000"/>
  <p:notesSz cx="6858000" cy="9144000"/>
  <p:embeddedFontLst>
    <p:embeddedFont>
      <p:font typeface="Consolas" panose="020B0609020204030204" pitchFamily="49" charset="0"/>
      <p:regular r:id="rId15"/>
      <p:bold r:id="rId16"/>
      <p:italic r:id="rId17"/>
      <p:boldItalic r:id="rId18"/>
    </p:embeddedFont>
    <p:embeddedFont>
      <p:font typeface="Montserrat" pitchFamily="2" charset="77"/>
      <p:regular r:id="rId19"/>
      <p:bold r:id="rId20"/>
      <p:italic r:id="rId21"/>
      <p:boldItalic r:id="rId22"/>
    </p:embeddedFont>
    <p:embeddedFont>
      <p:font typeface="Montserrat ExtraBold" panose="00000900000000000000" pitchFamily="2" charset="77"/>
      <p:bold r:id="rId23"/>
      <p:italic r:id="rId24"/>
      <p:boldItalic r:id="rId25"/>
    </p:embeddedFont>
    <p:embeddedFont>
      <p:font typeface="Montserrat SemiBold" panose="00000700000000000000"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8C8"/>
    <a:srgbClr val="CFFFFD"/>
    <a:srgbClr val="F7D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30" autoAdjust="0"/>
    <p:restoredTop sz="95064" autoAdjust="0"/>
  </p:normalViewPr>
  <p:slideViewPr>
    <p:cSldViewPr snapToGrid="0">
      <p:cViewPr>
        <p:scale>
          <a:sx n="84" d="100"/>
          <a:sy n="84" d="100"/>
        </p:scale>
        <p:origin x="536" y="8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5/5/26</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18" name="Google Shape;18;p29"/>
          <p:cNvSpPr txBox="1"/>
          <p:nvPr/>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1894816"/>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1370208"/>
            <a:ext cx="878586"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634951" y="951503"/>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025920" y="4053518"/>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86443" y="5439308"/>
            <a:ext cx="3730182"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306805" y="557737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Tree>
    <p:extLst>
      <p:ext uri="{BB962C8B-B14F-4D97-AF65-F5344CB8AC3E}">
        <p14:creationId xmlns:p14="http://schemas.microsoft.com/office/powerpoint/2010/main" val="77245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9E59E3F7-66A5-DA61-63FE-27EFAB46255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006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sp>
        <p:nvSpPr>
          <p:cNvPr id="5" name="Google Shape;18;p29">
            <a:extLst>
              <a:ext uri="{FF2B5EF4-FFF2-40B4-BE49-F238E27FC236}">
                <a16:creationId xmlns:a16="http://schemas.microsoft.com/office/drawing/2014/main" id="{4EF279CC-6012-F525-8DFE-220A30D18E3D}"/>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45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1_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09746641-17E7-5E8C-1C1A-E40DC43244EB}"/>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53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reserve="1">
  <p:cSld name="Title Only">
    <p:spTree>
      <p:nvGrpSpPr>
        <p:cNvPr id="1" name="Shape 74"/>
        <p:cNvGrpSpPr/>
        <p:nvPr/>
      </p:nvGrpSpPr>
      <p:grpSpPr>
        <a:xfrm>
          <a:off x="0" y="0"/>
          <a:ext cx="0" cy="0"/>
          <a:chOff x="0" y="0"/>
          <a:chExt cx="0" cy="0"/>
        </a:xfrm>
      </p:grpSpPr>
      <p:sp>
        <p:nvSpPr>
          <p:cNvPr id="75" name="Google Shape;75;p34"/>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34"/>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0" name="Google Shape;80;p34"/>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19B8A0CF-1C66-FBB7-F209-B458097B217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C3A4268A-A3F9-0647-FFA6-0CD0547EA640}"/>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7BFDD5B8-E577-6B1D-717E-15267B77AC9B}"/>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00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Shape 81"/>
        <p:cNvGrpSpPr/>
        <p:nvPr/>
      </p:nvGrpSpPr>
      <p:grpSpPr>
        <a:xfrm>
          <a:off x="0" y="0"/>
          <a:ext cx="0" cy="0"/>
          <a:chOff x="0" y="0"/>
          <a:chExt cx="0" cy="0"/>
        </a:xfrm>
      </p:grpSpPr>
      <p:sp>
        <p:nvSpPr>
          <p:cNvPr id="82" name="Google Shape;82;p35"/>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6" name="Google Shape;86;p35"/>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0E854BAB-9BC0-0566-D459-A9E2B29A12D0}"/>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3E5BA8AB-DA7F-8D72-2336-81B0A628B7E3}"/>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10917DDE-6ABF-46DB-CC1B-48A92A9BC3D7}"/>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794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8">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
        <p:nvSpPr>
          <p:cNvPr id="2" name="Google Shape;18;p29">
            <a:extLst>
              <a:ext uri="{FF2B5EF4-FFF2-40B4-BE49-F238E27FC236}">
                <a16:creationId xmlns:a16="http://schemas.microsoft.com/office/drawing/2014/main" id="{71643139-0F58-EA43-02CA-884C35166B4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230812"/>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WVCKaTiw3n2I65Nbw1wH6?si=8fe2680f5a694bd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dstem.org/us/courses/97142/discussion/80217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5" name="Google Shape;23;p29">
            <a:extLst>
              <a:ext uri="{FF2B5EF4-FFF2-40B4-BE49-F238E27FC236}">
                <a16:creationId xmlns:a16="http://schemas.microsoft.com/office/drawing/2014/main" id="{C5E7BACA-EC1A-F75A-8907-C34CAD2EE0F4}"/>
              </a:ext>
            </a:extLst>
          </p:cNvPr>
          <p:cNvSpPr txBox="1"/>
          <p:nvPr/>
        </p:nvSpPr>
        <p:spPr>
          <a:xfrm>
            <a:off x="420095" y="1419273"/>
            <a:ext cx="87861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1" u="none" strike="noStrike" cap="none" dirty="0">
                <a:solidFill>
                  <a:srgbClr val="FFFFFF"/>
                </a:solidFill>
                <a:latin typeface="Montserrat ExtraBold" pitchFamily="2" charset="77"/>
                <a:ea typeface="Montserrat"/>
                <a:cs typeface="Montserrat"/>
                <a:sym typeface="Montserrat"/>
              </a:rPr>
              <a:t>LEC </a:t>
            </a:r>
            <a:r>
              <a:rPr lang="en-US" sz="1600" b="1" dirty="0">
                <a:solidFill>
                  <a:srgbClr val="FFFFFF"/>
                </a:solidFill>
                <a:latin typeface="Montserrat ExtraBold" pitchFamily="2" charset="77"/>
                <a:ea typeface="Montserrat"/>
                <a:cs typeface="Montserrat"/>
                <a:sym typeface="Montserrat"/>
              </a:rPr>
              <a:t>10</a:t>
            </a:r>
            <a:endParaRPr b="1" dirty="0">
              <a:latin typeface="Montserrat ExtraBold" pitchFamily="2" charset="77"/>
              <a:cs typeface="Calibri" panose="020F0502020204030204" pitchFamily="34" charset="0"/>
            </a:endParaRPr>
          </a:p>
        </p:txBody>
      </p:sp>
      <p:sp>
        <p:nvSpPr>
          <p:cNvPr id="91" name="Google Shape;91;p1"/>
          <p:cNvSpPr txBox="1">
            <a:spLocks noGrp="1"/>
          </p:cNvSpPr>
          <p:nvPr>
            <p:ph type="title" idx="4294967295"/>
          </p:nvPr>
        </p:nvSpPr>
        <p:spPr>
          <a:xfrm>
            <a:off x="0" y="3084513"/>
            <a:ext cx="6211888" cy="103822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0F0F0"/>
              </a:buClr>
              <a:buSzPts val="6000"/>
              <a:buFont typeface="Montserrat SemiBold"/>
              <a:buNone/>
            </a:pPr>
            <a:r>
              <a:rPr lang="en-US" sz="6000" b="0" dirty="0">
                <a:solidFill>
                  <a:srgbClr val="F0F0F0"/>
                </a:solidFill>
                <a:latin typeface="Montserrat SemiBold"/>
                <a:ea typeface="Montserrat SemiBold"/>
                <a:cs typeface="Montserrat SemiBold"/>
                <a:sym typeface="Montserrat SemiBold"/>
              </a:rPr>
              <a:t>While Loops</a:t>
            </a:r>
            <a:endParaRPr dirty="0"/>
          </a:p>
        </p:txBody>
      </p:sp>
      <p:sp>
        <p:nvSpPr>
          <p:cNvPr id="94" name="Google Shape;94;p1"/>
          <p:cNvSpPr txBox="1"/>
          <p:nvPr/>
        </p:nvSpPr>
        <p:spPr>
          <a:xfrm>
            <a:off x="7009923" y="1112472"/>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92" name="Google Shape;92;p1"/>
          <p:cNvSpPr txBox="1"/>
          <p:nvPr/>
        </p:nvSpPr>
        <p:spPr>
          <a:xfrm>
            <a:off x="7087221" y="1451178"/>
            <a:ext cx="4385400" cy="144650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dirty="0">
              <a:latin typeface="Calibri" panose="020F0502020204030204" pitchFamily="34" charset="0"/>
              <a:cs typeface="Calibri" panose="020F0502020204030204" pitchFamily="34" charset="0"/>
            </a:endParaRPr>
          </a:p>
          <a:p>
            <a:pPr lvl="0" algn="ctr">
              <a:buClr>
                <a:srgbClr val="404040"/>
              </a:buClr>
              <a:buSzPts val="2200"/>
            </a:pPr>
            <a:endParaRPr lang="en-US" sz="2200" i="1" dirty="0">
              <a:solidFill>
                <a:srgbClr val="404040"/>
              </a:solidFill>
              <a:latin typeface="Calibri"/>
              <a:ea typeface="Calibri"/>
              <a:cs typeface="Calibri"/>
              <a:sym typeface="Calibri"/>
            </a:endParaRPr>
          </a:p>
          <a:p>
            <a:pPr lvl="0" algn="ctr">
              <a:buClr>
                <a:srgbClr val="404040"/>
              </a:buClr>
              <a:buSzPts val="2200"/>
            </a:pPr>
            <a:r>
              <a:rPr lang="en-US" sz="2200" i="1" dirty="0">
                <a:solidFill>
                  <a:srgbClr val="404040"/>
                </a:solidFill>
                <a:latin typeface="Calibri"/>
                <a:ea typeface="Calibri"/>
                <a:cs typeface="Calibri"/>
                <a:sym typeface="Calibri"/>
              </a:rPr>
              <a:t>What’s your favorite spot </a:t>
            </a:r>
            <a:br>
              <a:rPr lang="en-US" sz="2200" i="1" dirty="0">
                <a:solidFill>
                  <a:srgbClr val="404040"/>
                </a:solidFill>
                <a:latin typeface="Calibri"/>
                <a:ea typeface="Calibri"/>
                <a:cs typeface="Calibri"/>
                <a:sym typeface="Calibri"/>
              </a:rPr>
            </a:br>
            <a:r>
              <a:rPr lang="en-US" sz="2200" i="1" dirty="0">
                <a:solidFill>
                  <a:srgbClr val="404040"/>
                </a:solidFill>
                <a:latin typeface="Calibri"/>
                <a:ea typeface="Calibri"/>
                <a:cs typeface="Calibri"/>
                <a:sym typeface="Calibri"/>
              </a:rPr>
              <a:t>on the Ave?</a:t>
            </a:r>
            <a:endParaRPr lang="en-US" dirty="0">
              <a:latin typeface="Calibri" panose="020F0502020204030204" pitchFamily="34" charset="0"/>
              <a:cs typeface="Calibri" panose="020F0502020204030204" pitchFamily="34" charset="0"/>
            </a:endParaRPr>
          </a:p>
        </p:txBody>
      </p:sp>
      <p:sp>
        <p:nvSpPr>
          <p:cNvPr id="12" name="Google Shape;95;p1">
            <a:extLst>
              <a:ext uri="{FF2B5EF4-FFF2-40B4-BE49-F238E27FC236}">
                <a16:creationId xmlns:a16="http://schemas.microsoft.com/office/drawing/2014/main" id="{AC680854-C60A-4188-A9D1-FF03C15336EB}"/>
              </a:ext>
            </a:extLst>
          </p:cNvPr>
          <p:cNvSpPr txBox="1"/>
          <p:nvPr/>
        </p:nvSpPr>
        <p:spPr>
          <a:xfrm>
            <a:off x="7157403" y="3493967"/>
            <a:ext cx="4761982" cy="400069"/>
          </a:xfrm>
          <a:prstGeom prst="rect">
            <a:avLst/>
          </a:prstGeom>
          <a:noFill/>
          <a:ln>
            <a:noFill/>
          </a:ln>
        </p:spPr>
        <p:txBody>
          <a:bodyPr spcFirstLastPara="1" wrap="square" lIns="45700" tIns="45700" rIns="45700" bIns="45700" anchor="t" anchorCtr="0">
            <a:spAutoFit/>
          </a:bodyPr>
          <a:lstStyle/>
          <a:p>
            <a:pPr lvl="0">
              <a:buClr>
                <a:srgbClr val="404040"/>
              </a:buClr>
              <a:buSzPts val="2200"/>
            </a:pPr>
            <a:r>
              <a:rPr lang="en-US" sz="2000" dirty="0">
                <a:solidFill>
                  <a:srgbClr val="404040"/>
                </a:solidFill>
                <a:latin typeface="Calibri"/>
                <a:ea typeface="Calibri"/>
                <a:cs typeface="Calibri"/>
                <a:sym typeface="Calibri"/>
              </a:rPr>
              <a:t>Music: </a:t>
            </a:r>
            <a:r>
              <a:rPr lang="fr-FR" sz="2000" dirty="0">
                <a:solidFill>
                  <a:srgbClr val="404040"/>
                </a:solidFill>
                <a:latin typeface="Calibri"/>
                <a:ea typeface="Calibri"/>
                <a:cs typeface="Calibri"/>
                <a:sym typeface="Calibri"/>
                <a:hlinkClick r:id="rId3"/>
              </a:rPr>
              <a:t>🌻 CSE 121 26sp Lecture Tunes 🌻</a:t>
            </a:r>
            <a:r>
              <a:rPr lang="en-US" sz="2000" dirty="0">
                <a:solidFill>
                  <a:srgbClr val="404040"/>
                </a:solidFill>
                <a:latin typeface="Calibri"/>
                <a:ea typeface="Calibri"/>
                <a:cs typeface="Calibri"/>
                <a:sym typeface="Calibri"/>
              </a:rPr>
              <a:t> </a:t>
            </a:r>
            <a:endParaRPr lang="fr-FR" sz="1200" dirty="0">
              <a:solidFill>
                <a:srgbClr val="0563C1"/>
              </a:solidFill>
              <a:latin typeface="Calibri" panose="020F0502020204030204" pitchFamily="34" charset="0"/>
              <a:cs typeface="Calibri" panose="020F0502020204030204" pitchFamily="34" charset="0"/>
            </a:endParaRPr>
          </a:p>
        </p:txBody>
      </p:sp>
      <p:sp>
        <p:nvSpPr>
          <p:cNvPr id="13" name="Google Shape;96;p1">
            <a:extLst>
              <a:ext uri="{FF2B5EF4-FFF2-40B4-BE49-F238E27FC236}">
                <a16:creationId xmlns:a16="http://schemas.microsoft.com/office/drawing/2014/main" id="{A85E5499-A578-42BC-9CA2-D02AFDEB894C}"/>
              </a:ext>
            </a:extLst>
          </p:cNvPr>
          <p:cNvSpPr txBox="1"/>
          <p:nvPr/>
        </p:nvSpPr>
        <p:spPr>
          <a:xfrm>
            <a:off x="6935347" y="4072895"/>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Instructor:</a:t>
            </a:r>
            <a:endParaRPr sz="1200" dirty="0">
              <a:solidFill>
                <a:schemeClr val="lt2"/>
              </a:solidFill>
              <a:latin typeface="Montserrat ExtraBold"/>
              <a:ea typeface="Montserrat ExtraBold"/>
              <a:cs typeface="Montserrat ExtraBold"/>
              <a:sym typeface="Montserrat ExtraBold"/>
            </a:endParaRPr>
          </a:p>
        </p:txBody>
      </p:sp>
      <p:sp>
        <p:nvSpPr>
          <p:cNvPr id="14" name="Google Shape;98;p1">
            <a:extLst>
              <a:ext uri="{FF2B5EF4-FFF2-40B4-BE49-F238E27FC236}">
                <a16:creationId xmlns:a16="http://schemas.microsoft.com/office/drawing/2014/main" id="{F29EF4D3-4686-453B-86C4-D656BED45090}"/>
              </a:ext>
            </a:extLst>
          </p:cNvPr>
          <p:cNvSpPr txBox="1"/>
          <p:nvPr/>
        </p:nvSpPr>
        <p:spPr>
          <a:xfrm>
            <a:off x="8088246" y="4072895"/>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lt2"/>
                </a:solidFill>
                <a:latin typeface="Montserrat SemiBold"/>
                <a:ea typeface="Montserrat SemiBold"/>
                <a:cs typeface="Montserrat SemiBold"/>
                <a:sym typeface="Montserrat SemiBold"/>
              </a:rPr>
              <a:t>Matt Wang</a:t>
            </a:r>
            <a:endParaRPr sz="1200" dirty="0">
              <a:solidFill>
                <a:schemeClr val="lt2"/>
              </a:solidFill>
              <a:latin typeface="Montserrat SemiBold"/>
              <a:ea typeface="Montserrat SemiBold"/>
              <a:cs typeface="Montserrat SemiBold"/>
              <a:sym typeface="Montserrat SemiBold"/>
            </a:endParaRPr>
          </a:p>
        </p:txBody>
      </p:sp>
      <p:sp>
        <p:nvSpPr>
          <p:cNvPr id="15" name="Google Shape;97;p1">
            <a:extLst>
              <a:ext uri="{FF2B5EF4-FFF2-40B4-BE49-F238E27FC236}">
                <a16:creationId xmlns:a16="http://schemas.microsoft.com/office/drawing/2014/main" id="{1F070308-DD14-4DE0-9A73-DDEB6599C649}"/>
              </a:ext>
            </a:extLst>
          </p:cNvPr>
          <p:cNvSpPr txBox="1"/>
          <p:nvPr/>
        </p:nvSpPr>
        <p:spPr>
          <a:xfrm>
            <a:off x="6935347" y="4333507"/>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TAs:</a:t>
            </a:r>
            <a:endParaRPr sz="1200" dirty="0">
              <a:solidFill>
                <a:schemeClr val="lt2"/>
              </a:solidFill>
              <a:latin typeface="Montserrat ExtraBold"/>
              <a:ea typeface="Montserrat ExtraBold"/>
              <a:cs typeface="Montserrat ExtraBold"/>
              <a:sym typeface="Montserrat ExtraBold"/>
            </a:endParaRPr>
          </a:p>
        </p:txBody>
      </p:sp>
      <p:sp>
        <p:nvSpPr>
          <p:cNvPr id="16" name="TextBox 15">
            <a:extLst>
              <a:ext uri="{FF2B5EF4-FFF2-40B4-BE49-F238E27FC236}">
                <a16:creationId xmlns:a16="http://schemas.microsoft.com/office/drawing/2014/main" id="{BF345C04-A1F5-4ECB-B4E9-31F5B8A3AD0D}"/>
              </a:ext>
            </a:extLst>
          </p:cNvPr>
          <p:cNvSpPr txBox="1"/>
          <p:nvPr/>
        </p:nvSpPr>
        <p:spPr>
          <a:xfrm>
            <a:off x="8100278" y="4357971"/>
            <a:ext cx="3671627" cy="1246495"/>
          </a:xfrm>
          <a:prstGeom prst="rect">
            <a:avLst/>
          </a:prstGeom>
          <a:noFill/>
        </p:spPr>
        <p:txBody>
          <a:bodyPr wrap="square" numCol="5" rtlCol="0">
            <a:spAutoFit/>
          </a:bodyPr>
          <a:lstStyle/>
          <a:p>
            <a:pPr>
              <a:lnSpc>
                <a:spcPct val="150000"/>
              </a:lnSpc>
            </a:pPr>
            <a:r>
              <a:rPr lang="en-US" sz="1000" dirty="0">
                <a:latin typeface="Montserrat" pitchFamily="2" charset="77"/>
              </a:rPr>
              <a:t>Abdul</a:t>
            </a:r>
          </a:p>
          <a:p>
            <a:pPr>
              <a:lnSpc>
                <a:spcPct val="150000"/>
              </a:lnSpc>
            </a:pPr>
            <a:r>
              <a:rPr lang="en-US" sz="1000" dirty="0">
                <a:latin typeface="Montserrat" pitchFamily="2" charset="77"/>
              </a:rPr>
              <a:t>Dalton</a:t>
            </a:r>
          </a:p>
          <a:p>
            <a:pPr>
              <a:lnSpc>
                <a:spcPct val="150000"/>
              </a:lnSpc>
            </a:pPr>
            <a:r>
              <a:rPr lang="en-US" sz="1000" dirty="0">
                <a:latin typeface="Montserrat" pitchFamily="2" charset="77"/>
              </a:rPr>
              <a:t>Johnathan</a:t>
            </a:r>
          </a:p>
          <a:p>
            <a:pPr>
              <a:lnSpc>
                <a:spcPct val="150000"/>
              </a:lnSpc>
            </a:pPr>
            <a:r>
              <a:rPr lang="en-US" sz="1000" dirty="0">
                <a:latin typeface="Montserrat" pitchFamily="2" charset="77"/>
              </a:rPr>
              <a:t>Ruslana</a:t>
            </a:r>
          </a:p>
          <a:p>
            <a:pPr>
              <a:lnSpc>
                <a:spcPct val="150000"/>
              </a:lnSpc>
            </a:pPr>
            <a:r>
              <a:rPr lang="en-US" sz="1000" dirty="0">
                <a:latin typeface="Montserrat" pitchFamily="2" charset="77"/>
              </a:rPr>
              <a:t>Tamsyn</a:t>
            </a:r>
          </a:p>
          <a:p>
            <a:pPr>
              <a:lnSpc>
                <a:spcPct val="150000"/>
              </a:lnSpc>
            </a:pPr>
            <a:r>
              <a:rPr lang="en-US" sz="1000" dirty="0">
                <a:latin typeface="Montserrat" pitchFamily="2" charset="77"/>
              </a:rPr>
              <a:t>Amogh</a:t>
            </a:r>
          </a:p>
          <a:p>
            <a:pPr>
              <a:lnSpc>
                <a:spcPct val="150000"/>
              </a:lnSpc>
            </a:pPr>
            <a:r>
              <a:rPr lang="en-US" sz="1000" dirty="0">
                <a:latin typeface="Montserrat" pitchFamily="2" charset="77"/>
              </a:rPr>
              <a:t>Ethan</a:t>
            </a:r>
          </a:p>
          <a:p>
            <a:pPr>
              <a:lnSpc>
                <a:spcPct val="150000"/>
              </a:lnSpc>
            </a:pPr>
            <a:r>
              <a:rPr lang="en-US" sz="1000" dirty="0">
                <a:latin typeface="Montserrat" pitchFamily="2" charset="77"/>
              </a:rPr>
              <a:t>Minh</a:t>
            </a:r>
          </a:p>
          <a:p>
            <a:pPr>
              <a:lnSpc>
                <a:spcPct val="150000"/>
              </a:lnSpc>
            </a:pPr>
            <a:r>
              <a:rPr lang="en-US" sz="1000" dirty="0">
                <a:latin typeface="Montserrat" pitchFamily="2" charset="77"/>
              </a:rPr>
              <a:t>Sam</a:t>
            </a:r>
          </a:p>
          <a:p>
            <a:pPr>
              <a:lnSpc>
                <a:spcPct val="150000"/>
              </a:lnSpc>
            </a:pPr>
            <a:r>
              <a:rPr lang="en-US" sz="1000" dirty="0">
                <a:latin typeface="Montserrat" pitchFamily="2" charset="77"/>
              </a:rPr>
              <a:t>TJ</a:t>
            </a:r>
          </a:p>
          <a:p>
            <a:pPr>
              <a:lnSpc>
                <a:spcPct val="150000"/>
              </a:lnSpc>
            </a:pPr>
            <a:r>
              <a:rPr lang="en-US" sz="1000" dirty="0">
                <a:latin typeface="Montserrat" pitchFamily="2" charset="77"/>
              </a:rPr>
              <a:t>Anant</a:t>
            </a:r>
          </a:p>
          <a:p>
            <a:pPr>
              <a:lnSpc>
                <a:spcPct val="150000"/>
              </a:lnSpc>
            </a:pPr>
            <a:r>
              <a:rPr lang="en-US" sz="1000" dirty="0">
                <a:latin typeface="Montserrat" pitchFamily="2" charset="77"/>
              </a:rPr>
              <a:t>Hayden</a:t>
            </a:r>
          </a:p>
          <a:p>
            <a:pPr>
              <a:lnSpc>
                <a:spcPct val="150000"/>
              </a:lnSpc>
            </a:pPr>
            <a:r>
              <a:rPr lang="en-US" sz="1000" dirty="0">
                <a:latin typeface="Montserrat" pitchFamily="2" charset="77"/>
              </a:rPr>
              <a:t>Navya</a:t>
            </a:r>
          </a:p>
          <a:p>
            <a:pPr>
              <a:lnSpc>
                <a:spcPct val="150000"/>
              </a:lnSpc>
            </a:pPr>
            <a:r>
              <a:rPr lang="en-US" sz="1000" dirty="0">
                <a:latin typeface="Montserrat" pitchFamily="2" charset="77"/>
              </a:rPr>
              <a:t>Savannah</a:t>
            </a:r>
          </a:p>
          <a:p>
            <a:pPr>
              <a:lnSpc>
                <a:spcPct val="150000"/>
              </a:lnSpc>
            </a:pPr>
            <a:r>
              <a:rPr lang="en-US" sz="1000" dirty="0">
                <a:latin typeface="Montserrat" pitchFamily="2" charset="77"/>
              </a:rPr>
              <a:t>Trey</a:t>
            </a:r>
          </a:p>
          <a:p>
            <a:pPr>
              <a:lnSpc>
                <a:spcPct val="150000"/>
              </a:lnSpc>
            </a:pPr>
            <a:r>
              <a:rPr lang="en-US" sz="1000" dirty="0">
                <a:latin typeface="Montserrat" pitchFamily="2" charset="77"/>
              </a:rPr>
              <a:t>Anum</a:t>
            </a:r>
          </a:p>
          <a:p>
            <a:pPr>
              <a:lnSpc>
                <a:spcPct val="150000"/>
              </a:lnSpc>
            </a:pPr>
            <a:r>
              <a:rPr lang="en-US" sz="1000" dirty="0">
                <a:latin typeface="Montserrat" pitchFamily="2" charset="77"/>
              </a:rPr>
              <a:t>Jesse</a:t>
            </a:r>
          </a:p>
          <a:p>
            <a:pPr>
              <a:lnSpc>
                <a:spcPct val="150000"/>
              </a:lnSpc>
            </a:pPr>
            <a:r>
              <a:rPr lang="en-US" sz="1000" dirty="0">
                <a:latin typeface="Montserrat" pitchFamily="2" charset="77"/>
              </a:rPr>
              <a:t>Paul</a:t>
            </a:r>
          </a:p>
          <a:p>
            <a:pPr>
              <a:lnSpc>
                <a:spcPct val="150000"/>
              </a:lnSpc>
            </a:pPr>
            <a:r>
              <a:rPr lang="en-US" sz="1000" dirty="0">
                <a:latin typeface="Montserrat" pitchFamily="2" charset="77"/>
              </a:rPr>
              <a:t>Spencer</a:t>
            </a:r>
          </a:p>
          <a:p>
            <a:pPr>
              <a:lnSpc>
                <a:spcPct val="150000"/>
              </a:lnSpc>
            </a:pPr>
            <a:endParaRPr lang="en-US" sz="1000" dirty="0">
              <a:latin typeface="Montserrat" pitchFamily="2" charset="77"/>
            </a:endParaRPr>
          </a:p>
          <a:p>
            <a:pPr>
              <a:lnSpc>
                <a:spcPct val="150000"/>
              </a:lnSpc>
            </a:pPr>
            <a:r>
              <a:rPr lang="en-US" sz="1000" dirty="0">
                <a:latin typeface="Montserrat" pitchFamily="2" charset="77"/>
              </a:rPr>
              <a:t>Cayden</a:t>
            </a:r>
          </a:p>
          <a:p>
            <a:pPr>
              <a:lnSpc>
                <a:spcPct val="150000"/>
              </a:lnSpc>
            </a:pPr>
            <a:r>
              <a:rPr lang="en-US" sz="1000" dirty="0">
                <a:latin typeface="Montserrat" pitchFamily="2" charset="77"/>
              </a:rPr>
              <a:t>Jessica</a:t>
            </a:r>
          </a:p>
          <a:p>
            <a:pPr>
              <a:lnSpc>
                <a:spcPct val="150000"/>
              </a:lnSpc>
            </a:pPr>
            <a:r>
              <a:rPr lang="en-US" sz="1000" dirty="0">
                <a:latin typeface="Montserrat" pitchFamily="2" charset="77"/>
              </a:rPr>
              <a:t>Reese</a:t>
            </a:r>
          </a:p>
          <a:p>
            <a:pPr>
              <a:lnSpc>
                <a:spcPct val="150000"/>
              </a:lnSpc>
            </a:pPr>
            <a:r>
              <a:rPr lang="en-US" sz="1000" dirty="0">
                <a:latin typeface="Montserrat" pitchFamily="2" charset="77"/>
              </a:rPr>
              <a:t>Shayna</a:t>
            </a:r>
          </a:p>
          <a:p>
            <a:pPr>
              <a:lnSpc>
                <a:spcPct val="150000"/>
              </a:lnSpc>
            </a:pPr>
            <a:endParaRPr lang="en-US" sz="1000" dirty="0">
              <a:latin typeface="Montserrat" pitchFamily="2" charset="77"/>
            </a:endParaRPr>
          </a:p>
        </p:txBody>
      </p:sp>
      <p:pic>
        <p:nvPicPr>
          <p:cNvPr id="2" name="Picture 1" descr="Ask questions on sli.do with code #cse121">
            <a:extLst>
              <a:ext uri="{FF2B5EF4-FFF2-40B4-BE49-F238E27FC236}">
                <a16:creationId xmlns:a16="http://schemas.microsoft.com/office/drawing/2014/main" id="{ACC98F90-8791-6D75-189E-0EF45FA92765}"/>
              </a:ext>
            </a:extLst>
          </p:cNvPr>
          <p:cNvPicPr>
            <a:picLocks noChangeAspect="1"/>
          </p:cNvPicPr>
          <p:nvPr/>
        </p:nvPicPr>
        <p:blipFill>
          <a:blip r:embed="rId4"/>
          <a:stretch>
            <a:fillRect/>
          </a:stretch>
        </p:blipFill>
        <p:spPr>
          <a:xfrm>
            <a:off x="2494371" y="5494161"/>
            <a:ext cx="1246495" cy="12464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3240-D0AB-3C31-68C5-19D86EB7E0CC}"/>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vs. </a:t>
            </a:r>
            <a:r>
              <a:rPr lang="en-US" dirty="0">
                <a:latin typeface="Consolas" panose="020B0609020204030204" pitchFamily="49" charset="0"/>
                <a:cs typeface="Consolas" panose="020B0609020204030204" pitchFamily="49" charset="0"/>
              </a:rPr>
              <a:t>while</a:t>
            </a:r>
            <a:r>
              <a:rPr lang="en-US" dirty="0"/>
              <a:t> loops ⚔️ </a:t>
            </a:r>
          </a:p>
        </p:txBody>
      </p:sp>
      <p:sp>
        <p:nvSpPr>
          <p:cNvPr id="3" name="Text Placeholder 2">
            <a:extLst>
              <a:ext uri="{FF2B5EF4-FFF2-40B4-BE49-F238E27FC236}">
                <a16:creationId xmlns:a16="http://schemas.microsoft.com/office/drawing/2014/main" id="{6B40E002-2DE9-2D9B-EEB1-660B38A28D72}"/>
              </a:ext>
            </a:extLst>
          </p:cNvPr>
          <p:cNvSpPr>
            <a:spLocks noGrp="1"/>
          </p:cNvSpPr>
          <p:nvPr>
            <p:ph type="body" idx="1"/>
          </p:nvPr>
        </p:nvSpPr>
        <p:spPr>
          <a:xfrm>
            <a:off x="838200" y="1371600"/>
            <a:ext cx="10515600" cy="5268596"/>
          </a:xfrm>
        </p:spPr>
        <p:txBody>
          <a:bodyPr>
            <a:normAutofit fontScale="92500" lnSpcReduction="20000"/>
          </a:bodyPr>
          <a:lstStyle/>
          <a:p>
            <a:pPr marL="114300" indent="0">
              <a:lnSpc>
                <a:spcPct val="150000"/>
              </a:lnSpc>
              <a:buNone/>
            </a:pPr>
            <a:r>
              <a:rPr lang="en-US" dirty="0"/>
              <a:t>For loops and while loops are quite similar! This is the first (but certainly not the last) time where </a:t>
            </a:r>
            <a:r>
              <a:rPr lang="en-US" u="sng" dirty="0"/>
              <a:t>you</a:t>
            </a:r>
            <a:r>
              <a:rPr lang="en-US" dirty="0"/>
              <a:t> need to decide which to use!    </a:t>
            </a:r>
          </a:p>
          <a:p>
            <a:pPr marL="114300" indent="0">
              <a:lnSpc>
                <a:spcPct val="150000"/>
              </a:lnSpc>
              <a:buNone/>
            </a:pPr>
            <a:r>
              <a:rPr lang="en-US" dirty="0"/>
              <a:t>There’s not always a “correct” answer, but some advice:</a:t>
            </a:r>
          </a:p>
          <a:p>
            <a:pPr>
              <a:lnSpc>
                <a:spcPct val="150000"/>
              </a:lnSpc>
            </a:pPr>
            <a:r>
              <a:rPr lang="en-US" dirty="0"/>
              <a:t>is the condition definite or indefinite</a:t>
            </a:r>
          </a:p>
          <a:p>
            <a:pPr>
              <a:lnSpc>
                <a:spcPct val="150000"/>
              </a:lnSpc>
            </a:pPr>
            <a:r>
              <a:rPr lang="en-US" dirty="0"/>
              <a:t>Describing the problem! </a:t>
            </a:r>
          </a:p>
          <a:p>
            <a:pPr lvl="1">
              <a:lnSpc>
                <a:spcPct val="150000"/>
              </a:lnSpc>
            </a:pPr>
            <a:r>
              <a:rPr lang="en-US" dirty="0"/>
              <a:t>“I will do __ X times” or “for each __ I will __” – sounds like for!</a:t>
            </a:r>
          </a:p>
          <a:p>
            <a:pPr lvl="1">
              <a:lnSpc>
                <a:spcPct val="150000"/>
              </a:lnSpc>
            </a:pPr>
            <a:r>
              <a:rPr lang="en-US" dirty="0"/>
              <a:t>“I will do __ until” or “while __ is true, I will” – sounds like while!</a:t>
            </a:r>
          </a:p>
          <a:p>
            <a:pPr>
              <a:lnSpc>
                <a:spcPct val="150000"/>
              </a:lnSpc>
            </a:pPr>
            <a:r>
              <a:rPr lang="en-US" dirty="0"/>
              <a:t>it’s okay to change your mind after you try one approach!</a:t>
            </a:r>
          </a:p>
        </p:txBody>
      </p:sp>
      <p:sp>
        <p:nvSpPr>
          <p:cNvPr id="4" name="Slide Number Placeholder 3">
            <a:extLst>
              <a:ext uri="{FF2B5EF4-FFF2-40B4-BE49-F238E27FC236}">
                <a16:creationId xmlns:a16="http://schemas.microsoft.com/office/drawing/2014/main" id="{7F968C13-9860-0D4F-7F56-4C3A1BDB7C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15174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(3/3)</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t>while loop review</a:t>
            </a:r>
          </a:p>
          <a:p>
            <a:r>
              <a:rPr lang="en-US" b="1" dirty="0">
                <a:solidFill>
                  <a:srgbClr val="7028C8"/>
                </a:solidFill>
              </a:rPr>
              <a:t>Flipping coins! </a:t>
            </a:r>
          </a:p>
        </p:txBody>
      </p:sp>
      <p:sp>
        <p:nvSpPr>
          <p:cNvPr id="5" name="Arrow: Right 4" descr="If time allows: &quot;flipping coins&quot;">
            <a:extLst>
              <a:ext uri="{FF2B5EF4-FFF2-40B4-BE49-F238E27FC236}">
                <a16:creationId xmlns:a16="http://schemas.microsoft.com/office/drawing/2014/main" id="{1B936838-38AF-444F-B4B1-AB7499E18E33}"/>
              </a:ext>
            </a:extLst>
          </p:cNvPr>
          <p:cNvSpPr/>
          <p:nvPr/>
        </p:nvSpPr>
        <p:spPr>
          <a:xfrm rot="10800000">
            <a:off x="3744394" y="2670453"/>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169340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(1/3)</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b="1" dirty="0">
                <a:solidFill>
                  <a:srgbClr val="7028C8"/>
                </a:solidFill>
              </a:rPr>
              <a:t>Announcements, Reminders</a:t>
            </a:r>
          </a:p>
          <a:p>
            <a:r>
              <a:rPr lang="en-US" dirty="0"/>
              <a:t>while loop review</a:t>
            </a:r>
          </a:p>
          <a:p>
            <a:r>
              <a:rPr lang="en-US" dirty="0"/>
              <a:t>[if time allows] flipping coins! </a:t>
            </a:r>
          </a:p>
        </p:txBody>
      </p:sp>
      <p:sp>
        <p:nvSpPr>
          <p:cNvPr id="5" name="Arrow: Right 4" descr="First: &quot;announcements, reminders&quot;">
            <a:extLst>
              <a:ext uri="{FF2B5EF4-FFF2-40B4-BE49-F238E27FC236}">
                <a16:creationId xmlns:a16="http://schemas.microsoft.com/office/drawing/2014/main" id="{1B936838-38AF-444F-B4B1-AB7499E18E33}"/>
              </a:ext>
            </a:extLst>
          </p:cNvPr>
          <p:cNvSpPr/>
          <p:nvPr/>
        </p:nvSpPr>
        <p:spPr>
          <a:xfrm rot="10800000">
            <a:off x="5596965" y="1625946"/>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119627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371600"/>
            <a:ext cx="10515600" cy="5268596"/>
          </a:xfrm>
        </p:spPr>
        <p:txBody>
          <a:bodyPr>
            <a:normAutofit/>
          </a:bodyPr>
          <a:lstStyle/>
          <a:p>
            <a:r>
              <a:rPr lang="en-US" dirty="0"/>
              <a:t>C2 due </a:t>
            </a:r>
            <a:r>
              <a:rPr lang="en-US" b="1" dirty="0"/>
              <a:t>Thursday, May 7</a:t>
            </a:r>
            <a:r>
              <a:rPr lang="en-US" b="1" baseline="30000" dirty="0"/>
              <a:t>th</a:t>
            </a:r>
            <a:r>
              <a:rPr lang="en-US" b="1" dirty="0"/>
              <a:t> </a:t>
            </a:r>
          </a:p>
          <a:p>
            <a:r>
              <a:rPr lang="en-US" dirty="0"/>
              <a:t>R2 due </a:t>
            </a:r>
            <a:r>
              <a:rPr lang="en-US" b="1" dirty="0"/>
              <a:t>Thursday, May 7</a:t>
            </a:r>
            <a:r>
              <a:rPr lang="en-US" b="1" baseline="30000" dirty="0"/>
              <a:t>th</a:t>
            </a:r>
            <a:r>
              <a:rPr lang="en-US" b="1" dirty="0"/>
              <a:t> </a:t>
            </a:r>
          </a:p>
          <a:p>
            <a:pPr lvl="1"/>
            <a:r>
              <a:rPr lang="en-US" dirty="0"/>
              <a:t>Eligible: </a:t>
            </a:r>
            <a:r>
              <a:rPr lang="en-US" b="1" u="sng" dirty="0">
                <a:solidFill>
                  <a:schemeClr val="accent2">
                    <a:lumMod val="75000"/>
                  </a:schemeClr>
                </a:solidFill>
              </a:rPr>
              <a:t>C0</a:t>
            </a:r>
            <a:r>
              <a:rPr lang="en-US" dirty="0"/>
              <a:t>, P0, C1, P1</a:t>
            </a:r>
          </a:p>
          <a:p>
            <a:pPr lvl="1"/>
            <a:r>
              <a:rPr lang="en-US" dirty="0"/>
              <a:t>Reminder: C0 is cycling out of eligibility for resubmission</a:t>
            </a:r>
          </a:p>
          <a:p>
            <a:r>
              <a:rPr lang="en-US" dirty="0"/>
              <a:t>P2 out soon, due </a:t>
            </a:r>
            <a:r>
              <a:rPr lang="en-US" b="1" dirty="0"/>
              <a:t>Tuesday, May 19</a:t>
            </a:r>
            <a:r>
              <a:rPr lang="en-US" b="1" baseline="30000" dirty="0"/>
              <a:t>th</a:t>
            </a:r>
            <a:r>
              <a:rPr lang="en-US" b="1" dirty="0"/>
              <a:t> </a:t>
            </a:r>
            <a:endParaRPr lang="en-US" dirty="0"/>
          </a:p>
          <a:p>
            <a:r>
              <a:rPr lang="en-US" dirty="0"/>
              <a:t>Quiz reminders:</a:t>
            </a:r>
          </a:p>
          <a:p>
            <a:pPr lvl="1"/>
            <a:r>
              <a:rPr lang="en-US" dirty="0">
                <a:hlinkClick r:id="rId2"/>
              </a:rPr>
              <a:t>Quiz 0 feedback out!</a:t>
            </a:r>
            <a:endParaRPr lang="en-US" dirty="0"/>
          </a:p>
          <a:p>
            <a:pPr lvl="1"/>
            <a:r>
              <a:rPr lang="en-US" dirty="0"/>
              <a:t>Quiz 1: </a:t>
            </a:r>
            <a:r>
              <a:rPr lang="en-US" b="1" dirty="0"/>
              <a:t>Thursday, May 14</a:t>
            </a:r>
            <a:r>
              <a:rPr lang="en-US" b="1" baseline="30000" dirty="0"/>
              <a:t>th</a:t>
            </a:r>
            <a:r>
              <a:rPr lang="en-US" b="1" dirty="0"/>
              <a:t> </a:t>
            </a:r>
          </a:p>
          <a:p>
            <a:pPr lvl="2"/>
            <a:r>
              <a:rPr lang="en-US" dirty="0"/>
              <a:t>while loops (today’s topic) is the </a:t>
            </a:r>
            <a:r>
              <a:rPr lang="en-US" i="1" dirty="0"/>
              <a:t>last</a:t>
            </a:r>
            <a:r>
              <a:rPr lang="en-US" dirty="0"/>
              <a:t> topic on Quiz 1</a:t>
            </a:r>
          </a:p>
          <a:p>
            <a:pPr lvl="2"/>
            <a:r>
              <a:rPr lang="en-US" dirty="0"/>
              <a:t>practice quizzes out soon :)</a:t>
            </a:r>
          </a:p>
        </p:txBody>
      </p:sp>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(2/3)</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b="1" dirty="0">
                <a:solidFill>
                  <a:srgbClr val="7028C8"/>
                </a:solidFill>
              </a:rPr>
              <a:t>while loop review</a:t>
            </a:r>
          </a:p>
          <a:p>
            <a:r>
              <a:rPr lang="en-US" dirty="0"/>
              <a:t>[if time allows] flipping coins! </a:t>
            </a:r>
          </a:p>
        </p:txBody>
      </p:sp>
      <p:sp>
        <p:nvSpPr>
          <p:cNvPr id="5" name="Arrow: Right 4" descr="Next: “while loop review&quot;">
            <a:extLst>
              <a:ext uri="{FF2B5EF4-FFF2-40B4-BE49-F238E27FC236}">
                <a16:creationId xmlns:a16="http://schemas.microsoft.com/office/drawing/2014/main" id="{1B936838-38AF-444F-B4B1-AB7499E18E33}"/>
              </a:ext>
            </a:extLst>
          </p:cNvPr>
          <p:cNvSpPr/>
          <p:nvPr/>
        </p:nvSpPr>
        <p:spPr>
          <a:xfrm rot="10800000">
            <a:off x="4056329" y="2132878"/>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222918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529B-5A7F-2C21-5CA0-32C6767E9450}"/>
              </a:ext>
            </a:extLst>
          </p:cNvPr>
          <p:cNvSpPr>
            <a:spLocks noGrp="1"/>
          </p:cNvSpPr>
          <p:nvPr>
            <p:ph type="title"/>
          </p:nvPr>
        </p:nvSpPr>
        <p:spPr/>
        <p:txBody>
          <a:bodyPr/>
          <a:lstStyle/>
          <a:p>
            <a:r>
              <a:rPr lang="en-US" dirty="0">
                <a:solidFill>
                  <a:schemeClr val="accent3"/>
                </a:solidFill>
              </a:rPr>
              <a:t>PCM</a:t>
            </a:r>
            <a:r>
              <a:rPr lang="en-US" dirty="0"/>
              <a:t> Review: </a:t>
            </a:r>
            <a:r>
              <a:rPr lang="en-US" dirty="0">
                <a:solidFill>
                  <a:schemeClr val="tx1"/>
                </a:solidFill>
                <a:latin typeface="Consolas" panose="020B0609020204030204" pitchFamily="49" charset="0"/>
              </a:rPr>
              <a:t>while</a:t>
            </a:r>
            <a:r>
              <a:rPr lang="en-US" dirty="0">
                <a:solidFill>
                  <a:schemeClr val="tx1"/>
                </a:solidFill>
              </a:rPr>
              <a:t> loops</a:t>
            </a:r>
          </a:p>
        </p:txBody>
      </p:sp>
      <p:pic>
        <p:nvPicPr>
          <p:cNvPr id="11" name="Picture 2" descr="diagram depicting the structure and syntax of a while loop">
            <a:extLst>
              <a:ext uri="{FF2B5EF4-FFF2-40B4-BE49-F238E27FC236}">
                <a16:creationId xmlns:a16="http://schemas.microsoft.com/office/drawing/2014/main" id="{DBD4D0A6-5FE8-CFAE-B4D9-63DF37FA1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39" y="2417202"/>
            <a:ext cx="4735285" cy="12368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791EAB07-5CA9-E4DC-7711-F8B6BBD4EB5E}"/>
              </a:ext>
            </a:extLst>
          </p:cNvPr>
          <p:cNvSpPr>
            <a:spLocks noGrp="1"/>
          </p:cNvSpPr>
          <p:nvPr>
            <p:ph type="body" idx="1"/>
          </p:nvPr>
        </p:nvSpPr>
        <p:spPr>
          <a:xfrm>
            <a:off x="590511" y="3834372"/>
            <a:ext cx="4591151" cy="1795463"/>
          </a:xfrm>
        </p:spPr>
        <p:txBody>
          <a:bodyPr/>
          <a:lstStyle/>
          <a:p>
            <a:pPr marL="114300" indent="0">
              <a:buNone/>
            </a:pPr>
            <a:r>
              <a:rPr lang="en-US" dirty="0"/>
              <a:t>Repeatedly executes its body </a:t>
            </a:r>
            <a:r>
              <a:rPr lang="en-US" b="1" dirty="0"/>
              <a:t>as long as </a:t>
            </a:r>
            <a:r>
              <a:rPr lang="en-US" dirty="0"/>
              <a:t>the logical test is true.</a:t>
            </a:r>
          </a:p>
        </p:txBody>
      </p:sp>
      <p:pic>
        <p:nvPicPr>
          <p:cNvPr id="9" name="Picture 4" descr="Flow chart of while loop control flow: we will first perform the initialization once at the beginning. If the test is true, then we execute the statements inside the while loop body and perform the update before checking if the test is true again. However, if the test is false, we exit the while loop and execute the statements that are immediately after the while loop body.">
            <a:extLst>
              <a:ext uri="{FF2B5EF4-FFF2-40B4-BE49-F238E27FC236}">
                <a16:creationId xmlns:a16="http://schemas.microsoft.com/office/drawing/2014/main" id="{3220C3DA-D191-29FE-118C-6C7195D29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61" y="1219200"/>
            <a:ext cx="6419828" cy="49559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B7A5A73-403E-C30A-88A0-EC3D9A348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299481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15B74-CD1D-3285-969C-A1CA62F3B03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275D3FF4-E669-0043-7357-8F14680E96EB}"/>
              </a:ext>
            </a:extLst>
          </p:cNvPr>
          <p:cNvSpPr txBox="1">
            <a:spLocks noGrp="1"/>
          </p:cNvSpPr>
          <p:nvPr>
            <p:ph type="title"/>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(think)</a:t>
            </a:r>
          </a:p>
        </p:txBody>
      </p:sp>
      <p:sp>
        <p:nvSpPr>
          <p:cNvPr id="4" name="Title 3">
            <a:extLst>
              <a:ext uri="{FF2B5EF4-FFF2-40B4-BE49-F238E27FC236}">
                <a16:creationId xmlns:a16="http://schemas.microsoft.com/office/drawing/2014/main" id="{344A4D36-7549-8AC9-3561-3AA747EDB0DB}"/>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8" name="TextBox 7">
            <a:extLst>
              <a:ext uri="{FF2B5EF4-FFF2-40B4-BE49-F238E27FC236}">
                <a16:creationId xmlns:a16="http://schemas.microsoft.com/office/drawing/2014/main" id="{91F243C4-1961-4DB3-56AB-0554B7DBFA54}"/>
              </a:ext>
            </a:extLst>
          </p:cNvPr>
          <p:cNvSpPr txBox="1"/>
          <p:nvPr/>
        </p:nvSpPr>
        <p:spPr>
          <a:xfrm>
            <a:off x="277792" y="1551563"/>
            <a:ext cx="6810567" cy="4832092"/>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x);</a:t>
            </a:r>
          </a:p>
          <a:p>
            <a:r>
              <a:rPr lang="en-US" sz="2200" b="0" dirty="0">
                <a:solidFill>
                  <a:srgbClr val="24292E"/>
                </a:solidFill>
                <a:effectLs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16FFE125-C62A-BD34-6E1A-4DB462E23865}"/>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pic>
        <p:nvPicPr>
          <p:cNvPr id="5" name="Picture 4" descr="Ask questions on sli.do with code #cse121">
            <a:extLst>
              <a:ext uri="{FF2B5EF4-FFF2-40B4-BE49-F238E27FC236}">
                <a16:creationId xmlns:a16="http://schemas.microsoft.com/office/drawing/2014/main" id="{316A67EB-F992-C7BC-AD4A-F10DA391AD73}"/>
              </a:ext>
            </a:extLst>
          </p:cNvPr>
          <p:cNvPicPr>
            <a:picLocks noChangeAspect="1"/>
          </p:cNvPicPr>
          <p:nvPr/>
        </p:nvPicPr>
        <p:blipFill>
          <a:blip r:embed="rId2"/>
          <a:stretch>
            <a:fillRect/>
          </a:stretch>
        </p:blipFill>
        <p:spPr>
          <a:xfrm>
            <a:off x="7183554" y="240966"/>
            <a:ext cx="704563" cy="704563"/>
          </a:xfrm>
          <a:prstGeom prst="rect">
            <a:avLst/>
          </a:prstGeom>
        </p:spPr>
      </p:pic>
      <p:sp>
        <p:nvSpPr>
          <p:cNvPr id="3" name="Slide Number Placeholder 2">
            <a:extLst>
              <a:ext uri="{FF2B5EF4-FFF2-40B4-BE49-F238E27FC236}">
                <a16:creationId xmlns:a16="http://schemas.microsoft.com/office/drawing/2014/main" id="{9513D7F5-39F2-97FB-7605-09D0EC1F39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27438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4A47-38D1-50AA-C986-13CD657D4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226C3-B32C-428C-8529-E00A243C4ADA}"/>
              </a:ext>
            </a:extLst>
          </p:cNvPr>
          <p:cNvSpPr>
            <a:spLocks noGrp="1"/>
          </p:cNvSpPr>
          <p:nvPr>
            <p:ph type="title"/>
          </p:nvPr>
        </p:nvSpPr>
        <p:spPr>
          <a:xfrm>
            <a:off x="838199" y="-762636"/>
            <a:ext cx="10515601" cy="762636"/>
          </a:xfrm>
        </p:spPr>
        <p:txBody>
          <a:bodyPr spcFirstLastPara="1" wrap="square" lIns="45700" tIns="45700" rIns="45700" bIns="45700" anchor="b" anchorCtr="0">
            <a:normAutofit/>
          </a:bodyPr>
          <a:lstStyle/>
          <a:p>
            <a:pPr lvl="0">
              <a:defRPr/>
            </a:pPr>
            <a:r>
              <a:rPr lang="en-US" dirty="0"/>
              <a:t>Think Pair Share: mystery (pair)</a:t>
            </a:r>
          </a:p>
        </p:txBody>
      </p:sp>
      <p:sp>
        <p:nvSpPr>
          <p:cNvPr id="6" name="Title 3">
            <a:extLst>
              <a:ext uri="{FF2B5EF4-FFF2-40B4-BE49-F238E27FC236}">
                <a16:creationId xmlns:a16="http://schemas.microsoft.com/office/drawing/2014/main" id="{E7AAFFB6-465C-9EA9-2C44-E26F8947B36F}"/>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9" name="TextBox 8">
            <a:extLst>
              <a:ext uri="{FF2B5EF4-FFF2-40B4-BE49-F238E27FC236}">
                <a16:creationId xmlns:a16="http://schemas.microsoft.com/office/drawing/2014/main" id="{2FEEE8A5-D3FA-9D8C-3BAE-E4ADCD843D64}"/>
              </a:ext>
            </a:extLst>
          </p:cNvPr>
          <p:cNvSpPr txBox="1"/>
          <p:nvPr/>
        </p:nvSpPr>
        <p:spPr>
          <a:xfrm>
            <a:off x="277792" y="1551563"/>
            <a:ext cx="6810567" cy="4832092"/>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r>
              <a:rPr lang="en-US" sz="2200" dirty="0">
                <a:solidFill>
                  <a:srgbClr val="032F62"/>
                </a:solidFill>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x);</a:t>
            </a:r>
          </a:p>
          <a:p>
            <a:r>
              <a:rPr lang="en-US" sz="2200" b="0" dirty="0">
                <a:solidFill>
                  <a:srgbClr val="24292E"/>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8CA2EA6D-FAF9-261F-49F2-F6315120D012}"/>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pic>
        <p:nvPicPr>
          <p:cNvPr id="4" name="Picture 3" descr="Ask questions on sli.do with code #cse121">
            <a:extLst>
              <a:ext uri="{FF2B5EF4-FFF2-40B4-BE49-F238E27FC236}">
                <a16:creationId xmlns:a16="http://schemas.microsoft.com/office/drawing/2014/main" id="{C8B890DC-A985-CF1E-DE09-3F00B530FBEE}"/>
              </a:ext>
            </a:extLst>
          </p:cNvPr>
          <p:cNvPicPr>
            <a:picLocks noChangeAspect="1"/>
          </p:cNvPicPr>
          <p:nvPr/>
        </p:nvPicPr>
        <p:blipFill>
          <a:blip r:embed="rId2"/>
          <a:stretch>
            <a:fillRect/>
          </a:stretch>
        </p:blipFill>
        <p:spPr>
          <a:xfrm>
            <a:off x="7183554" y="240966"/>
            <a:ext cx="704563" cy="704563"/>
          </a:xfrm>
          <a:prstGeom prst="rect">
            <a:avLst/>
          </a:prstGeom>
        </p:spPr>
      </p:pic>
      <p:sp>
        <p:nvSpPr>
          <p:cNvPr id="3" name="Slide Number Placeholder 2">
            <a:extLst>
              <a:ext uri="{FF2B5EF4-FFF2-40B4-BE49-F238E27FC236}">
                <a16:creationId xmlns:a16="http://schemas.microsoft.com/office/drawing/2014/main" id="{E2CBEA5D-0FC7-C15B-5816-36CAAEA545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89602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EA5F-D3B9-DA38-F737-FD9AF9A93D5E}"/>
              </a:ext>
            </a:extLst>
          </p:cNvPr>
          <p:cNvSpPr>
            <a:spLocks noGrp="1"/>
          </p:cNvSpPr>
          <p:nvPr>
            <p:ph type="title"/>
          </p:nvPr>
        </p:nvSpPr>
        <p:spPr/>
        <p:txBody>
          <a:bodyPr/>
          <a:lstStyle/>
          <a:p>
            <a:r>
              <a:rPr lang="en-US" dirty="0"/>
              <a:t>for loops are while loops?</a:t>
            </a:r>
          </a:p>
        </p:txBody>
      </p:sp>
      <p:sp>
        <p:nvSpPr>
          <p:cNvPr id="5" name="TextBox 4">
            <a:extLst>
              <a:ext uri="{FF2B5EF4-FFF2-40B4-BE49-F238E27FC236}">
                <a16:creationId xmlns:a16="http://schemas.microsoft.com/office/drawing/2014/main" id="{30AA6E51-6EF5-EED0-877E-396559ABD16D}"/>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113A1E0A-B7F0-A81E-1815-F78EACFFCE49}"/>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descr="This for loop and this while loop look very similar…">
            <a:extLst>
              <a:ext uri="{FF2B5EF4-FFF2-40B4-BE49-F238E27FC236}">
                <a16:creationId xmlns:a16="http://schemas.microsoft.com/office/drawing/2014/main" id="{E3F402D6-29AA-FB6C-AE28-8F6F003A07DE}"/>
              </a:ext>
              <a:ext uri="{C183D7F6-B498-43B3-948B-1728B52AA6E4}">
                <adec:decorative xmlns:adec="http://schemas.microsoft.com/office/drawing/2017/decorative" val="0"/>
              </a:ext>
            </a:extLst>
          </p:cNvPr>
          <p:cNvCxnSpPr>
            <a:cxnSpLocks/>
          </p:cNvCxnSpPr>
          <p:nvPr/>
        </p:nvCxnSpPr>
        <p:spPr>
          <a:xfrm>
            <a:off x="2788920" y="2694067"/>
            <a:ext cx="2240280" cy="10549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2308D57-BD3B-0831-97BF-8CADC03BE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132067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CFF0-7912-0F7F-9A76-C64BD2E09D11}"/>
              </a:ext>
            </a:extLst>
          </p:cNvPr>
          <p:cNvSpPr>
            <a:spLocks noGrp="1"/>
          </p:cNvSpPr>
          <p:nvPr>
            <p:ph type="title"/>
          </p:nvPr>
        </p:nvSpPr>
        <p:spPr/>
        <p:txBody>
          <a:bodyPr/>
          <a:lstStyle/>
          <a:p>
            <a:r>
              <a:rPr lang="en-US" dirty="0"/>
              <a:t>for loops are while loops! (almost*)</a:t>
            </a:r>
          </a:p>
        </p:txBody>
      </p:sp>
      <p:sp>
        <p:nvSpPr>
          <p:cNvPr id="5" name="TextBox 4">
            <a:extLst>
              <a:ext uri="{FF2B5EF4-FFF2-40B4-BE49-F238E27FC236}">
                <a16:creationId xmlns:a16="http://schemas.microsoft.com/office/drawing/2014/main" id="{D37C62FA-175C-26C9-611D-A9EE66704BB7}"/>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chemeClr val="tx1"/>
                </a:solidFill>
                <a:effectLst/>
                <a:highlight>
                  <a:srgbClr val="FFFF00"/>
                </a:highlight>
                <a:latin typeface="Consolas" panose="020B0609020204030204" pitchFamily="49" charset="0"/>
                <a:cs typeface="Consolas" panose="020B0609020204030204" pitchFamily="49" charset="0"/>
              </a:rPr>
              <a:t>int </a:t>
            </a:r>
            <a:r>
              <a:rPr lang="en-US" sz="2400" b="0" dirty="0" err="1">
                <a:solidFill>
                  <a:schemeClr val="tx1"/>
                </a:solidFill>
                <a:effectLst/>
                <a:highlight>
                  <a:srgbClr val="FFFF00"/>
                </a:highlight>
                <a:latin typeface="Consolas" panose="020B0609020204030204" pitchFamily="49" charset="0"/>
                <a:cs typeface="Consolas" panose="020B0609020204030204" pitchFamily="49" charset="0"/>
              </a:rPr>
              <a:t>i</a:t>
            </a:r>
            <a:r>
              <a:rPr lang="en-US" sz="2400" b="0" dirty="0">
                <a:solidFill>
                  <a:schemeClr val="tx1"/>
                </a:solidFill>
                <a:effectLst/>
                <a:highlight>
                  <a:srgbClr val="FFFF00"/>
                </a:highlight>
                <a:latin typeface="Consolas" panose="020B0609020204030204" pitchFamily="49" charset="0"/>
                <a:cs typeface="Consolas" panose="020B0609020204030204" pitchFamily="49" charset="0"/>
              </a:rPr>
              <a:t> = 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chemeClr val="tx1"/>
                </a:solidFill>
                <a:effectLst/>
                <a:highlight>
                  <a:srgbClr val="FFCCCC"/>
                </a:highlight>
                <a:latin typeface="Consolas" panose="020B0609020204030204" pitchFamily="49" charset="0"/>
                <a:cs typeface="Consolas" panose="020B0609020204030204" pitchFamily="49" charset="0"/>
              </a:rPr>
              <a:t>i</a:t>
            </a:r>
            <a:r>
              <a:rPr lang="en-US" sz="2400" b="0" dirty="0">
                <a:solidFill>
                  <a:schemeClr val="tx1"/>
                </a:solidFill>
                <a:effectLst/>
                <a:highlight>
                  <a:srgbClr val="FFCCCC"/>
                </a:highlight>
                <a:latin typeface="Consolas" panose="020B0609020204030204" pitchFamily="49" charset="0"/>
                <a:cs typeface="Consolas" panose="020B0609020204030204" pitchFamily="49" charset="0"/>
              </a:rPr>
              <a:t> &lt; </a:t>
            </a:r>
            <a:r>
              <a:rPr lang="en-US" sz="2400" b="0" dirty="0" err="1">
                <a:solidFill>
                  <a:schemeClr val="tx1"/>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chemeClr val="tx1"/>
                </a:solidFill>
                <a:effectLst/>
                <a:highlight>
                  <a:srgbClr val="CCECFF"/>
                </a:highlight>
                <a:latin typeface="Consolas" panose="020B0609020204030204" pitchFamily="49" charset="0"/>
                <a:cs typeface="Consolas" panose="020B0609020204030204" pitchFamily="49" charset="0"/>
              </a:rPr>
              <a:t>i</a:t>
            </a:r>
            <a:r>
              <a:rPr lang="en-US" sz="2400" b="0" dirty="0">
                <a:solidFill>
                  <a:schemeClr val="tx1"/>
                </a:solidFill>
                <a:effectLst/>
                <a:highlight>
                  <a:srgbClr val="CCECFF"/>
                </a:highlight>
                <a:latin typeface="Consolas" panose="020B0609020204030204" pitchFamily="49" charset="0"/>
                <a:cs typeface="Consolas" panose="020B0609020204030204" pitchFamily="49" charset="0"/>
              </a:rPr>
              <a:t>++</a:t>
            </a:r>
            <a:r>
              <a:rPr lang="en-US" sz="2400" b="0" dirty="0">
                <a:solidFill>
                  <a:schemeClr val="tx1"/>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EE3FC524-0096-1EB3-37E3-A714F7EF7418}"/>
              </a:ext>
            </a:extLst>
          </p:cNvPr>
          <p:cNvSpPr txBox="1"/>
          <p:nvPr/>
        </p:nvSpPr>
        <p:spPr>
          <a:xfrm>
            <a:off x="5650230" y="3654187"/>
            <a:ext cx="5595937" cy="2308324"/>
          </a:xfrm>
          <a:prstGeom prst="rect">
            <a:avLst/>
          </a:prstGeom>
          <a:noFill/>
        </p:spPr>
        <p:txBody>
          <a:bodyPr wrap="square">
            <a:spAutoFit/>
          </a:bodyPr>
          <a:lstStyle/>
          <a:p>
            <a:r>
              <a:rPr lang="en-US" sz="2400" b="0" dirty="0">
                <a:solidFill>
                  <a:schemeClr val="tx1"/>
                </a:solidFill>
                <a:effectLst/>
                <a:highlight>
                  <a:srgbClr val="FFFF00"/>
                </a:highlight>
                <a:latin typeface="Consolas" panose="020B0609020204030204" pitchFamily="49" charset="0"/>
                <a:cs typeface="Consolas" panose="020B0609020204030204" pitchFamily="49" charset="0"/>
              </a:rPr>
              <a:t>int </a:t>
            </a:r>
            <a:r>
              <a:rPr lang="en-US" sz="2400" b="0" dirty="0" err="1">
                <a:solidFill>
                  <a:schemeClr val="tx1"/>
                </a:solidFill>
                <a:effectLst/>
                <a:highlight>
                  <a:srgbClr val="FFFF00"/>
                </a:highlight>
                <a:latin typeface="Consolas" panose="020B0609020204030204" pitchFamily="49" charset="0"/>
                <a:cs typeface="Consolas" panose="020B0609020204030204" pitchFamily="49" charset="0"/>
              </a:rPr>
              <a:t>i</a:t>
            </a:r>
            <a:r>
              <a:rPr lang="en-US" sz="2400" b="0" dirty="0">
                <a:solidFill>
                  <a:schemeClr val="tx1"/>
                </a:solidFill>
                <a:effectLst/>
                <a:highlight>
                  <a:srgbClr val="FFFF00"/>
                </a:highlight>
                <a:latin typeface="Consolas" panose="020B0609020204030204" pitchFamily="49" charset="0"/>
                <a:cs typeface="Consolas" panose="020B0609020204030204" pitchFamily="49" charset="0"/>
              </a:rPr>
              <a:t> = 0;</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chemeClr val="tx1"/>
                </a:solidFill>
                <a:effectLst/>
                <a:highlight>
                  <a:srgbClr val="FFCCCC"/>
                </a:highlight>
                <a:latin typeface="Consolas" panose="020B0609020204030204" pitchFamily="49" charset="0"/>
                <a:cs typeface="Consolas" panose="020B0609020204030204" pitchFamily="49" charset="0"/>
              </a:rPr>
              <a:t>i</a:t>
            </a:r>
            <a:r>
              <a:rPr lang="en-US" sz="2400" b="0" dirty="0">
                <a:solidFill>
                  <a:schemeClr val="tx1"/>
                </a:solidFill>
                <a:effectLst/>
                <a:highlight>
                  <a:srgbClr val="FFCCCC"/>
                </a:highlight>
                <a:latin typeface="Consolas" panose="020B0609020204030204" pitchFamily="49" charset="0"/>
                <a:cs typeface="Consolas" panose="020B0609020204030204" pitchFamily="49" charset="0"/>
              </a:rPr>
              <a:t> &lt; </a:t>
            </a:r>
            <a:r>
              <a:rPr lang="en-US" sz="2400" b="0" dirty="0" err="1">
                <a:solidFill>
                  <a:schemeClr val="tx1"/>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chemeClr val="tx1"/>
                </a:solidFill>
                <a:effectLst/>
                <a:highlight>
                  <a:srgbClr val="FFFFFF"/>
                </a:highlight>
                <a:latin typeface="Consolas" panose="020B0609020204030204" pitchFamily="49" charset="0"/>
                <a:cs typeface="Consolas" panose="020B0609020204030204" pitchFamily="49" charset="0"/>
              </a:rPr>
              <a:t>  </a:t>
            </a:r>
            <a:r>
              <a:rPr lang="en-US" sz="2400" b="0" dirty="0" err="1">
                <a:solidFill>
                  <a:schemeClr val="tx1"/>
                </a:solidFill>
                <a:effectLst/>
                <a:highlight>
                  <a:srgbClr val="CCECFF"/>
                </a:highlight>
                <a:latin typeface="Consolas" panose="020B0609020204030204" pitchFamily="49" charset="0"/>
                <a:cs typeface="Consolas" panose="020B0609020204030204" pitchFamily="49" charset="0"/>
              </a:rPr>
              <a:t>i</a:t>
            </a:r>
            <a:r>
              <a:rPr lang="en-US" sz="2400" b="0" dirty="0">
                <a:solidFill>
                  <a:schemeClr val="tx1"/>
                </a:solidFill>
                <a:effectLst/>
                <a:highlight>
                  <a:srgbClr val="CCEC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descr="Ah, the for loop and the while loop do the exact same thing! In fact, they both have all the elements of a for loop: an initialization, a condition, and an update.">
            <a:extLst>
              <a:ext uri="{FF2B5EF4-FFF2-40B4-BE49-F238E27FC236}">
                <a16:creationId xmlns:a16="http://schemas.microsoft.com/office/drawing/2014/main" id="{295DC67F-87B7-79CC-201A-ACB0A75403C7}"/>
              </a:ext>
            </a:extLst>
          </p:cNvPr>
          <p:cNvCxnSpPr>
            <a:cxnSpLocks/>
          </p:cNvCxnSpPr>
          <p:nvPr/>
        </p:nvCxnSpPr>
        <p:spPr>
          <a:xfrm>
            <a:off x="2788920" y="2694067"/>
            <a:ext cx="2240280" cy="10549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F353ED-DC7E-8139-A40C-8201C3565056}"/>
              </a:ext>
            </a:extLst>
          </p:cNvPr>
          <p:cNvSpPr txBox="1"/>
          <p:nvPr/>
        </p:nvSpPr>
        <p:spPr>
          <a:xfrm>
            <a:off x="838200" y="4719081"/>
            <a:ext cx="2533600" cy="138499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*as a technical note, these aren’t </a:t>
            </a:r>
            <a:r>
              <a:rPr lang="en-US" u="sng" dirty="0">
                <a:latin typeface="Calibri" panose="020F0502020204030204" pitchFamily="34" charset="0"/>
                <a:cs typeface="Calibri" panose="020F0502020204030204" pitchFamily="34" charset="0"/>
              </a:rPr>
              <a:t>exactly</a:t>
            </a:r>
            <a:r>
              <a:rPr lang="en-US" dirty="0">
                <a:latin typeface="Calibri" panose="020F0502020204030204" pitchFamily="34" charset="0"/>
                <a:cs typeface="Calibri" panose="020F0502020204030204" pitchFamily="34" charset="0"/>
              </a:rPr>
              <a:t> the same – there are some minor technical details that are different, most notably the scope of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a:t>
            </a:r>
            <a:r>
              <a:rPr lang="en-US" dirty="0">
                <a:latin typeface="Calibri" panose="020F0502020204030204" pitchFamily="34" charset="0"/>
                <a:cs typeface="Calibri" panose="020F0502020204030204" pitchFamily="34" charset="0"/>
              </a:rPr>
              <a:t>is different in the two loops</a:t>
            </a:r>
            <a:endParaRPr lang="en-US" dirty="0">
              <a:latin typeface="Consolas" panose="020B0609020204030204" pitchFamily="49" charset="0"/>
              <a:cs typeface="Consolas" panose="020B0609020204030204" pitchFamily="49" charset="0"/>
            </a:endParaRPr>
          </a:p>
        </p:txBody>
      </p:sp>
      <p:sp>
        <p:nvSpPr>
          <p:cNvPr id="4" name="Slide Number Placeholder 3">
            <a:extLst>
              <a:ext uri="{FF2B5EF4-FFF2-40B4-BE49-F238E27FC236}">
                <a16:creationId xmlns:a16="http://schemas.microsoft.com/office/drawing/2014/main" id="{A7FDCC57-B05D-2407-CC70-E4ED15FA39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1965851105"/>
      </p:ext>
    </p:extLst>
  </p:cSld>
  <p:clrMapOvr>
    <a:masterClrMapping/>
  </p:clrMapOvr>
</p:sld>
</file>

<file path=ppt/theme/theme1.xml><?xml version="1.0" encoding="utf-8"?>
<a:theme xmlns:a="http://schemas.openxmlformats.org/drawingml/2006/main" name="2_CSE 12X (adopted from CSE 373)">
  <a:themeElements>
    <a:clrScheme name="Custom 8">
      <a:dk1>
        <a:srgbClr val="222222"/>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57FF"/>
      </a:hlink>
      <a:folHlink>
        <a:srgbClr val="005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10013</TotalTime>
  <Words>702</Words>
  <Application>Microsoft Macintosh PowerPoint</Application>
  <PresentationFormat>Widescreen</PresentationFormat>
  <Paragraphs>136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Montserrat</vt:lpstr>
      <vt:lpstr>Montserrat SemiBold</vt:lpstr>
      <vt:lpstr>Montserrat ExtraBold</vt:lpstr>
      <vt:lpstr>Arial</vt:lpstr>
      <vt:lpstr>Consolas</vt:lpstr>
      <vt:lpstr>Calibri</vt:lpstr>
      <vt:lpstr>2_CSE 12X (adopted from CSE 373)</vt:lpstr>
      <vt:lpstr>While Loops</vt:lpstr>
      <vt:lpstr>Agenda (1/3)</vt:lpstr>
      <vt:lpstr>Announcements, Reminders</vt:lpstr>
      <vt:lpstr>Agenda (2/3)</vt:lpstr>
      <vt:lpstr>PCM Review: while loops</vt:lpstr>
      <vt:lpstr>Think Pair Share: mystery (think)</vt:lpstr>
      <vt:lpstr>Think Pair Share: mystery (pair)</vt:lpstr>
      <vt:lpstr>for loops are while loops?</vt:lpstr>
      <vt:lpstr>for loops are while loops! (almost*)</vt:lpstr>
      <vt:lpstr>for loops vs. while loops ⚔️ </vt:lpstr>
      <vt:lpstr>Agenda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mnats</dc:creator>
  <cp:lastModifiedBy>Matthew Wang</cp:lastModifiedBy>
  <cp:revision>467</cp:revision>
  <dcterms:modified xsi:type="dcterms:W3CDTF">2026-05-06T05:01:55Z</dcterms:modified>
</cp:coreProperties>
</file>