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381" r:id="rId2"/>
    <p:sldId id="373" r:id="rId3"/>
    <p:sldId id="356" r:id="rId4"/>
    <p:sldId id="357" r:id="rId5"/>
    <p:sldId id="383" r:id="rId6"/>
    <p:sldId id="380" r:id="rId7"/>
    <p:sldId id="384" r:id="rId8"/>
    <p:sldId id="374" r:id="rId9"/>
    <p:sldId id="355" r:id="rId10"/>
    <p:sldId id="386" r:id="rId11"/>
    <p:sldId id="366" r:id="rId12"/>
    <p:sldId id="382" r:id="rId13"/>
    <p:sldId id="388" r:id="rId14"/>
    <p:sldId id="352" r:id="rId15"/>
    <p:sldId id="361" r:id="rId16"/>
    <p:sldId id="371" r:id="rId17"/>
    <p:sldId id="358" r:id="rId18"/>
    <p:sldId id="359" r:id="rId19"/>
    <p:sldId id="360" r:id="rId20"/>
    <p:sldId id="362" r:id="rId21"/>
    <p:sldId id="365" r:id="rId22"/>
    <p:sldId id="367" r:id="rId23"/>
    <p:sldId id="363" r:id="rId24"/>
    <p:sldId id="389" r:id="rId25"/>
    <p:sldId id="364" r:id="rId26"/>
    <p:sldId id="385" r:id="rId27"/>
    <p:sldId id="370" r:id="rId28"/>
    <p:sldId id="372" r:id="rId29"/>
  </p:sldIdLst>
  <p:sldSz cx="12192000" cy="6858000"/>
  <p:notesSz cx="6858000" cy="9144000"/>
  <p:embeddedFontLst>
    <p:embeddedFont>
      <p:font typeface="Consolas" panose="020B0609020204030204" pitchFamily="49" charset="0"/>
      <p:regular r:id="rId32"/>
      <p:bold r:id="rId33"/>
      <p:italic r:id="rId34"/>
      <p:boldItalic r:id="rId35"/>
    </p:embeddedFont>
    <p:embeddedFont>
      <p:font typeface="Montserrat" pitchFamily="2" charset="77"/>
      <p:regular r:id="rId36"/>
      <p:bold r:id="rId37"/>
      <p:italic r:id="rId38"/>
      <p:boldItalic r:id="rId39"/>
    </p:embeddedFont>
    <p:embeddedFont>
      <p:font typeface="Montserrat ExtraBold" panose="00000900000000000000" pitchFamily="2" charset="77"/>
      <p:bold r:id="rId40"/>
      <p:italic r:id="rId41"/>
      <p:boldItalic r:id="rId42"/>
    </p:embeddedFont>
    <p:embeddedFont>
      <p:font typeface="Montserrat SemiBold" panose="00000700000000000000" pitchFamily="2" charset="77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515"/>
    <a:srgbClr val="001080"/>
    <a:srgbClr val="795E26"/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8"/>
    <p:restoredTop sz="94767"/>
  </p:normalViewPr>
  <p:slideViewPr>
    <p:cSldViewPr snapToGrid="0">
      <p:cViewPr>
        <p:scale>
          <a:sx n="96" d="100"/>
          <a:sy n="96" d="100"/>
        </p:scale>
        <p:origin x="1152" y="608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4/2/26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6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</a:t>
            </a:r>
          </a:p>
        </p:txBody>
      </p:sp>
    </p:spTree>
    <p:extLst>
      <p:ext uri="{BB962C8B-B14F-4D97-AF65-F5344CB8AC3E}">
        <p14:creationId xmlns:p14="http://schemas.microsoft.com/office/powerpoint/2010/main" val="3308591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F18E5-3623-C2A1-768C-CB8F4B99D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77DED5-BB92-D40E-AFFD-8E40B4CD15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E4A369-2669-5ED4-4C5A-226BC8702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</a:t>
            </a:r>
          </a:p>
        </p:txBody>
      </p:sp>
    </p:spTree>
    <p:extLst>
      <p:ext uri="{BB962C8B-B14F-4D97-AF65-F5344CB8AC3E}">
        <p14:creationId xmlns:p14="http://schemas.microsoft.com/office/powerpoint/2010/main" val="1955389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0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6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0BC8F5D2-EC7D-3987-9E55-5B5120760F6E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4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3A9899B4-E7B4-CDCB-92EE-6CD1349326E4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3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AA51AD87-4132-9A18-EF42-C841542E8D6A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0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0AE2531E-9639-E048-1A85-95CB1B806948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9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4D1E842B-300F-2BB8-9086-8E2E5F202D2A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7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79FC0088-7E32-4081-B92F-8CE8B97B5EA0}"/>
              </a:ext>
            </a:extLst>
          </p:cNvPr>
          <p:cNvSpPr txBox="1"/>
          <p:nvPr userDrawn="1"/>
        </p:nvSpPr>
        <p:spPr>
          <a:xfrm>
            <a:off x="3046095" y="-2820"/>
            <a:ext cx="609981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</a:t>
            </a:r>
            <a:r>
              <a:rPr lang="en-US" sz="9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891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WVCKaTiw3n2I65Nbw1wH6?si=8fe2680f5a694bd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6sp/resub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6sp/syllabus/#grad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6sp/syllabus/" TargetMode="External"/><Relationship Id="rId2" Type="http://schemas.openxmlformats.org/officeDocument/2006/relationships/hyperlink" Target="https://courses.cs.washington.edu/courses/cse121/26sp/syllabus/#using-ai-in-cse-12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.uw.edu/121/syllabus/#using-ai-in-cse-12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net.com/tech/services-and-software/glue-in-pizza-eat-rocks-googles-ai-search-is-mocked-for-bizarre-answers/" TargetMode="Externa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Optical_character_recogni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ytimes.com/2025/05/14/technology/chatgpt-college-professors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logyreview.com/2025/05/20/1116327/ai-energy-usage-climate-footprint-big-tech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l.acm.org/doi/10.1145/3724363.3729024" TargetMode="External"/><Relationship Id="rId4" Type="http://schemas.openxmlformats.org/officeDocument/2006/relationships/hyperlink" Target="https://www.nytimes.com/2026/01/26/us/chatgpt-delusions-psychosis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jLcvqAmRKQmNH5GW7" TargetMode="External"/><Relationship Id="rId2" Type="http://schemas.openxmlformats.org/officeDocument/2006/relationships/hyperlink" Target="https://courses.cs.washington.edu/courses/cse121/26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stem.org/us/courses/97142/lessons/162687/" TargetMode="External"/><Relationship Id="rId4" Type="http://schemas.openxmlformats.org/officeDocument/2006/relationships/hyperlink" Target="https://courses.cs.washington.edu/courses/cse121/26sp/course_tools/#google-form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6sp/getting_help/#introductory-programming-lab-ipl-ta-office-hour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6sp/resources/code_qualit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01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095" y="3085086"/>
            <a:ext cx="6212927" cy="103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buClr>
                <a:srgbClr val="F0F0F0"/>
              </a:buClr>
              <a:buSzPts val="6000"/>
            </a:pPr>
            <a:r>
              <a:rPr lang="en-US" sz="48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sz="4800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b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is your favorite handheld food?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b="1" dirty="0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Respond on </a:t>
            </a:r>
            <a:r>
              <a:rPr lang="en-US" sz="2200" b="1" dirty="0" err="1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sli.do</a:t>
            </a:r>
            <a:r>
              <a:rPr lang="en-US" sz="2200" b="1" dirty="0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8E660EA8-04E6-499D-BCF3-B2E5A10FE691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🌻 CSE 121 26sp Lecture Tunes 🌻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B37EF8B5-46C6-4392-A084-080CAFEB9F47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D98E72D2-2629-4BE8-8501-E0AA3B8739BA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" name="Google Shape;97;p1">
            <a:extLst>
              <a:ext uri="{FF2B5EF4-FFF2-40B4-BE49-F238E27FC236}">
                <a16:creationId xmlns:a16="http://schemas.microsoft.com/office/drawing/2014/main" id="{FCC68C4B-67E1-40E4-981D-32131D0B3AAC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87EECA-0516-464A-99D4-484CAD5EA15B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Ruslana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</p:txBody>
      </p:sp>
      <p:pic>
        <p:nvPicPr>
          <p:cNvPr id="2" name="Picture 1" descr="Answer questions on sli.do with code #cse121">
            <a:extLst>
              <a:ext uri="{FF2B5EF4-FFF2-40B4-BE49-F238E27FC236}">
                <a16:creationId xmlns:a16="http://schemas.microsoft.com/office/drawing/2014/main" id="{2CDF5D42-E261-71C4-747D-8868FF98F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563" y="5561602"/>
            <a:ext cx="1104900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24CF330-5304-911B-E946-6D82A281A6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Hello (around </a:t>
            </a:r>
            <a:r>
              <a:rPr lang="en-US" dirty="0"/>
              <a:t>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he) World (Pair)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53A3C-A368-5F9B-485D-89868643F479}"/>
              </a:ext>
            </a:extLst>
          </p:cNvPr>
          <p:cNvSpPr txBox="1"/>
          <p:nvPr/>
        </p:nvSpPr>
        <p:spPr>
          <a:xfrm>
            <a:off x="980439" y="1780550"/>
            <a:ext cx="687185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How many lines of output would the following code produce? </a:t>
            </a:r>
          </a:p>
          <a:p>
            <a:endParaRPr lang="en-US" sz="2400" dirty="0"/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moi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bonjour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pryvit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nihao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hola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8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8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"namaste"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F8DC0-D650-138C-6567-D8E1D469A1EE}"/>
              </a:ext>
            </a:extLst>
          </p:cNvPr>
          <p:cNvSpPr txBox="1"/>
          <p:nvPr/>
        </p:nvSpPr>
        <p:spPr>
          <a:xfrm>
            <a:off x="7852294" y="1780550"/>
            <a:ext cx="3640975" cy="444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1E87A4-DB63-9FA8-295F-DD64021ADF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 descr="Answer questions on sli.do with code #cse121">
            <a:extLst>
              <a:ext uri="{FF2B5EF4-FFF2-40B4-BE49-F238E27FC236}">
                <a16:creationId xmlns:a16="http://schemas.microsoft.com/office/drawing/2014/main" id="{02B8D2B5-4CD5-3E4A-5A11-6754282DF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912" y="222909"/>
            <a:ext cx="727934" cy="7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02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216B-2B57-D822-E5D2-3D777C50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 Sequences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7E533-81EB-E16F-5559-233C14785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Escape Sequence</a:t>
            </a:r>
            <a:r>
              <a:rPr lang="en-US" b="1" dirty="0"/>
              <a:t>:</a:t>
            </a:r>
            <a:r>
              <a:rPr lang="en-US" dirty="0"/>
              <a:t> Special sequence of characters used to represent certain special characters in a String.</a:t>
            </a:r>
          </a:p>
          <a:p>
            <a:pPr marL="114300" indent="0">
              <a:buNone/>
            </a:pPr>
            <a:endParaRPr lang="en-US" b="1" dirty="0"/>
          </a:p>
          <a:p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</a:rPr>
              <a:t>\"</a:t>
            </a:r>
            <a:r>
              <a:rPr lang="en-US" sz="2800" dirty="0"/>
              <a:t> to produce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"</a:t>
            </a:r>
            <a:r>
              <a:rPr lang="en-US" sz="2800" dirty="0"/>
              <a:t> in a String</a:t>
            </a:r>
          </a:p>
          <a:p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</a:rPr>
              <a:t>\\</a:t>
            </a:r>
            <a:r>
              <a:rPr lang="en-US" sz="2800" dirty="0"/>
              <a:t> to produce </a:t>
            </a:r>
            <a:r>
              <a:rPr lang="en-US" sz="2800" dirty="0">
                <a:solidFill>
                  <a:schemeClr val="accent2"/>
                </a:solidFill>
                <a:latin typeface="Consolas" panose="020B0609020204030204" pitchFamily="49" charset="0"/>
              </a:rPr>
              <a:t>\</a:t>
            </a:r>
            <a:r>
              <a:rPr lang="en-US" sz="2800" dirty="0"/>
              <a:t> in a String</a:t>
            </a:r>
          </a:p>
          <a:p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</a:rPr>
              <a:t>\n</a:t>
            </a:r>
            <a:r>
              <a:rPr lang="en-US" sz="2800" dirty="0"/>
              <a:t> to produce a new line character (or line break) in a String</a:t>
            </a:r>
          </a:p>
          <a:p>
            <a:pPr lvl="1"/>
            <a:r>
              <a:rPr lang="en-US" dirty="0"/>
              <a:t>note: in our class, </a:t>
            </a:r>
            <a:r>
              <a:rPr lang="en-US" u="sng" dirty="0"/>
              <a:t>we will ask you not to use this</a:t>
            </a:r>
            <a:endParaRPr lang="en-US" dirty="0"/>
          </a:p>
          <a:p>
            <a:r>
              <a:rPr lang="en-US" dirty="0"/>
              <a:t>and many more!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17DA9-8E26-2799-1F09-E9EE1258C8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03999-4599-8F3D-36AF-F96A4FAAD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17CE-3709-7035-B6DE-B1A8C597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(4/6)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3DF63-8FE2-A7CC-AC2B-C29973D4D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Hello, World Review!</a:t>
            </a:r>
          </a:p>
          <a:p>
            <a:r>
              <a:rPr lang="en-US" dirty="0"/>
              <a:t>Printing, Strings, and Variables</a:t>
            </a:r>
          </a:p>
          <a:p>
            <a:r>
              <a:rPr lang="en-US" b="1" dirty="0">
                <a:solidFill>
                  <a:srgbClr val="7030A0"/>
                </a:solidFill>
              </a:rPr>
              <a:t>Code Example</a:t>
            </a:r>
          </a:p>
          <a:p>
            <a:r>
              <a:rPr lang="en-US" dirty="0">
                <a:solidFill>
                  <a:schemeClr val="tx1"/>
                </a:solidFill>
              </a:rPr>
              <a:t>Syllabus Review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Assessments, Grading, Collaboration, and AI</a:t>
            </a:r>
          </a:p>
          <a:p>
            <a:r>
              <a:rPr lang="en-US" dirty="0"/>
              <a:t>C0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35275-6005-5D13-DF9F-B9AC500D15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80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03999-4599-8F3D-36AF-F96A4FAAD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17CE-3709-7035-B6DE-B1A8C597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(5/6)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3DF63-8FE2-A7CC-AC2B-C29973D4D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Hello, World Review!</a:t>
            </a:r>
          </a:p>
          <a:p>
            <a:r>
              <a:rPr lang="en-US" dirty="0"/>
              <a:t>Printing, Strings, and Variables</a:t>
            </a:r>
          </a:p>
          <a:p>
            <a:r>
              <a:rPr lang="en-US" dirty="0"/>
              <a:t>Code Example</a:t>
            </a:r>
          </a:p>
          <a:p>
            <a:r>
              <a:rPr lang="en-US" b="1" dirty="0">
                <a:solidFill>
                  <a:srgbClr val="7030A0"/>
                </a:solidFill>
              </a:rPr>
              <a:t>Syllabus Review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Assessments, Grading, Collaboration, and AI</a:t>
            </a:r>
          </a:p>
          <a:p>
            <a:r>
              <a:rPr lang="en-US" dirty="0"/>
              <a:t>C0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35275-6005-5D13-DF9F-B9AC500D15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00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2354-B7E4-835F-8B23-6604C3EE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2661D-5DB4-FDF1-65EB-DC9343E44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i="1" dirty="0">
                <a:solidFill>
                  <a:schemeClr val="accent2"/>
                </a:solidFill>
              </a:rPr>
              <a:t>Why assessment?</a:t>
            </a:r>
          </a:p>
          <a:p>
            <a:pPr marL="114300" indent="0">
              <a:buNone/>
            </a:pPr>
            <a:endParaRPr lang="en-US" i="1" dirty="0"/>
          </a:p>
          <a:p>
            <a:r>
              <a:rPr lang="en-US" dirty="0"/>
              <a:t>Our goal: you gain </a:t>
            </a:r>
            <a:r>
              <a:rPr lang="en-US" b="1" dirty="0"/>
              <a:t>proficiency of the concepts and skills</a:t>
            </a:r>
            <a:r>
              <a:rPr lang="en-US" dirty="0"/>
              <a:t> we teach</a:t>
            </a:r>
          </a:p>
          <a:p>
            <a:r>
              <a:rPr lang="en-US" dirty="0"/>
              <a:t>We </a:t>
            </a:r>
            <a:r>
              <a:rPr lang="en-US" b="1" i="1" dirty="0">
                <a:solidFill>
                  <a:schemeClr val="accent2"/>
                </a:solidFill>
              </a:rPr>
              <a:t>assess</a:t>
            </a:r>
            <a:r>
              <a:rPr lang="en-US" dirty="0"/>
              <a:t> your proficiency by asking you to apply these concepts and skills on tasks </a:t>
            </a:r>
          </a:p>
          <a:p>
            <a:r>
              <a:rPr lang="en-US" dirty="0"/>
              <a:t>By necessity, we are assessing your </a:t>
            </a:r>
            <a:r>
              <a:rPr lang="en-US" u="sng" dirty="0"/>
              <a:t>work</a:t>
            </a:r>
            <a:r>
              <a:rPr lang="en-US" dirty="0"/>
              <a:t> as a proxy for proficiency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2F3A1-C634-FC40-E85D-504AEF504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DA0D9-45D6-AEAF-9B81-E41459D3D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9F23-5FD0-FFA6-DFC4-7841D90C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Resubmissions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0302A-3051-9E87-F844-E8D561831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171440"/>
          </a:xfrm>
        </p:spPr>
        <p:txBody>
          <a:bodyPr/>
          <a:lstStyle/>
          <a:p>
            <a:pPr marL="114300" indent="0">
              <a:buNone/>
            </a:pPr>
            <a:r>
              <a:rPr lang="en-US" i="1" dirty="0"/>
              <a:t>Learning takes time and doesn’t always happen on the first try!</a:t>
            </a:r>
            <a:endParaRPr lang="en-US" dirty="0"/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r>
              <a:rPr lang="en-US" dirty="0"/>
              <a:t>Each week, one previous assignment or project can be </a:t>
            </a:r>
            <a:r>
              <a:rPr lang="en-US" b="1" dirty="0">
                <a:solidFill>
                  <a:schemeClr val="accent5"/>
                </a:solidFill>
              </a:rPr>
              <a:t>resubmitted</a:t>
            </a:r>
            <a:endParaRPr lang="en-US" b="1" i="1" dirty="0">
              <a:solidFill>
                <a:schemeClr val="accent5"/>
              </a:solidFill>
            </a:endParaRPr>
          </a:p>
          <a:p>
            <a:r>
              <a:rPr lang="en-US" dirty="0"/>
              <a:t>Must be accompanied by reflection explaining your change(s)</a:t>
            </a:r>
          </a:p>
          <a:p>
            <a:r>
              <a:rPr lang="en-US" dirty="0"/>
              <a:t>Grade on resubmission </a:t>
            </a:r>
            <a:r>
              <a:rPr lang="en-US" u="sng" dirty="0"/>
              <a:t>replaces</a:t>
            </a:r>
            <a:r>
              <a:rPr lang="en-US" dirty="0"/>
              <a:t> original grade</a:t>
            </a:r>
          </a:p>
          <a:p>
            <a:r>
              <a:rPr lang="en-US" dirty="0"/>
              <a:t>Assignments eligible for only 3 “cycles” after feedback released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We’ll discuss more after our first assignment is graded. See </a:t>
            </a:r>
            <a:r>
              <a:rPr lang="en-US" dirty="0">
                <a:hlinkClick r:id="rId2"/>
              </a:rPr>
              <a:t>syllabus</a:t>
            </a:r>
            <a:r>
              <a:rPr lang="en-US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0EADE-87CA-3A2A-16E7-4CE4CCA4E3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A41A-B291-5FA8-5C66-836CC2A6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Credit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1C458-4391-E326-4F19-06B3A0A7B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A “nudge” system: earn </a:t>
            </a:r>
            <a:r>
              <a:rPr lang="en-US" b="1" dirty="0"/>
              <a:t>section credit</a:t>
            </a:r>
            <a:r>
              <a:rPr lang="en-US" dirty="0"/>
              <a:t> by completing your pre-section work, </a:t>
            </a:r>
            <a:r>
              <a:rPr lang="en-US" b="1" dirty="0"/>
              <a:t>and</a:t>
            </a:r>
            <a:r>
              <a:rPr lang="en-US" dirty="0"/>
              <a:t> by attending and engaging in your quiz section. </a:t>
            </a:r>
          </a:p>
          <a:p>
            <a:r>
              <a:rPr lang="en-US" dirty="0"/>
              <a:t>we'll post your pre-section work ~24h before your quiz section</a:t>
            </a:r>
          </a:p>
          <a:p>
            <a:r>
              <a:rPr lang="en-US" dirty="0"/>
              <a:t>turn in your answers </a:t>
            </a:r>
            <a:r>
              <a:rPr lang="en-US" b="1" dirty="0"/>
              <a:t>on paper, at the beginning of your quiz section</a:t>
            </a:r>
            <a:r>
              <a:rPr lang="en-US" dirty="0"/>
              <a:t>.</a:t>
            </a:r>
          </a:p>
          <a:p>
            <a:r>
              <a:rPr lang="en-US" b="1" dirty="0"/>
              <a:t>graded on effort</a:t>
            </a:r>
            <a:r>
              <a:rPr lang="en-US" dirty="0"/>
              <a:t> (and intentionally short)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If you </a:t>
            </a:r>
            <a:r>
              <a:rPr lang="en-US" b="1" dirty="0"/>
              <a:t>earn section credit for 11 of the 16 sections</a:t>
            </a:r>
            <a:r>
              <a:rPr lang="en-US" dirty="0"/>
              <a:t>, you’ll get an extra resubmission!</a:t>
            </a:r>
          </a:p>
          <a:p>
            <a:r>
              <a:rPr lang="en-US" dirty="0"/>
              <a:t>no direct grade impact, think of it as optional/extra credit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8A55E-D707-5166-6D57-A495C9889B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8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44918-9BEA-8813-7F4C-BB24558E4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2311-B1EC-ADA6-646E-827C8822B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Scheme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8C21E-BC43-A840-4EF0-ED132321C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i="1" dirty="0"/>
              <a:t>Grades should reflect proficiency in course objectives.</a:t>
            </a:r>
            <a:endParaRPr lang="en-US" dirty="0"/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r>
              <a:rPr lang="en-US" dirty="0"/>
              <a:t>All assignments, quizzes, and exams are graded with an “E/S/N” grade:</a:t>
            </a:r>
            <a:endParaRPr lang="en-US" i="1" dirty="0"/>
          </a:p>
          <a:p>
            <a:pPr marL="114300" indent="0">
              <a:buNone/>
            </a:pPr>
            <a:endParaRPr lang="en-US" i="1" dirty="0"/>
          </a:p>
          <a:p>
            <a:r>
              <a:rPr lang="en-US" b="1" dirty="0"/>
              <a:t>E (Excellent)</a:t>
            </a:r>
          </a:p>
          <a:p>
            <a:r>
              <a:rPr lang="en-US" b="1" dirty="0"/>
              <a:t>S (Satisfactory)</a:t>
            </a:r>
          </a:p>
          <a:p>
            <a:r>
              <a:rPr lang="en-US" b="1" dirty="0"/>
              <a:t>N (Not Yet)</a:t>
            </a:r>
          </a:p>
          <a:p>
            <a:r>
              <a:rPr lang="en-US" b="1" dirty="0">
                <a:solidFill>
                  <a:schemeClr val="accent2"/>
                </a:solidFill>
              </a:rPr>
              <a:t>[U (</a:t>
            </a:r>
            <a:r>
              <a:rPr lang="en-US" b="1" dirty="0" err="1">
                <a:solidFill>
                  <a:schemeClr val="accent2"/>
                </a:solidFill>
              </a:rPr>
              <a:t>Unassessable</a:t>
            </a:r>
            <a:r>
              <a:rPr lang="en-US" b="1" dirty="0">
                <a:solidFill>
                  <a:schemeClr val="accent2"/>
                </a:solidFill>
              </a:rPr>
              <a:t>)]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06110-E928-C254-0EA9-B22D08FD68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6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D9EE3-3816-EB95-DDE6-A416B4141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22BA-F75B-7D4F-7B71-33304812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Assessments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A491D-C53A-23F3-A31B-AFA4FEF72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E/S/N (or ESN) grades per assessment type:</a:t>
            </a:r>
          </a:p>
          <a:p>
            <a:r>
              <a:rPr lang="en-US" b="1" dirty="0">
                <a:solidFill>
                  <a:schemeClr val="accent3"/>
                </a:solidFill>
              </a:rPr>
              <a:t>Programming Assignments</a:t>
            </a:r>
            <a:r>
              <a:rPr lang="en-US" dirty="0"/>
              <a:t>: 4 ESN grades (4 assignments, 16 total)</a:t>
            </a:r>
          </a:p>
          <a:p>
            <a:r>
              <a:rPr lang="en-US" b="1" dirty="0">
                <a:solidFill>
                  <a:schemeClr val="accent6"/>
                </a:solidFill>
              </a:rPr>
              <a:t>Creative Projects</a:t>
            </a:r>
            <a:r>
              <a:rPr lang="en-US" dirty="0"/>
              <a:t>: 1 ESN grade (4 projects, 4 total)</a:t>
            </a:r>
          </a:p>
          <a:p>
            <a:r>
              <a:rPr lang="en-US" b="1" dirty="0">
                <a:solidFill>
                  <a:schemeClr val="accent2"/>
                </a:solidFill>
              </a:rPr>
              <a:t>Quizzes</a:t>
            </a:r>
            <a:r>
              <a:rPr lang="en-US" dirty="0"/>
              <a:t>: 3 ESN grades (3 quizzes, 9 total)</a:t>
            </a:r>
          </a:p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Final Exam</a:t>
            </a:r>
            <a:r>
              <a:rPr lang="en-US" dirty="0"/>
              <a:t>: 6 ESN grades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We will also drop (ignore) your lowest 2 quiz/final exam grades.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66FED-7A26-4E78-FB8E-DFE4F1FC6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C1E99-A9DE-21DC-8621-EB88C393D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41C33-E04B-2D4D-A1AA-A099101B5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Grades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56478-A5E6-B13E-4C81-A296C3F5B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81864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We provide a </a:t>
            </a:r>
            <a:r>
              <a:rPr lang="en-US" b="1" dirty="0"/>
              <a:t>“</a:t>
            </a:r>
            <a:r>
              <a:rPr lang="en-US" b="1" i="1" dirty="0"/>
              <a:t>minimum grade guarantee</a:t>
            </a:r>
            <a:r>
              <a:rPr lang="en-US" b="1" dirty="0"/>
              <a:t>”</a:t>
            </a:r>
            <a:r>
              <a:rPr lang="en-US" dirty="0"/>
              <a:t> for translating to a numeric grade, but </a:t>
            </a:r>
            <a:r>
              <a:rPr lang="en-US" i="1" u="sng" dirty="0"/>
              <a:t>not</a:t>
            </a:r>
            <a:r>
              <a:rPr lang="en-US" u="sng" dirty="0"/>
              <a:t> a direct formula</a:t>
            </a:r>
            <a:r>
              <a:rPr lang="en-US" dirty="0"/>
              <a:t>.</a:t>
            </a:r>
          </a:p>
          <a:p>
            <a:pPr marL="114300" indent="0">
              <a:buNone/>
            </a:pPr>
            <a:r>
              <a:rPr lang="en-US" dirty="0"/>
              <a:t>Much more on this in the </a:t>
            </a:r>
            <a:r>
              <a:rPr lang="en-US" dirty="0">
                <a:hlinkClick r:id="rId2"/>
              </a:rPr>
              <a:t>syllabus</a:t>
            </a:r>
            <a:r>
              <a:rPr lang="en-US" dirty="0"/>
              <a:t>! (and over the next few weeks)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7BB56E-0ABE-14B4-F344-6420BA58E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70270"/>
              </p:ext>
            </p:extLst>
          </p:nvPr>
        </p:nvGraphicFramePr>
        <p:xfrm>
          <a:off x="2631281" y="3388362"/>
          <a:ext cx="6929438" cy="292608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464719">
                  <a:extLst>
                    <a:ext uri="{9D8B030D-6E8A-4147-A177-3AD203B41FA5}">
                      <a16:colId xmlns:a16="http://schemas.microsoft.com/office/drawing/2014/main" val="3431504912"/>
                    </a:ext>
                  </a:extLst>
                </a:gridCol>
                <a:gridCol w="3464719">
                  <a:extLst>
                    <a:ext uri="{9D8B030D-6E8A-4147-A177-3AD203B41FA5}">
                      <a16:colId xmlns:a16="http://schemas.microsoft.com/office/drawing/2014/main" val="654170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Minimum 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858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ESN available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679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Es 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3 additional S+, </a:t>
                      </a: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313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Es 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5 additional S+, </a:t>
                      </a: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325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Es 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7 additional S+, </a:t>
                      </a:r>
                      <a:r>
                        <a:rPr lang="en-US" sz="1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714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723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962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1146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C8AD61E-EF0C-5215-3600-ED7F0F4A865F}"/>
              </a:ext>
            </a:extLst>
          </p:cNvPr>
          <p:cNvSpPr txBox="1"/>
          <p:nvPr/>
        </p:nvSpPr>
        <p:spPr>
          <a:xfrm>
            <a:off x="3912197" y="6422951"/>
            <a:ext cx="4367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S+ = S or 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BBC74-BD57-1E24-B9D2-2672B124A7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7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(1/6)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Announcements, Reminders</a:t>
            </a:r>
          </a:p>
          <a:p>
            <a:r>
              <a:rPr lang="en-US" dirty="0"/>
              <a:t>Hello, World Review!</a:t>
            </a:r>
          </a:p>
          <a:p>
            <a:r>
              <a:rPr lang="en-US" dirty="0"/>
              <a:t>Printing, Strings, and Variables</a:t>
            </a:r>
          </a:p>
          <a:p>
            <a:r>
              <a:rPr lang="en-US" dirty="0"/>
              <a:t>Code Example</a:t>
            </a:r>
          </a:p>
          <a:p>
            <a:r>
              <a:rPr lang="en-US" dirty="0"/>
              <a:t>Syllabus Review</a:t>
            </a:r>
          </a:p>
          <a:p>
            <a:pPr lvl="1"/>
            <a:r>
              <a:rPr lang="en-US" dirty="0"/>
              <a:t>Assessments, Grading, Collaboration, and AI</a:t>
            </a:r>
          </a:p>
          <a:p>
            <a:r>
              <a:rPr lang="en-US" dirty="0"/>
              <a:t>C0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B92B8-9911-CAFF-126C-A9AAA1B09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D38F-D71B-D638-D014-6E7DD068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E3D7F-C650-96CD-2812-400E6EE11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1714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When we assess your work in this class, we need to know that it’s </a:t>
            </a:r>
            <a:r>
              <a:rPr lang="en-US" sz="2400" u="sng" dirty="0"/>
              <a:t>yours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Unless specified otherwise, </a:t>
            </a:r>
            <a:r>
              <a:rPr lang="en-US" sz="2400" b="1" dirty="0"/>
              <a:t>all graded work must be completed individually.</a:t>
            </a:r>
            <a:endParaRPr lang="en-US" sz="2400" dirty="0"/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Some rules to highlight:</a:t>
            </a:r>
          </a:p>
          <a:p>
            <a:r>
              <a:rPr lang="en-US" sz="2400" u="sng" dirty="0"/>
              <a:t>do not</a:t>
            </a:r>
            <a:r>
              <a:rPr lang="en-US" sz="2400" dirty="0"/>
              <a:t> share your own solution code or view solution code from any source – including (but not limited to) other students, tutors, or the internet</a:t>
            </a:r>
          </a:p>
          <a:p>
            <a:r>
              <a:rPr lang="en-US" sz="2400" u="sng" dirty="0"/>
              <a:t>do not</a:t>
            </a:r>
            <a:r>
              <a:rPr lang="en-US" sz="2400" dirty="0"/>
              <a:t> use AI tools (e.g. ChatGPT) on graded work in a way not allowed by our </a:t>
            </a:r>
            <a:r>
              <a:rPr lang="en-US" sz="2400" dirty="0">
                <a:hlinkClick r:id="rId2"/>
              </a:rPr>
              <a:t>AI policy</a:t>
            </a:r>
            <a:endParaRPr lang="en-US" sz="2400" dirty="0"/>
          </a:p>
          <a:p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See </a:t>
            </a:r>
            <a:r>
              <a:rPr lang="en-US" sz="2400" dirty="0">
                <a:hlinkClick r:id="rId3"/>
              </a:rPr>
              <a:t>syllabus</a:t>
            </a:r>
            <a:r>
              <a:rPr lang="en-US" sz="2400" dirty="0"/>
              <a:t> for more details (this is </a:t>
            </a:r>
            <a:r>
              <a:rPr lang="en-US" sz="2400" b="1" dirty="0"/>
              <a:t>very</a:t>
            </a:r>
            <a:r>
              <a:rPr lang="en-US" sz="2400" dirty="0"/>
              <a:t> important to understand).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452BC-5D37-901C-FDC6-E9ED33D5C4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6573A-90F6-4485-EC62-9AF9C86C2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AE66-B3CD-843D-9DA8-469E173D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121 AI Policy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3B0A8-8A20-ED28-DFD1-AB1D82DF7D83}"/>
              </a:ext>
            </a:extLst>
          </p:cNvPr>
          <p:cNvSpPr txBox="1"/>
          <p:nvPr/>
        </p:nvSpPr>
        <p:spPr>
          <a:xfrm>
            <a:off x="1633959" y="1632028"/>
            <a:ext cx="89240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3"/>
                </a:solidFill>
              </a:rPr>
              <a:t>No part of any graded work may touch an AI tool.</a:t>
            </a:r>
          </a:p>
          <a:p>
            <a:endParaRPr lang="en-US" sz="2000" i="1" dirty="0"/>
          </a:p>
          <a:p>
            <a:r>
              <a:rPr lang="en-US" sz="2000" i="1" dirty="0"/>
              <a:t>You may not copy and paste any work generated by AI into any graded submission, nor may you copy and paste any work from or for a graded assignment into an AI tool. All other uses of AI on graded work must be cited.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D6A50DA-172B-179E-AF1E-F7713F7F6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3681" y="1462197"/>
            <a:ext cx="9244638" cy="1975483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 descr="allowed: Asking AI to explain an error message; &#10;Asking AI to explain the functionality of non-graded code snippets ; &#10;Asking AI to suggest additional information or resources; ">
            <a:extLst>
              <a:ext uri="{FF2B5EF4-FFF2-40B4-BE49-F238E27FC236}">
                <a16:creationId xmlns:a16="http://schemas.microsoft.com/office/drawing/2014/main" id="{2459E5B8-1E44-F3D9-87EE-BABA78F69AF7}"/>
              </a:ext>
            </a:extLst>
          </p:cNvPr>
          <p:cNvGrpSpPr/>
          <p:nvPr/>
        </p:nvGrpSpPr>
        <p:grpSpPr>
          <a:xfrm>
            <a:off x="1633958" y="3977668"/>
            <a:ext cx="4072361" cy="2139251"/>
            <a:chOff x="1633958" y="3977668"/>
            <a:chExt cx="4072361" cy="2139251"/>
          </a:xfrm>
        </p:grpSpPr>
        <p:grpSp>
          <p:nvGrpSpPr>
            <p:cNvPr id="10" name="Google Shape;177;p10" descr="Lectures">
              <a:extLst>
                <a:ext uri="{FF2B5EF4-FFF2-40B4-BE49-F238E27FC236}">
                  <a16:creationId xmlns:a16="http://schemas.microsoft.com/office/drawing/2014/main" id="{4E503594-0204-5545-F4B6-A2273D577BD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1633959" y="3977668"/>
              <a:ext cx="1403343" cy="427513"/>
              <a:chOff x="0" y="0"/>
              <a:chExt cx="1745673" cy="427512"/>
            </a:xfrm>
            <a:solidFill>
              <a:schemeClr val="accent6"/>
            </a:solidFill>
          </p:grpSpPr>
          <p:sp>
            <p:nvSpPr>
              <p:cNvPr id="11" name="Google Shape;178;p10">
                <a:extLst>
                  <a:ext uri="{FF2B5EF4-FFF2-40B4-BE49-F238E27FC236}">
                    <a16:creationId xmlns:a16="http://schemas.microsoft.com/office/drawing/2014/main" id="{FCCCAEAE-875F-4F00-C294-C0E9F56396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745673" cy="427512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79;p10">
                <a:extLst>
                  <a:ext uri="{FF2B5EF4-FFF2-40B4-BE49-F238E27FC236}">
                    <a16:creationId xmlns:a16="http://schemas.microsoft.com/office/drawing/2014/main" id="{2BB393F2-CF77-F575-C05C-758C731094EF}"/>
                  </a:ext>
                </a:extLst>
              </p:cNvPr>
              <p:cNvSpPr txBox="1"/>
              <p:nvPr/>
            </p:nvSpPr>
            <p:spPr>
              <a:xfrm>
                <a:off x="66589" y="59888"/>
                <a:ext cx="1612494" cy="30773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Montserrat"/>
                  <a:buNone/>
                </a:pPr>
                <a:r>
                  <a:rPr lang="en-US" b="1" i="0" u="none" strike="noStrike" cap="none" dirty="0">
                    <a:solidFill>
                      <a:srgbClr val="FFFFFF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ALLOWED</a:t>
                </a:r>
                <a:endParaRPr b="1" dirty="0">
                  <a:latin typeface="Montserrat" pitchFamily="2" charset="77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C1B74E-BE66-2BFB-608F-FF072F7B02F8}"/>
                </a:ext>
              </a:extLst>
            </p:cNvPr>
            <p:cNvSpPr txBox="1"/>
            <p:nvPr/>
          </p:nvSpPr>
          <p:spPr>
            <a:xfrm>
              <a:off x="1633958" y="4639591"/>
              <a:ext cx="407236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Asking AI to </a:t>
              </a:r>
              <a:r>
                <a:rPr lang="en-US" sz="18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explain an error message</a:t>
              </a:r>
            </a:p>
            <a:p>
              <a:pPr marL="285750" indent="-28575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Asking AI to </a:t>
              </a:r>
              <a:r>
                <a:rPr lang="en-US" sz="18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explain the functionality of non-graded code</a:t>
              </a: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snippets </a:t>
              </a:r>
            </a:p>
            <a:p>
              <a:pPr marL="285750" indent="-285750">
                <a:buClr>
                  <a:schemeClr val="accent6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Asking AI to </a:t>
              </a:r>
              <a:r>
                <a:rPr lang="en-US" sz="18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suggest additional information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or resources</a:t>
              </a:r>
            </a:p>
          </p:txBody>
        </p:sp>
      </p:grpSp>
      <p:grpSp>
        <p:nvGrpSpPr>
          <p:cNvPr id="5" name="Group 4" descr="prohibited: Generating code, comments, reflections; &#10;Using AI to ‘solve’ an assignment; &#10;Using AI to write, modify, or extend reflections, code, comments, etc.">
            <a:extLst>
              <a:ext uri="{FF2B5EF4-FFF2-40B4-BE49-F238E27FC236}">
                <a16:creationId xmlns:a16="http://schemas.microsoft.com/office/drawing/2014/main" id="{93523C39-A9BB-714F-8E96-341FF8076F3E}"/>
              </a:ext>
            </a:extLst>
          </p:cNvPr>
          <p:cNvGrpSpPr/>
          <p:nvPr/>
        </p:nvGrpSpPr>
        <p:grpSpPr>
          <a:xfrm>
            <a:off x="6698413" y="3976404"/>
            <a:ext cx="4262813" cy="1863516"/>
            <a:chOff x="6698413" y="3976404"/>
            <a:chExt cx="4262813" cy="1863516"/>
          </a:xfrm>
        </p:grpSpPr>
        <p:grpSp>
          <p:nvGrpSpPr>
            <p:cNvPr id="13" name="Google Shape;177;p10" descr="Lectures">
              <a:extLst>
                <a:ext uri="{FF2B5EF4-FFF2-40B4-BE49-F238E27FC236}">
                  <a16:creationId xmlns:a16="http://schemas.microsoft.com/office/drawing/2014/main" id="{274389ED-9673-9029-4D75-F41467D157E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6698413" y="3976404"/>
              <a:ext cx="1403343" cy="427513"/>
              <a:chOff x="0" y="0"/>
              <a:chExt cx="1745673" cy="427512"/>
            </a:xfrm>
            <a:solidFill>
              <a:schemeClr val="accent2"/>
            </a:solidFill>
          </p:grpSpPr>
          <p:sp>
            <p:nvSpPr>
              <p:cNvPr id="14" name="Google Shape;178;p10">
                <a:extLst>
                  <a:ext uri="{FF2B5EF4-FFF2-40B4-BE49-F238E27FC236}">
                    <a16:creationId xmlns:a16="http://schemas.microsoft.com/office/drawing/2014/main" id="{19C41D2D-A175-62AF-E1A6-EE9547F33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745673" cy="427512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79;p10">
                <a:extLst>
                  <a:ext uri="{FF2B5EF4-FFF2-40B4-BE49-F238E27FC236}">
                    <a16:creationId xmlns:a16="http://schemas.microsoft.com/office/drawing/2014/main" id="{7D97A173-A964-DB47-2C8C-A56486C1CAC0}"/>
                  </a:ext>
                </a:extLst>
              </p:cNvPr>
              <p:cNvSpPr txBox="1"/>
              <p:nvPr/>
            </p:nvSpPr>
            <p:spPr>
              <a:xfrm>
                <a:off x="66589" y="59888"/>
                <a:ext cx="1612494" cy="30773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Montserrat"/>
                  <a:buNone/>
                </a:pPr>
                <a:r>
                  <a:rPr lang="en-US" b="1" i="0" u="none" strike="noStrike" cap="none" dirty="0">
                    <a:solidFill>
                      <a:srgbClr val="FFFFFF"/>
                    </a:solidFill>
                    <a:latin typeface="Montserrat" pitchFamily="2" charset="77"/>
                    <a:ea typeface="Montserrat"/>
                    <a:cs typeface="Montserrat"/>
                    <a:sym typeface="Montserrat"/>
                  </a:rPr>
                  <a:t>PROHIBITED</a:t>
                </a:r>
                <a:endParaRPr b="1" dirty="0">
                  <a:latin typeface="Montserrat" pitchFamily="2" charset="77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" name="TextBox 16" descr="p">
              <a:extLst>
                <a:ext uri="{FF2B5EF4-FFF2-40B4-BE49-F238E27FC236}">
                  <a16:creationId xmlns:a16="http://schemas.microsoft.com/office/drawing/2014/main" id="{B11DDB78-86E8-0414-79E4-C9BFE6BD4311}"/>
                </a:ext>
              </a:extLst>
            </p:cNvPr>
            <p:cNvSpPr txBox="1"/>
            <p:nvPr/>
          </p:nvSpPr>
          <p:spPr>
            <a:xfrm>
              <a:off x="6698414" y="4639591"/>
              <a:ext cx="42628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Generating code, comments, reflections</a:t>
              </a:r>
            </a:p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Using AI to </a:t>
              </a:r>
              <a:r>
                <a:rPr lang="en-US" sz="1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‘solve’ an assignment</a:t>
              </a:r>
            </a:p>
            <a:p>
              <a:pPr marL="285750" indent="-285750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Using AI to </a:t>
              </a:r>
              <a:r>
                <a:rPr lang="en-US" sz="1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write, modify, or extend</a:t>
              </a:r>
              <a:r>
                <a:rPr lang="en-US" sz="18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reflections, code, comments, etc.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8CD2A99-F70B-F929-DCCA-8C1CD16C3811}"/>
              </a:ext>
            </a:extLst>
          </p:cNvPr>
          <p:cNvSpPr txBox="1"/>
          <p:nvPr/>
        </p:nvSpPr>
        <p:spPr>
          <a:xfrm>
            <a:off x="3555357" y="6358036"/>
            <a:ext cx="5081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cs.uw.edu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/121/syllabus/#using-ai-in-cse-121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80394-73D9-9635-C055-C342374A7F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0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C1D81-90D8-5252-463F-C65193A41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F7DD-025B-D89D-D7FB-D6AB2D676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CSE 121: Our Philosophy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B226B-F996-FDF9-3692-9B42B85B4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012055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Computing applications enabled by </a:t>
            </a:r>
            <a:r>
              <a:rPr lang="en-US" b="1" dirty="0"/>
              <a:t>artificial intelligence (AI)</a:t>
            </a:r>
            <a:r>
              <a:rPr lang="en-US" dirty="0"/>
              <a:t> are increasingly common and more widely used for a variety of tasks.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It is becoming more difficult to teach an introductory computing course without acknowledging the </a:t>
            </a:r>
            <a:r>
              <a:rPr lang="en-US" b="1" dirty="0"/>
              <a:t>existence of AI tools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But as first-time programmers, </a:t>
            </a:r>
            <a:r>
              <a:rPr lang="en-US" b="1" dirty="0"/>
              <a:t>you still need to learn and practice effectively using core programming ‘building blocks’</a:t>
            </a:r>
            <a:r>
              <a:rPr lang="en-US" dirty="0"/>
              <a:t>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This is what CSE 121 is for.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06E20-2036-D1E0-690C-C8DFCC5FA4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0CEC8F-930E-0279-39AC-B0204DE3E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-883920"/>
            <a:ext cx="10515600" cy="762635"/>
          </a:xfrm>
        </p:spPr>
        <p:txBody>
          <a:bodyPr/>
          <a:lstStyle/>
          <a:p>
            <a:r>
              <a:rPr lang="en-US" dirty="0"/>
              <a:t>AI Gone Wrong?</a:t>
            </a:r>
          </a:p>
        </p:txBody>
      </p:sp>
      <p:pic>
        <p:nvPicPr>
          <p:cNvPr id="2050" name="Picture 2" descr="Tweet from user @Judyallbrite with a screenshot of a Google search “1000 km to tomatoes”. The AI Overview responds with the title sentence “1,000 tomatoes is equal to one kilotomato.”, and links to a /r/LifeProTips reddit thread.">
            <a:extLst>
              <a:ext uri="{FF2B5EF4-FFF2-40B4-BE49-F238E27FC236}">
                <a16:creationId xmlns:a16="http://schemas.microsoft.com/office/drawing/2014/main" id="{541FAC2A-6EE0-86F0-8401-25A6B6469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0" y="282574"/>
            <a:ext cx="2875280" cy="678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Tweet by user @icreatelife, with a screenshot of a Google AI overview to the question “How many rocks shall I eat”. The AI Overview responds with the paragraph “According to geologists at UC Berkeley, you should eat at least one small rock per day. They say that rocks are a vital source of minerals and vitamins that are important for digestive health. Dr. Joseph Granger suggests eating a serving of gravel, geodes, or pebles with each meal, or hiding rocks in food like ice cream or peanut butter.”">
            <a:extLst>
              <a:ext uri="{FF2B5EF4-FFF2-40B4-BE49-F238E27FC236}">
                <a16:creationId xmlns:a16="http://schemas.microsoft.com/office/drawing/2014/main" id="{83B6A057-A278-A4E8-D79A-21EFE86A1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75"/>
            <a:ext cx="3891280" cy="68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 descr="The “People also ask” section of Google search results for the question “Does Cathay Pacific fly from Seattle to Hong Kong?” The AI-generated answer reads in part, “How long is the direct flight from Seattle to Hong Kong on Cathay Pacific? A: Flight duration is typically around 3 hours 45 minutes.”">
            <a:extLst>
              <a:ext uri="{FF2B5EF4-FFF2-40B4-BE49-F238E27FC236}">
                <a16:creationId xmlns:a16="http://schemas.microsoft.com/office/drawing/2014/main" id="{28E7BC66-BE44-9D77-2E53-BA6E69086794}"/>
              </a:ext>
            </a:extLst>
          </p:cNvPr>
          <p:cNvGrpSpPr/>
          <p:nvPr/>
        </p:nvGrpSpPr>
        <p:grpSpPr>
          <a:xfrm>
            <a:off x="7739925" y="1710935"/>
            <a:ext cx="3424804" cy="2944426"/>
            <a:chOff x="7739925" y="1710935"/>
            <a:chExt cx="3424804" cy="2944426"/>
          </a:xfrm>
        </p:grpSpPr>
        <p:pic>
          <p:nvPicPr>
            <p:cNvPr id="3" name="Picture 2" descr="A screenshot of a phone&#10;&#10;AI-generated content may be incorrect.">
              <a:extLst>
                <a:ext uri="{FF2B5EF4-FFF2-40B4-BE49-F238E27FC236}">
                  <a16:creationId xmlns:a16="http://schemas.microsoft.com/office/drawing/2014/main" id="{303CAD47-48EE-E471-1181-6B11BDCF1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0981" b="23124"/>
            <a:stretch>
              <a:fillRect/>
            </a:stretch>
          </p:blipFill>
          <p:spPr>
            <a:xfrm>
              <a:off x="7739925" y="1710935"/>
              <a:ext cx="3424804" cy="266742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75A0C6-D710-D9D4-CB9D-0667FACB7C8C}"/>
                </a:ext>
              </a:extLst>
            </p:cNvPr>
            <p:cNvSpPr txBox="1"/>
            <p:nvPr/>
          </p:nvSpPr>
          <p:spPr>
            <a:xfrm>
              <a:off x="9120776" y="4378362"/>
              <a:ext cx="2043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August 2025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8BFC8C1-A0AB-1789-23EF-92958DBEE660}"/>
              </a:ext>
            </a:extLst>
          </p:cNvPr>
          <p:cNvSpPr txBox="1"/>
          <p:nvPr/>
        </p:nvSpPr>
        <p:spPr>
          <a:xfrm>
            <a:off x="7071553" y="6257356"/>
            <a:ext cx="4722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Courtesy “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Glue in Pizza? Eat Rocks? Google’s AI Search Is Mocked for Bizarre Answers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” by Ian Sherr for CNET. May 24,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CD8B6-BCCE-EC33-B245-85CBD9BE0B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93E86-98A7-7521-A75C-9CCB6D8C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913" y="456565"/>
            <a:ext cx="7481887" cy="762635"/>
          </a:xfrm>
        </p:spPr>
        <p:txBody>
          <a:bodyPr/>
          <a:lstStyle/>
          <a:p>
            <a:r>
              <a:rPr lang="en-US" dirty="0"/>
              <a:t>AI &amp; Trust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37258-9E24-B0A7-0DAF-6917E8ED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1914" y="1371601"/>
            <a:ext cx="7481886" cy="4269036"/>
          </a:xfrm>
        </p:spPr>
        <p:txBody>
          <a:bodyPr/>
          <a:lstStyle/>
          <a:p>
            <a:r>
              <a:rPr lang="en-US" dirty="0"/>
              <a:t>we’re asking you to </a:t>
            </a:r>
            <a:r>
              <a:rPr lang="en-US" b="1" dirty="0"/>
              <a:t>trust</a:t>
            </a:r>
            <a:r>
              <a:rPr lang="en-US" dirty="0"/>
              <a:t> us that not using AI (on graded work) is better for your learning</a:t>
            </a:r>
          </a:p>
          <a:p>
            <a:r>
              <a:rPr lang="en-US" dirty="0"/>
              <a:t>in return, we promise you:</a:t>
            </a:r>
          </a:p>
          <a:p>
            <a:pPr lvl="1"/>
            <a:r>
              <a:rPr lang="en-US" sz="2400" dirty="0"/>
              <a:t>we will </a:t>
            </a:r>
            <a:r>
              <a:rPr lang="en-US" sz="2400" b="1" dirty="0"/>
              <a:t>never</a:t>
            </a:r>
            <a:r>
              <a:rPr lang="en-US" sz="2400" dirty="0"/>
              <a:t> use AI tools to grade your work</a:t>
            </a:r>
          </a:p>
          <a:p>
            <a:pPr lvl="1"/>
            <a:r>
              <a:rPr lang="en-US" sz="2400" dirty="0"/>
              <a:t>a human reads, reviews, and provides feedback on </a:t>
            </a:r>
            <a:r>
              <a:rPr lang="en-US" sz="2400" b="1" dirty="0"/>
              <a:t>everything</a:t>
            </a:r>
            <a:r>
              <a:rPr lang="en-US" sz="2400" dirty="0"/>
              <a:t> you submit</a:t>
            </a:r>
          </a:p>
          <a:p>
            <a:pPr lvl="1"/>
            <a:r>
              <a:rPr lang="en-US" sz="2400" dirty="0"/>
              <a:t>the </a:t>
            </a:r>
            <a:r>
              <a:rPr lang="en-US" sz="2400" i="1" dirty="0"/>
              <a:t>only</a:t>
            </a:r>
            <a:r>
              <a:rPr lang="en-US" sz="2400" dirty="0"/>
              <a:t> ways course staff use AI in this class are recording transcriptions, spellcheckers, and </a:t>
            </a:r>
            <a:r>
              <a:rPr lang="en-US" sz="2400" dirty="0">
                <a:hlinkClick r:id="rId2"/>
              </a:rPr>
              <a:t>OCR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The NYT article “The Professors Are Using ChatGPT, and Some Students Aren’t Happy About It” by Kashmir Hill on May 14, 2025. Link included in slide footnote.">
            <a:extLst>
              <a:ext uri="{FF2B5EF4-FFF2-40B4-BE49-F238E27FC236}">
                <a16:creationId xmlns:a16="http://schemas.microsoft.com/office/drawing/2014/main" id="{56636F7D-5CE3-466E-549E-857C583A2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929"/>
            <a:ext cx="3471863" cy="6576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1D192F-A7A4-348B-ED19-FF6A03F23F96}"/>
              </a:ext>
            </a:extLst>
          </p:cNvPr>
          <p:cNvSpPr txBox="1"/>
          <p:nvPr/>
        </p:nvSpPr>
        <p:spPr>
          <a:xfrm>
            <a:off x="3939146" y="5966936"/>
            <a:ext cx="6355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The Professors Are Using ChatGPT, and Some Students Aren’t Happy About It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Kashmir Hill, May 14, 2025, The New York Times.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F6F6B-5C5E-F424-01D8-AC4B17E3AD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5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51DB8-FD24-2E00-C7BB-FE4386400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9E29-C95D-E097-AB11-62A1D01E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Much More About AI – Talk To Us!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3A97B-E79A-5705-3FDB-0FFE0F591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371600"/>
            <a:ext cx="10791825" cy="52685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need to make sure that the work we assess is </a:t>
            </a:r>
            <a:r>
              <a:rPr lang="en-US" u="sng" dirty="0"/>
              <a:t>yours</a:t>
            </a:r>
            <a:endParaRPr lang="en-US" dirty="0"/>
          </a:p>
          <a:p>
            <a:r>
              <a:rPr lang="en-US" dirty="0"/>
              <a:t>as a beginner, hard to know if the information you’re learning is correct</a:t>
            </a:r>
          </a:p>
          <a:p>
            <a:r>
              <a:rPr lang="en-US" dirty="0"/>
              <a:t>if using AI in the future, you need to make sure that the output is </a:t>
            </a:r>
            <a:r>
              <a:rPr lang="en-US" b="1" dirty="0"/>
              <a:t>correct</a:t>
            </a:r>
            <a:r>
              <a:rPr lang="en-US" dirty="0"/>
              <a:t> (or fix it) – and you can </a:t>
            </a:r>
            <a:r>
              <a:rPr lang="en-US" i="1" dirty="0"/>
              <a:t>only</a:t>
            </a:r>
            <a:r>
              <a:rPr lang="en-US" dirty="0"/>
              <a:t> do that by knowing what the code does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And, much more we cannot get into right now:</a:t>
            </a:r>
          </a:p>
          <a:p>
            <a:r>
              <a:rPr lang="en-US" dirty="0"/>
              <a:t>many helpful uses of AI!</a:t>
            </a:r>
          </a:p>
          <a:p>
            <a:r>
              <a:rPr lang="en-US" dirty="0"/>
              <a:t>ethical concerns </a:t>
            </a:r>
            <a:r>
              <a:rPr lang="en-US" i="1" dirty="0"/>
              <a:t>related</a:t>
            </a:r>
            <a:r>
              <a:rPr lang="en-US" dirty="0"/>
              <a:t> to the creation and use of AI</a:t>
            </a:r>
          </a:p>
          <a:p>
            <a:r>
              <a:rPr lang="en-US" dirty="0"/>
              <a:t>negative outcomes, from the </a:t>
            </a:r>
            <a:r>
              <a:rPr lang="en-US" dirty="0">
                <a:hlinkClick r:id="rId3"/>
              </a:rPr>
              <a:t>environment</a:t>
            </a:r>
            <a:r>
              <a:rPr lang="en-US" dirty="0"/>
              <a:t> to </a:t>
            </a:r>
            <a:r>
              <a:rPr lang="en-US" dirty="0">
                <a:hlinkClick r:id="rId4"/>
              </a:rPr>
              <a:t>mental health</a:t>
            </a:r>
            <a:r>
              <a:rPr lang="en-US" dirty="0"/>
              <a:t> or </a:t>
            </a:r>
            <a:r>
              <a:rPr lang="en-US" dirty="0">
                <a:hlinkClick r:id="rId5"/>
              </a:rPr>
              <a:t>class culture</a:t>
            </a:r>
            <a:endParaRPr lang="en-US" dirty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Have questions? Talk to us!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70ACC-C62E-3AA0-474C-301B01355C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6497D-E7C9-3B52-85D2-372740058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1C6CC-F8F2-78C0-A35B-3598A0C2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(6/6)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4ECB7-971F-CE4F-0614-B1B309583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Hello, World Review!</a:t>
            </a:r>
          </a:p>
          <a:p>
            <a:r>
              <a:rPr lang="en-US" dirty="0"/>
              <a:t>Printing, Strings, and Variables</a:t>
            </a:r>
          </a:p>
          <a:p>
            <a:r>
              <a:rPr lang="en-US" dirty="0"/>
              <a:t>Code Example</a:t>
            </a:r>
          </a:p>
          <a:p>
            <a:r>
              <a:rPr lang="en-US" dirty="0"/>
              <a:t>Syllabus Review</a:t>
            </a:r>
          </a:p>
          <a:p>
            <a:pPr lvl="1"/>
            <a:r>
              <a:rPr lang="en-US" dirty="0"/>
              <a:t>Assessments, Grading, Collaboration, and AI</a:t>
            </a:r>
          </a:p>
          <a:p>
            <a:r>
              <a:rPr lang="en-US" b="1" dirty="0">
                <a:solidFill>
                  <a:srgbClr val="7030A0"/>
                </a:solidFill>
              </a:rPr>
              <a:t>C0 Overview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83EE6-8AD0-901E-C614-844CF00843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35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4183-78D9-7956-84E6-13441F88C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Project 0 (“C0”): </a:t>
            </a:r>
            <a:r>
              <a:rPr lang="en-US" dirty="0">
                <a:solidFill>
                  <a:schemeClr val="accent5"/>
                </a:solidFill>
              </a:rPr>
              <a:t>Hello Bugs?! </a:t>
            </a:r>
            <a:r>
              <a:rPr lang="en-US" dirty="0"/>
              <a:t>(1/2)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8ADDB-5075-FA14-C788-B38FBBC4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By release date of assignment, </a:t>
            </a:r>
            <a:r>
              <a:rPr lang="en-US" u="sng" dirty="0"/>
              <a:t>all</a:t>
            </a:r>
            <a:r>
              <a:rPr lang="en-US" dirty="0"/>
              <a:t> the relevant content will be covered. </a:t>
            </a:r>
          </a:p>
          <a:p>
            <a:r>
              <a:rPr lang="en-US" dirty="0"/>
              <a:t>e.g. C0 is </a:t>
            </a:r>
            <a:r>
              <a:rPr lang="en-US" u="sng" dirty="0"/>
              <a:t>just</a:t>
            </a:r>
            <a:r>
              <a:rPr lang="en-US" dirty="0"/>
              <a:t> about printing, strings, and escape characters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Assignments are </a:t>
            </a:r>
            <a:r>
              <a:rPr lang="en-US" i="1" dirty="0"/>
              <a:t>partially</a:t>
            </a:r>
            <a:r>
              <a:rPr lang="en-US" dirty="0"/>
              <a:t> about “does your program work”, but also:</a:t>
            </a:r>
          </a:p>
          <a:p>
            <a:r>
              <a:rPr lang="en-US" dirty="0"/>
              <a:t>test your ability to read a specification</a:t>
            </a:r>
          </a:p>
          <a:p>
            <a:r>
              <a:rPr lang="en-US" dirty="0"/>
              <a:t>are graded on </a:t>
            </a:r>
            <a:r>
              <a:rPr lang="en-US" b="1" dirty="0"/>
              <a:t>code quality</a:t>
            </a:r>
          </a:p>
          <a:p>
            <a:r>
              <a:rPr lang="en-US" dirty="0"/>
              <a:t>include a </a:t>
            </a:r>
            <a:r>
              <a:rPr lang="en-US" b="1" dirty="0"/>
              <a:t>graded</a:t>
            </a:r>
            <a:r>
              <a:rPr lang="en-US" dirty="0"/>
              <a:t> </a:t>
            </a:r>
            <a:r>
              <a:rPr lang="en-US" b="1" dirty="0"/>
              <a:t>reflection</a:t>
            </a:r>
            <a:r>
              <a:rPr lang="en-US" dirty="0"/>
              <a:t> (</a:t>
            </a:r>
            <a:r>
              <a:rPr lang="en-US" u="sng" dirty="0"/>
              <a:t>don’t</a:t>
            </a:r>
            <a:r>
              <a:rPr lang="en-US" dirty="0"/>
              <a:t> leave this to the last minute)</a:t>
            </a:r>
          </a:p>
          <a:p>
            <a:pPr lvl="1"/>
            <a:r>
              <a:rPr lang="en-US" dirty="0"/>
              <a:t>some metacognition, some societal impact &amp; ethics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AFD65-0869-567D-C92A-DFE0B5DABB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0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0BA6E-54B9-30CE-E9B7-D7C381B55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259F-E70A-3AED-3EFA-0D1A3726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Project 0 (“C0”): </a:t>
            </a:r>
            <a:r>
              <a:rPr lang="en-US" dirty="0">
                <a:solidFill>
                  <a:schemeClr val="accent5"/>
                </a:solidFill>
              </a:rPr>
              <a:t>Hello Bugs?! </a:t>
            </a:r>
            <a:r>
              <a:rPr lang="en-US" dirty="0"/>
              <a:t>(2/2)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12138-6D82-8171-80B4-36E4B0BAB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This specific assignment…</a:t>
            </a:r>
          </a:p>
          <a:p>
            <a:r>
              <a:rPr lang="en-US" dirty="0"/>
              <a:t>has two parts: “Basic Task” and “Creative Extension” (do both!)</a:t>
            </a:r>
          </a:p>
          <a:p>
            <a:r>
              <a:rPr lang="en-US" dirty="0"/>
              <a:t>has an </a:t>
            </a:r>
            <a:r>
              <a:rPr lang="en-US" u="sng" dirty="0"/>
              <a:t>optional</a:t>
            </a:r>
            <a:r>
              <a:rPr lang="en-US" dirty="0"/>
              <a:t> set of code quality slides (to help you practice)</a:t>
            </a:r>
          </a:p>
          <a:p>
            <a:r>
              <a:rPr lang="en-US" dirty="0"/>
              <a:t>intentionally gentle onboarding to computer programming</a:t>
            </a:r>
            <a:endParaRPr lang="en-US" b="1" u="sng" dirty="0"/>
          </a:p>
          <a:p>
            <a:pPr lvl="1"/>
            <a:r>
              <a:rPr lang="en-US" b="1" u="sng" dirty="0"/>
              <a:t>is not meant to be time-consuming or stressful</a:t>
            </a:r>
          </a:p>
          <a:p>
            <a:pPr lvl="1"/>
            <a:r>
              <a:rPr lang="en-US" dirty="0"/>
              <a:t>but also, not representative of all assignments (or programs)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We look forward to seeing your </a:t>
            </a:r>
            <a:r>
              <a:rPr lang="en-US" dirty="0">
                <a:solidFill>
                  <a:schemeClr val="accent5"/>
                </a:solidFill>
              </a:rPr>
              <a:t>bugs</a:t>
            </a:r>
            <a:r>
              <a:rPr lang="en-US" dirty="0"/>
              <a:t>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F2BF5-46F9-46D9-62BA-309BEAE9DA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Links to all materials and activities are available on the </a:t>
            </a:r>
            <a:r>
              <a:rPr lang="en-US" dirty="0">
                <a:hlinkClick r:id="rId2"/>
              </a:rPr>
              <a:t>website</a:t>
            </a:r>
            <a:endParaRPr lang="en-US" dirty="0"/>
          </a:p>
          <a:p>
            <a:r>
              <a:rPr lang="en-US" b="1" dirty="0"/>
              <a:t>Creative Project 0 (C0) </a:t>
            </a:r>
            <a:r>
              <a:rPr lang="en-US" dirty="0"/>
              <a:t>will be released tonight</a:t>
            </a:r>
          </a:p>
          <a:p>
            <a:pPr lvl="1"/>
            <a:r>
              <a:rPr lang="en-US" dirty="0"/>
              <a:t>due Wednesday, April 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Fill out the </a:t>
            </a:r>
            <a:r>
              <a:rPr lang="en-US" dirty="0">
                <a:hlinkClick r:id="rId3"/>
              </a:rPr>
              <a:t>welcome survey</a:t>
            </a:r>
            <a:r>
              <a:rPr lang="en-US" dirty="0"/>
              <a:t> by </a:t>
            </a:r>
            <a:r>
              <a:rPr lang="en-US" b="1" dirty="0"/>
              <a:t>tonight</a:t>
            </a:r>
            <a:r>
              <a:rPr lang="en-US" dirty="0"/>
              <a:t> at 11:59 PM</a:t>
            </a:r>
          </a:p>
          <a:p>
            <a:pPr lvl="1"/>
            <a:r>
              <a:rPr lang="en-US" dirty="0"/>
              <a:t>gives us valuable insight!</a:t>
            </a:r>
          </a:p>
          <a:p>
            <a:pPr lvl="1"/>
            <a:r>
              <a:rPr lang="en-US" dirty="0"/>
              <a:t>important that Google Forms works in CSE 121</a:t>
            </a:r>
          </a:p>
          <a:p>
            <a:pPr lvl="1"/>
            <a:r>
              <a:rPr lang="en-US" dirty="0"/>
              <a:t>Google Forms </a:t>
            </a:r>
            <a:r>
              <a:rPr lang="en-US" dirty="0">
                <a:hlinkClick r:id="rId4"/>
              </a:rPr>
              <a:t>troubleshooting guide</a:t>
            </a:r>
            <a:r>
              <a:rPr lang="en-US" dirty="0"/>
              <a:t> on website</a:t>
            </a:r>
          </a:p>
          <a:p>
            <a:r>
              <a:rPr lang="en-US" dirty="0"/>
              <a:t>New Ed tool: </a:t>
            </a:r>
            <a:r>
              <a:rPr lang="en-US" dirty="0">
                <a:hlinkClick r:id="rId5"/>
              </a:rPr>
              <a:t>Sandbox</a:t>
            </a:r>
            <a:r>
              <a:rPr lang="en-US" dirty="0"/>
              <a:t> (write all the code you want!)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AE7-9A61-7003-410B-C1AE3795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TA Office Hours!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32EA3-5EA7-52A2-5A58-996FD7E51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The </a:t>
            </a:r>
            <a:r>
              <a:rPr lang="en-US" dirty="0">
                <a:hlinkClick r:id="rId2"/>
              </a:rPr>
              <a:t>IPL</a:t>
            </a:r>
            <a:r>
              <a:rPr lang="en-US" dirty="0"/>
              <a:t> (TA office hours) will open on Monday (Apr 6) at 12:30 PM.</a:t>
            </a:r>
          </a:p>
          <a:p>
            <a:r>
              <a:rPr lang="en-US" dirty="0"/>
              <a:t>one of the best parts of the course!</a:t>
            </a:r>
          </a:p>
          <a:p>
            <a:r>
              <a:rPr lang="en-US" dirty="0"/>
              <a:t>but, TAs are instructed to </a:t>
            </a:r>
            <a:r>
              <a:rPr lang="en-US" u="sng" dirty="0"/>
              <a:t>not just give you the answer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why not? you wouldn’t be learning!</a:t>
            </a:r>
          </a:p>
          <a:p>
            <a:pPr lvl="1"/>
            <a:r>
              <a:rPr lang="en-US" dirty="0"/>
              <a:t>e.g. “my code doesn’t work” versus </a:t>
            </a:r>
            <a:br>
              <a:rPr lang="en-US" dirty="0"/>
            </a:br>
            <a:r>
              <a:rPr lang="en-US" dirty="0"/>
              <a:t>“I tried X, expected Y, but got Z. Thoughts on what to try next?”</a:t>
            </a:r>
          </a:p>
          <a:p>
            <a:pPr lvl="1"/>
            <a:r>
              <a:rPr lang="en-US" dirty="0"/>
              <a:t>also true for instructor office hours ;)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Expect an announcement on Ed with a detailed schedule soon!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E0191-064C-6D2A-DE12-720F42B1C4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015B4-3E26-7387-738C-3F14BCC21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A1E66-AC8C-173A-3586-586D9231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(2/6)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E454E-9128-263D-EC49-C536A6097F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30A0"/>
                </a:solidFill>
              </a:rPr>
              <a:t>Hello, World Review!</a:t>
            </a:r>
          </a:p>
          <a:p>
            <a:r>
              <a:rPr lang="en-US" dirty="0"/>
              <a:t>Printing, Strings, and Variables</a:t>
            </a:r>
          </a:p>
          <a:p>
            <a:r>
              <a:rPr lang="en-US" dirty="0"/>
              <a:t>Code Example</a:t>
            </a:r>
          </a:p>
          <a:p>
            <a:r>
              <a:rPr lang="en-US" dirty="0"/>
              <a:t>Syllabus Review</a:t>
            </a:r>
          </a:p>
          <a:p>
            <a:pPr lvl="1"/>
            <a:r>
              <a:rPr lang="en-US" dirty="0"/>
              <a:t>Assessments, Grading, Collaboration, and AI</a:t>
            </a:r>
          </a:p>
          <a:p>
            <a:r>
              <a:rPr lang="en-US" dirty="0"/>
              <a:t>C0 Overview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2DB15-8F97-9EE9-E8F8-08EF1FB5E8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2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2CFE-AA3E-4D87-8B80-01B7F918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59DA2-E21A-4744-B3AF-F63CA9B87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/>
              <a:t>"Programs are meant to be read by humans and only incidentally for computers to execute." –Abelson &amp; Sussman, SICP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Code is about </a:t>
            </a:r>
            <a:r>
              <a:rPr lang="en-US" i="1" dirty="0"/>
              <a:t>communication</a:t>
            </a:r>
            <a:r>
              <a:rPr lang="en-US" dirty="0"/>
              <a:t>. Writing code with good </a:t>
            </a:r>
            <a:r>
              <a:rPr lang="en-US" b="1" dirty="0"/>
              <a:t>code quality</a:t>
            </a:r>
            <a:r>
              <a:rPr lang="en-US" dirty="0"/>
              <a:t> is important to communicate effectively.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Different organizations have different </a:t>
            </a:r>
            <a:r>
              <a:rPr lang="en-US" i="1" dirty="0"/>
              <a:t>standards</a:t>
            </a:r>
            <a:r>
              <a:rPr lang="en-US" dirty="0"/>
              <a:t> for code quality. </a:t>
            </a:r>
          </a:p>
          <a:p>
            <a:pPr>
              <a:buFontTx/>
              <a:buChar char="-"/>
            </a:pPr>
            <a:r>
              <a:rPr lang="en-US" dirty="0"/>
              <a:t>Doesn't mean that any one standard is wrong! (e.g., APA, MLA, Chicago, IEEE, …)</a:t>
            </a:r>
          </a:p>
          <a:p>
            <a:pPr>
              <a:buFontTx/>
              <a:buChar char="-"/>
            </a:pPr>
            <a:r>
              <a:rPr lang="en-US" dirty="0"/>
              <a:t>Consistency is very helpful within a project </a:t>
            </a:r>
          </a:p>
          <a:p>
            <a:pPr>
              <a:buFontTx/>
              <a:buChar char="-"/>
            </a:pPr>
            <a:r>
              <a:rPr lang="en-US" dirty="0"/>
              <a:t>See our </a:t>
            </a:r>
            <a:r>
              <a:rPr lang="en-US" dirty="0">
                <a:hlinkClick r:id="rId2"/>
              </a:rPr>
              <a:t>Code Quality Guide</a:t>
            </a:r>
            <a:r>
              <a:rPr lang="en-US" dirty="0"/>
              <a:t> for the standards we will all use in CSE 121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EFDBE-7BF5-4166-BFF0-4DDA434752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0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7CD07-7544-3838-264E-830831E00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C9E9-E23F-3A96-B777-74037840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(3/6)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18D57-BC7D-0A7D-9916-B6B08E5274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Hello, World Review!</a:t>
            </a:r>
          </a:p>
          <a:p>
            <a:r>
              <a:rPr lang="en-US" b="1" dirty="0">
                <a:solidFill>
                  <a:srgbClr val="7030A0"/>
                </a:solidFill>
              </a:rPr>
              <a:t>Printing, Strings, and Variables</a:t>
            </a:r>
          </a:p>
          <a:p>
            <a:r>
              <a:rPr lang="en-US" dirty="0"/>
              <a:t>Code Example</a:t>
            </a:r>
          </a:p>
          <a:p>
            <a:r>
              <a:rPr lang="en-US" dirty="0"/>
              <a:t>Syllabus Review</a:t>
            </a:r>
          </a:p>
          <a:p>
            <a:pPr lvl="1"/>
            <a:r>
              <a:rPr lang="en-US" dirty="0"/>
              <a:t>Assessments, Grading, Collaboration, and AI</a:t>
            </a:r>
          </a:p>
          <a:p>
            <a:r>
              <a:rPr lang="en-US" dirty="0"/>
              <a:t>C0 Overview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9F962-C3EC-4775-7D17-C9F869A350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3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8F7A-0B93-4FBB-BB30-655E92A7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 </a:t>
            </a:r>
            <a:r>
              <a:rPr lang="en-US" dirty="0"/>
              <a:t>Printing, Strings,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2C4AD-BDCC-4374-9EC8-F0624B7BD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(…)</a:t>
            </a:r>
          </a:p>
          <a:p>
            <a:pPr lvl="1"/>
            <a:r>
              <a:rPr lang="en-US" dirty="0"/>
              <a:t>Prints the given text to the console</a:t>
            </a:r>
          </a:p>
          <a:p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latin typeface="Consolas" panose="020B0609020204030204" pitchFamily="49" charset="0"/>
              </a:rPr>
              <a:t>(…)</a:t>
            </a:r>
          </a:p>
          <a:p>
            <a:pPr lvl="1"/>
            <a:r>
              <a:rPr lang="en-US" dirty="0"/>
              <a:t>prints the given text to the console, and then moves to the next line</a:t>
            </a:r>
          </a:p>
          <a:p>
            <a:r>
              <a:rPr lang="en-US" b="1" dirty="0"/>
              <a:t>String literals</a:t>
            </a:r>
            <a:r>
              <a:rPr lang="en-US" dirty="0"/>
              <a:t>: a </a:t>
            </a:r>
            <a:r>
              <a:rPr lang="en-US" u="sng" dirty="0"/>
              <a:t>sequence of characters</a:t>
            </a:r>
            <a:r>
              <a:rPr lang="en-US" dirty="0"/>
              <a:t> that are </a:t>
            </a:r>
            <a:r>
              <a:rPr lang="en-US" i="1" dirty="0"/>
              <a:t>strung </a:t>
            </a:r>
            <a:r>
              <a:rPr lang="en-US" dirty="0"/>
              <a:t>together</a:t>
            </a:r>
          </a:p>
          <a:p>
            <a:pPr lvl="1"/>
            <a:r>
              <a:rPr lang="en-US" dirty="0"/>
              <a:t>begin and end with </a:t>
            </a:r>
            <a:r>
              <a:rPr lang="en-US" dirty="0">
                <a:solidFill>
                  <a:srgbClr val="A31515"/>
                </a:solidFill>
              </a:rPr>
              <a:t>"</a:t>
            </a:r>
            <a:r>
              <a:rPr lang="en-US" dirty="0"/>
              <a:t>…</a:t>
            </a:r>
            <a:r>
              <a:rPr lang="en-US" dirty="0">
                <a:solidFill>
                  <a:srgbClr val="A31515"/>
                </a:solidFill>
              </a:rPr>
              <a:t>"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</a:p>
          <a:p>
            <a:r>
              <a:rPr lang="en-US" dirty="0"/>
              <a:t>Variables allow us to give a name to a specific value</a:t>
            </a:r>
          </a:p>
          <a:p>
            <a:pPr lvl="1"/>
            <a:r>
              <a:rPr lang="en-US" dirty="0"/>
              <a:t>3 parts: </a:t>
            </a:r>
            <a:r>
              <a:rPr lang="en-US" b="1" dirty="0"/>
              <a:t>declaration</a:t>
            </a:r>
            <a:r>
              <a:rPr lang="en-US" dirty="0"/>
              <a:t>, </a:t>
            </a:r>
            <a:r>
              <a:rPr lang="en-US" b="1" dirty="0"/>
              <a:t>initialization</a:t>
            </a:r>
            <a:r>
              <a:rPr lang="en-US" dirty="0"/>
              <a:t>, </a:t>
            </a:r>
            <a:r>
              <a:rPr lang="en-US" b="1" dirty="0"/>
              <a:t>usage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F287E-FAEC-4E07-AC3F-F55C56583E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7462A-31B1-4A1E-A93D-9CAC43411DEF}"/>
              </a:ext>
            </a:extLst>
          </p:cNvPr>
          <p:cNvSpPr txBox="1"/>
          <p:nvPr/>
        </p:nvSpPr>
        <p:spPr>
          <a:xfrm>
            <a:off x="3695526" y="5823020"/>
            <a:ext cx="480094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String </a:t>
            </a:r>
            <a:r>
              <a:rPr lang="en-US" sz="2000" dirty="0" err="1">
                <a:latin typeface="Consolas" panose="020B0609020204030204" pitchFamily="49" charset="0"/>
              </a:rPr>
              <a:t>bestClass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"CSE 121"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bestClass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3826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89ADAC4-2790-E5D3-2F18-B84DDAE443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439" y="-826815"/>
            <a:ext cx="1081341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Hello (around </a:t>
            </a:r>
            <a:r>
              <a:rPr lang="en-US" dirty="0"/>
              <a:t>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he) World (Think)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835EC-40BF-1DBE-3F3E-75511C7710F6}"/>
              </a:ext>
            </a:extLst>
          </p:cNvPr>
          <p:cNvSpPr txBox="1"/>
          <p:nvPr/>
        </p:nvSpPr>
        <p:spPr>
          <a:xfrm>
            <a:off x="980439" y="1780550"/>
            <a:ext cx="687185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How many lines of output would the following code produce? </a:t>
            </a:r>
          </a:p>
          <a:p>
            <a:endParaRPr lang="en-US" sz="2400" dirty="0"/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moi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bonjour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pryvit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nihao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hola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8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8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"namaste"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57DCA-D616-B6C0-2EE5-CBC534D618EC}"/>
              </a:ext>
            </a:extLst>
          </p:cNvPr>
          <p:cNvSpPr txBox="1"/>
          <p:nvPr/>
        </p:nvSpPr>
        <p:spPr>
          <a:xfrm>
            <a:off x="7852294" y="1780550"/>
            <a:ext cx="3640975" cy="444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E8C28F-6846-DB66-71A2-2C2B2C4AAD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 descr="Answer questions on sli.do with code #cse121">
            <a:extLst>
              <a:ext uri="{FF2B5EF4-FFF2-40B4-BE49-F238E27FC236}">
                <a16:creationId xmlns:a16="http://schemas.microsoft.com/office/drawing/2014/main" id="{786542AD-B699-22BC-073B-D56E9FAA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912" y="222909"/>
            <a:ext cx="727934" cy="7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87728"/>
      </p:ext>
    </p:extLst>
  </p:cSld>
  <p:clrMapOvr>
    <a:masterClrMapping/>
  </p:clrMapOvr>
</p:sld>
</file>

<file path=ppt/theme/theme1.xml><?xml version="1.0" encoding="utf-8"?>
<a:theme xmlns:a="http://schemas.openxmlformats.org/drawingml/2006/main" name="1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6937</TotalTime>
  <Words>2047</Words>
  <Application>Microsoft Macintosh PowerPoint</Application>
  <PresentationFormat>Widescreen</PresentationFormat>
  <Paragraphs>320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Montserrat ExtraBold</vt:lpstr>
      <vt:lpstr>Arial</vt:lpstr>
      <vt:lpstr>Consolas</vt:lpstr>
      <vt:lpstr>Montserrat</vt:lpstr>
      <vt:lpstr>Calibri</vt:lpstr>
      <vt:lpstr>Montserrat SemiBold</vt:lpstr>
      <vt:lpstr>1_CSE 12X (adopted from CSE 373)</vt:lpstr>
      <vt:lpstr>Printing, Strings, and Variables</vt:lpstr>
      <vt:lpstr>Agenda (1/6)</vt:lpstr>
      <vt:lpstr>Announcements, Reminders</vt:lpstr>
      <vt:lpstr>Aside: TA Office Hours!</vt:lpstr>
      <vt:lpstr>Agenda (2/6)</vt:lpstr>
      <vt:lpstr>Code Quality</vt:lpstr>
      <vt:lpstr>Agenda (3/6)</vt:lpstr>
      <vt:lpstr>PCM: Printing, Strings, Variables</vt:lpstr>
      <vt:lpstr>Think Pair Share: Hello (around the) World (Think)</vt:lpstr>
      <vt:lpstr>Think Pair Share: Hello (around the) World (Pair)</vt:lpstr>
      <vt:lpstr>Escape Sequences</vt:lpstr>
      <vt:lpstr>Agenda (4/6)</vt:lpstr>
      <vt:lpstr>Agenda (5/6)</vt:lpstr>
      <vt:lpstr>Assessment</vt:lpstr>
      <vt:lpstr>Resubmissions</vt:lpstr>
      <vt:lpstr>Section Credit</vt:lpstr>
      <vt:lpstr>Grading Scheme</vt:lpstr>
      <vt:lpstr>Grading Assessments</vt:lpstr>
      <vt:lpstr>Course Grades</vt:lpstr>
      <vt:lpstr>Collaboration Policy</vt:lpstr>
      <vt:lpstr>CSE 121 AI Policy</vt:lpstr>
      <vt:lpstr>AI and CSE 121: Our Philosophy</vt:lpstr>
      <vt:lpstr>AI Gone Wrong?</vt:lpstr>
      <vt:lpstr>AI &amp; Trust</vt:lpstr>
      <vt:lpstr>Much More About AI – Talk To Us!</vt:lpstr>
      <vt:lpstr>Agenda (6/6)</vt:lpstr>
      <vt:lpstr>Creative Project 0 (“C0”): Hello Bugs?! (1/2)</vt:lpstr>
      <vt:lpstr>Creative Project 0 (“C0”): Hello Bugs?!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276</cp:revision>
  <dcterms:modified xsi:type="dcterms:W3CDTF">2026-04-03T15:42:25Z</dcterms:modified>
</cp:coreProperties>
</file>