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44" r:id="rId3"/>
    <p:sldId id="351" r:id="rId4"/>
    <p:sldId id="330" r:id="rId5"/>
    <p:sldId id="352" r:id="rId6"/>
    <p:sldId id="332" r:id="rId7"/>
    <p:sldId id="333" r:id="rId8"/>
    <p:sldId id="265" r:id="rId9"/>
    <p:sldId id="353" r:id="rId10"/>
    <p:sldId id="334" r:id="rId11"/>
    <p:sldId id="301" r:id="rId12"/>
    <p:sldId id="302" r:id="rId13"/>
    <p:sldId id="364" r:id="rId14"/>
    <p:sldId id="268" r:id="rId15"/>
    <p:sldId id="356" r:id="rId16"/>
    <p:sldId id="357" r:id="rId17"/>
    <p:sldId id="271" r:id="rId18"/>
    <p:sldId id="336" r:id="rId19"/>
    <p:sldId id="337" r:id="rId20"/>
    <p:sldId id="359" r:id="rId21"/>
    <p:sldId id="349" r:id="rId22"/>
    <p:sldId id="361" r:id="rId23"/>
    <p:sldId id="362" r:id="rId24"/>
    <p:sldId id="363" r:id="rId25"/>
    <p:sldId id="342" r:id="rId26"/>
    <p:sldId id="360" r:id="rId27"/>
    <p:sldId id="347" r:id="rId28"/>
    <p:sldId id="345" r:id="rId29"/>
    <p:sldId id="346" r:id="rId30"/>
    <p:sldId id="343" r:id="rId31"/>
    <p:sldId id="341" r:id="rId32"/>
  </p:sldIdLst>
  <p:sldSz cx="12192000" cy="6858000"/>
  <p:notesSz cx="6858000" cy="9144000"/>
  <p:embeddedFontLst>
    <p:embeddedFont>
      <p:font typeface="Montserrat" pitchFamily="2" charset="77"/>
      <p:regular r:id="rId35"/>
      <p:bold r:id="rId36"/>
      <p:italic r:id="rId37"/>
      <p:boldItalic r:id="rId38"/>
    </p:embeddedFont>
    <p:embeddedFont>
      <p:font typeface="Montserrat ExtraBold" panose="00000900000000000000" pitchFamily="2" charset="77"/>
      <p:regular r:id="rId39"/>
      <p:bold r:id="rId40"/>
      <p:italic r:id="rId41"/>
      <p:boldItalic r:id="rId42"/>
    </p:embeddedFont>
    <p:embeddedFont>
      <p:font typeface="Montserrat SemiBold" panose="00000700000000000000" pitchFamily="2" charset="77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0D5"/>
    <a:srgbClr val="EF5777"/>
    <a:srgbClr val="0FBAB1"/>
    <a:srgbClr val="53A1FF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95" autoAdjust="0"/>
    <p:restoredTop sz="94696"/>
  </p:normalViewPr>
  <p:slideViewPr>
    <p:cSldViewPr snapToGrid="0">
      <p:cViewPr>
        <p:scale>
          <a:sx n="129" d="100"/>
          <a:sy n="129" d="100"/>
        </p:scale>
        <p:origin x="-4952" y="-296"/>
      </p:cViewPr>
      <p:guideLst/>
    </p:cSldViewPr>
  </p:slideViewPr>
  <p:outlineViewPr>
    <p:cViewPr>
      <p:scale>
        <a:sx n="33" d="100"/>
        <a:sy n="33" d="100"/>
      </p:scale>
      <p:origin x="0" y="-85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4/2/26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43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>
          <a:extLst>
            <a:ext uri="{FF2B5EF4-FFF2-40B4-BE49-F238E27FC236}">
              <a16:creationId xmlns:a16="http://schemas.microsoft.com/office/drawing/2014/main" id="{AEFC6BF8-7E2F-3E01-467F-5BAFE9541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>
            <a:extLst>
              <a:ext uri="{FF2B5EF4-FFF2-40B4-BE49-F238E27FC236}">
                <a16:creationId xmlns:a16="http://schemas.microsoft.com/office/drawing/2014/main" id="{1BDB3FA1-ED92-14E1-BC3D-522DF7888C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9" name="Google Shape;189;p12:notes">
            <a:extLst>
              <a:ext uri="{FF2B5EF4-FFF2-40B4-BE49-F238E27FC236}">
                <a16:creationId xmlns:a16="http://schemas.microsoft.com/office/drawing/2014/main" id="{96A0ECF3-E2D9-6AC4-B327-5FA55E305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9333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16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63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01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01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41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77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12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04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27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62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79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26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633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5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730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56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07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91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6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2E135F4C-1184-DB49-11BC-17D3DD7D7704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95158E54-A95C-E8E6-0B1D-599D9C08D200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95158E54-A95C-E8E6-0B1D-599D9C08D200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DAFF863B-277F-2C70-5D6B-9607A5E1F4D7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2C80FCF8-E90F-DABA-76C4-C941D7CB7F2B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9;p28"/>
          <p:cNvSpPr txBox="1"/>
          <p:nvPr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open.spotify.com/playlist/3WVCKaTiw3n2I65Nbw1wH6?si=8fe2680f5a694bd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xw@cs.washington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eedback.cs.washington.ed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jLcvqAmRKQmNH5GW7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uw.edu/121#syllabu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26" Type="http://schemas.openxmlformats.org/officeDocument/2006/relationships/image" Target="../media/image31.jpg"/><Relationship Id="rId3" Type="http://schemas.openxmlformats.org/officeDocument/2006/relationships/image" Target="../media/image8.jpg"/><Relationship Id="rId21" Type="http://schemas.openxmlformats.org/officeDocument/2006/relationships/image" Target="../media/image26.png"/><Relationship Id="rId7" Type="http://schemas.openxmlformats.org/officeDocument/2006/relationships/image" Target="../media/image12.jpe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5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jp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9.jp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jpg"/><Relationship Id="rId10" Type="http://schemas.openxmlformats.org/officeDocument/2006/relationships/image" Target="../media/image15.jpg"/><Relationship Id="rId19" Type="http://schemas.openxmlformats.org/officeDocument/2006/relationships/image" Target="../media/image24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Relationship Id="rId22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cement.cs.washington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s.washington.edu/academics/undergraduate/non-major-options/#intro-course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00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085086"/>
            <a:ext cx="6212927" cy="103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Welcome!</a:t>
            </a:r>
            <a:endParaRPr dirty="0"/>
          </a:p>
        </p:txBody>
      </p:sp>
      <p:pic>
        <p:nvPicPr>
          <p:cNvPr id="93" name="Google Shape;93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3868" y="2836575"/>
            <a:ext cx="1305170" cy="130517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Introduce yourself!</a:t>
            </a: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is your name? Major? </a:t>
            </a: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did you do over spring break?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🌻 </a:t>
            </a:r>
            <a:r>
              <a:rPr lang="fr-FR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CSE 121 26sp Lecture </a:t>
            </a:r>
            <a:r>
              <a:rPr lang="fr-FR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Tunes 🌻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513E-D449-EF21-5B18-ED2C502E67BF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Ruslana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</p:txBody>
      </p:sp>
      <p:pic>
        <p:nvPicPr>
          <p:cNvPr id="3" name="Picture 2" descr="Ask questions at sli.do with code #cse121">
            <a:extLst>
              <a:ext uri="{FF2B5EF4-FFF2-40B4-BE49-F238E27FC236}">
                <a16:creationId xmlns:a16="http://schemas.microsoft.com/office/drawing/2014/main" id="{3482DD63-3333-7924-C4CE-39DC10C04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0" y="5497315"/>
            <a:ext cx="1246495" cy="1246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54CE17-BA21-00F2-7F8D-0AA49B44D8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5190" y="-759412"/>
            <a:ext cx="966651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How did you learn how to ride a bike?</a:t>
            </a:r>
          </a:p>
        </p:txBody>
      </p:sp>
      <p:pic>
        <p:nvPicPr>
          <p:cNvPr id="3" name="Bike" descr="A photo of a bicycle. This is used as a metaphor in the presentation: when you learn a bike, does it suffice to watch a ton of youtube videos of how to ride a bike? No! You need to do it yourself, and practice consistently and regularly!">
            <a:extLst>
              <a:ext uri="{FF2B5EF4-FFF2-40B4-BE49-F238E27FC236}">
                <a16:creationId xmlns:a16="http://schemas.microsoft.com/office/drawing/2014/main" id="{6D94411B-258C-1D04-952F-B61FE4DB8D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997" y="571484"/>
            <a:ext cx="8572005" cy="57150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AD7FE-E621-1DA4-7484-FD4D30E075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0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Digression: A Pandemic Hobby (1)</a:t>
            </a:r>
            <a:endParaRPr dirty="0"/>
          </a:p>
        </p:txBody>
      </p:sp>
      <p:sp>
        <p:nvSpPr>
          <p:cNvPr id="253" name="Google Shape;25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273937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i="1"/>
              <a:t>Amigurumi: </a:t>
            </a:r>
            <a:r>
              <a:rPr lang="en-US"/>
              <a:t>Japanese art of creating crocheted or knitted stuffed toys</a:t>
            </a:r>
            <a:endParaRPr i="1"/>
          </a:p>
        </p:txBody>
      </p:sp>
      <p:pic>
        <p:nvPicPr>
          <p:cNvPr id="257" name="Google Shape;257;p15" descr="Woobles penguin"/>
          <p:cNvPicPr preferRelativeResize="0"/>
          <p:nvPr/>
        </p:nvPicPr>
        <p:blipFill rotWithShape="1">
          <a:blip r:embed="rId3">
            <a:alphaModFix/>
          </a:blip>
          <a:srcRect l="14000" t="23600" r="4997"/>
          <a:stretch/>
        </p:blipFill>
        <p:spPr>
          <a:xfrm>
            <a:off x="838200" y="2534196"/>
            <a:ext cx="3372312" cy="318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5" descr="Picture of Brett’s second attempt at an Amigurumi crocheted penguin. The penguin looks similar to the reference image."/>
          <p:cNvPicPr preferRelativeResize="0"/>
          <p:nvPr/>
        </p:nvPicPr>
        <p:blipFill rotWithShape="1">
          <a:blip r:embed="rId4">
            <a:alphaModFix/>
          </a:blip>
          <a:srcRect l="45418" t="9557" r="15276" b="13343"/>
          <a:stretch/>
        </p:blipFill>
        <p:spPr>
          <a:xfrm>
            <a:off x="7672334" y="2534196"/>
            <a:ext cx="3439803" cy="3187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6;p11">
            <a:extLst>
              <a:ext uri="{FF2B5EF4-FFF2-40B4-BE49-F238E27FC236}">
                <a16:creationId xmlns:a16="http://schemas.microsoft.com/office/drawing/2014/main" id="{EAEF6119-4BF7-4E28-F186-A7BC1872D4A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068811" y="6464985"/>
            <a:ext cx="437389" cy="16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557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Digression: A Pandemic Hobby (2)</a:t>
            </a:r>
            <a:endParaRPr dirty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273937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i="1"/>
              <a:t>Amigurumi: </a:t>
            </a:r>
            <a:r>
              <a:rPr lang="en-US"/>
              <a:t>Japanese art of creating crocheted or knitted stuffed toys</a:t>
            </a:r>
            <a:endParaRPr i="1"/>
          </a:p>
        </p:txBody>
      </p:sp>
      <p:pic>
        <p:nvPicPr>
          <p:cNvPr id="267" name="Google Shape;267;p16" descr="Woobles penguin"/>
          <p:cNvPicPr preferRelativeResize="0"/>
          <p:nvPr/>
        </p:nvPicPr>
        <p:blipFill rotWithShape="1">
          <a:blip r:embed="rId3">
            <a:alphaModFix/>
          </a:blip>
          <a:srcRect l="14000" t="23600" r="4997"/>
          <a:stretch/>
        </p:blipFill>
        <p:spPr>
          <a:xfrm>
            <a:off x="838200" y="2534196"/>
            <a:ext cx="3372312" cy="318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6" descr="Two of Brett’s Amigurumi penguins side-by-side. The one on the left is his first attempt, and is mush shorter, is inside-out and has inverted proportions."/>
          <p:cNvPicPr preferRelativeResize="0"/>
          <p:nvPr/>
        </p:nvPicPr>
        <p:blipFill rotWithShape="1">
          <a:blip r:embed="rId4">
            <a:alphaModFix/>
          </a:blip>
          <a:srcRect l="14269" t="9557" r="15276" b="13343"/>
          <a:stretch/>
        </p:blipFill>
        <p:spPr>
          <a:xfrm>
            <a:off x="4946470" y="2534196"/>
            <a:ext cx="6165668" cy="3187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6;p11">
            <a:extLst>
              <a:ext uri="{FF2B5EF4-FFF2-40B4-BE49-F238E27FC236}">
                <a16:creationId xmlns:a16="http://schemas.microsoft.com/office/drawing/2014/main" id="{579D5393-FC33-0BC7-D6BE-C8D1DFCB3C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068811" y="6464985"/>
            <a:ext cx="437389" cy="16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557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48A6C250-E794-6463-B3C7-4069E3DD8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>
            <a:extLst>
              <a:ext uri="{FF2B5EF4-FFF2-40B4-BE49-F238E27FC236}">
                <a16:creationId xmlns:a16="http://schemas.microsoft.com/office/drawing/2014/main" id="{EA43861D-BBFC-95CE-06B3-872A63BDE2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478645" cy="69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How Learning Works (Amigurumi)</a:t>
            </a:r>
            <a:endParaRPr dirty="0"/>
          </a:p>
        </p:txBody>
      </p:sp>
      <p:sp>
        <p:nvSpPr>
          <p:cNvPr id="192" name="Google Shape;192;p12">
            <a:extLst>
              <a:ext uri="{FF2B5EF4-FFF2-40B4-BE49-F238E27FC236}">
                <a16:creationId xmlns:a16="http://schemas.microsoft.com/office/drawing/2014/main" id="{79F042BE-0F50-28D5-980A-CC34F281B74A}"/>
              </a:ext>
            </a:extLst>
          </p:cNvPr>
          <p:cNvSpPr txBox="1"/>
          <p:nvPr/>
        </p:nvSpPr>
        <p:spPr>
          <a:xfrm>
            <a:off x="916939" y="1306906"/>
            <a:ext cx="10240645" cy="389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06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requires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 participation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process. </a:t>
            </a:r>
            <a:b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It’s not as simple as sitting and listening to someone talk at you!</a:t>
            </a:r>
            <a:b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965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Requires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deliberate practice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by doing</a:t>
            </a:r>
          </a:p>
          <a:p>
            <a:pPr marL="354965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Involves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productive struggle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4965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Benefits from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collaborative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4965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 not work well if you cram everything!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2" descr="A photo of a bicycle. This is used as a metaphor in the presentation: when you learn a bike, does it suffice to watch a ton of youtube videos of how to ride a bike? No! You need to do it yourself, and practice consistently and regularly!">
            <a:extLst>
              <a:ext uri="{FF2B5EF4-FFF2-40B4-BE49-F238E27FC236}">
                <a16:creationId xmlns:a16="http://schemas.microsoft.com/office/drawing/2014/main" id="{F5E6BAE2-D624-40E6-350C-51D4BD1ECA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6371" y="2343068"/>
            <a:ext cx="3187201" cy="205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66;p16" descr="Two of Brett’s Amigurumi penguins side-by-side. The one on the left is his first attempt, and is mush shorter, is inside-out and has inverted proportions.">
            <a:extLst>
              <a:ext uri="{FF2B5EF4-FFF2-40B4-BE49-F238E27FC236}">
                <a16:creationId xmlns:a16="http://schemas.microsoft.com/office/drawing/2014/main" id="{262A0DDF-7B0F-0989-C99F-A5ABCC141C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4269" t="9557" r="15276" b="13343"/>
          <a:stretch/>
        </p:blipFill>
        <p:spPr>
          <a:xfrm>
            <a:off x="7427064" y="4183201"/>
            <a:ext cx="4183514" cy="21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2">
            <a:extLst>
              <a:ext uri="{FF2B5EF4-FFF2-40B4-BE49-F238E27FC236}">
                <a16:creationId xmlns:a16="http://schemas.microsoft.com/office/drawing/2014/main" id="{74095894-721E-B413-4BFE-0A0A539956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068811" y="6464985"/>
            <a:ext cx="589789" cy="17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557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493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478645" cy="69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Learning Works</a:t>
            </a:r>
            <a:endParaRPr/>
          </a:p>
        </p:txBody>
      </p:sp>
      <p:sp>
        <p:nvSpPr>
          <p:cNvPr id="192" name="Google Shape;192;p12"/>
          <p:cNvSpPr txBox="1"/>
          <p:nvPr/>
        </p:nvSpPr>
        <p:spPr>
          <a:xfrm>
            <a:off x="916939" y="1306906"/>
            <a:ext cx="10240645" cy="389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06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requires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 participation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process. </a:t>
            </a:r>
            <a:b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It’s not as simple as sitting and listening to someone talk at you!</a:t>
            </a:r>
            <a:b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965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Requires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deliberate practice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by doing</a:t>
            </a:r>
          </a:p>
          <a:p>
            <a:pPr marL="354965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Involves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productive struggle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4965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Benefits from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collaborative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4965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 not work well if you cram everything!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2" descr="A photo of a bicycle. This is used as a metaphor in the presentation: when you learn a bike, does it suffice to watch a ton of youtube videos of how to ride a bike? No! You need to do it yourself, and practice consistently and regularly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6108" y="3138835"/>
            <a:ext cx="3187201" cy="20588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2"/>
          <p:cNvSpPr txBox="1">
            <a:spLocks noGrp="1"/>
          </p:cNvSpPr>
          <p:nvPr>
            <p:ph type="sldNum" idx="12"/>
          </p:nvPr>
        </p:nvSpPr>
        <p:spPr>
          <a:xfrm>
            <a:off x="11068811" y="6464985"/>
            <a:ext cx="589789" cy="17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557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F322D-53C5-DA54-5981-AAD6538C6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3A4C8-893C-21B5-A307-F087DABC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Pre-Class Materials</a:t>
            </a:r>
          </a:p>
        </p:txBody>
      </p:sp>
      <p:grpSp>
        <p:nvGrpSpPr>
          <p:cNvPr id="6" name="Google Shape;177;p10" descr="Lectures">
            <a:extLst>
              <a:ext uri="{FF2B5EF4-FFF2-40B4-BE49-F238E27FC236}">
                <a16:creationId xmlns:a16="http://schemas.microsoft.com/office/drawing/2014/main" id="{2195D7E7-1D9E-FD19-6599-9CCB70E5FF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44471" y="1423008"/>
            <a:ext cx="1409846" cy="461624"/>
            <a:chOff x="0" y="-17056"/>
            <a:chExt cx="1745673" cy="461623"/>
          </a:xfrm>
        </p:grpSpPr>
        <p:sp>
          <p:nvSpPr>
            <p:cNvPr id="7" name="Google Shape;178;p10">
              <a:extLst>
                <a:ext uri="{FF2B5EF4-FFF2-40B4-BE49-F238E27FC236}">
                  <a16:creationId xmlns:a16="http://schemas.microsoft.com/office/drawing/2014/main" id="{DA876860-165C-18CB-AC0C-30DF9EFC4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9;p10">
              <a:extLst>
                <a:ext uri="{FF2B5EF4-FFF2-40B4-BE49-F238E27FC236}">
                  <a16:creationId xmlns:a16="http://schemas.microsoft.com/office/drawing/2014/main" id="{8282E2A2-2108-F3A9-8CB2-93CF3D1AE7B4}"/>
                </a:ext>
              </a:extLst>
            </p:cNvPr>
            <p:cNvSpPr txBox="1"/>
            <p:nvPr/>
          </p:nvSpPr>
          <p:spPr>
            <a:xfrm>
              <a:off x="66589" y="-17056"/>
              <a:ext cx="1612495" cy="461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200" b="1" i="0" u="none" strike="noStrike" cap="none" dirty="0">
                  <a:solidFill>
                    <a:srgbClr val="FFFFFF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rPr>
                <a:t>PRE-CLASS MATERIALS</a:t>
              </a:r>
              <a:endParaRPr sz="1200" b="1" dirty="0">
                <a:latin typeface="Montserrat" pitchFamily="2" charset="77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F8F43C-48A8-C1F7-27FC-AEF784E05780}"/>
              </a:ext>
            </a:extLst>
          </p:cNvPr>
          <p:cNvSpPr txBox="1"/>
          <p:nvPr/>
        </p:nvSpPr>
        <p:spPr>
          <a:xfrm>
            <a:off x="2408096" y="1499931"/>
            <a:ext cx="351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PCMs are a core element of the course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DF654-232F-1E2D-B6F1-65805FA6A4A5}"/>
              </a:ext>
            </a:extLst>
          </p:cNvPr>
          <p:cNvSpPr txBox="1"/>
          <p:nvPr/>
        </p:nvSpPr>
        <p:spPr>
          <a:xfrm>
            <a:off x="944470" y="1986458"/>
            <a:ext cx="10409329" cy="439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965" lvl="0" indent="-342900">
              <a:lnSpc>
                <a:spcPct val="108124"/>
              </a:lnSpc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Prepare for each lecture with </a:t>
            </a:r>
            <a:r>
              <a:rPr lang="en-U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readings &amp; practice problems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lvl="0" indent="-342900">
              <a:lnSpc>
                <a:spcPct val="108124"/>
              </a:lnSpc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Should take </a:t>
            </a:r>
            <a:r>
              <a:rPr lang="en-U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~30 minutes per lecture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(why we don’t have Monday lectures!)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lvl="0" indent="-342900">
              <a:lnSpc>
                <a:spcPct val="108124"/>
              </a:lnSpc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Class will start with a brief recap, then pick off where we left off</a:t>
            </a:r>
          </a:p>
          <a:p>
            <a:pPr marL="354965" lvl="0" indent="-342900">
              <a:lnSpc>
                <a:spcPct val="108124"/>
              </a:lnSpc>
              <a:buClr>
                <a:schemeClr val="accent5"/>
              </a:buClr>
              <a:buSzPts val="1800"/>
              <a:buFont typeface="Arial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2065" lvl="0">
              <a:lnSpc>
                <a:spcPct val="108124"/>
              </a:lnSpc>
              <a:buClr>
                <a:schemeClr val="accent5"/>
              </a:buClr>
              <a:buSzPts val="180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This means…</a:t>
            </a:r>
          </a:p>
          <a:p>
            <a:pPr marL="354965" lvl="0" indent="-342900">
              <a:lnSpc>
                <a:spcPct val="108124"/>
              </a:lnSpc>
              <a:buClr>
                <a:schemeClr val="accent5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We can spend lecture diving deeper, answering questions, and think-pair-share</a:t>
            </a:r>
          </a:p>
          <a:p>
            <a:pPr marL="354965" lvl="0" indent="-342900">
              <a:lnSpc>
                <a:spcPct val="108124"/>
              </a:lnSpc>
              <a:buClr>
                <a:schemeClr val="accent5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You can ask about pre-lecture material in class or section!</a:t>
            </a:r>
          </a:p>
          <a:p>
            <a:pPr marL="354965" lvl="0" indent="-342900">
              <a:lnSpc>
                <a:spcPct val="108124"/>
              </a:lnSpc>
              <a:buClr>
                <a:schemeClr val="accent5"/>
              </a:buClr>
              <a:buSzPts val="1800"/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2065" lvl="0">
              <a:lnSpc>
                <a:spcPct val="108124"/>
              </a:lnSpc>
              <a:buSzPts val="2400"/>
            </a:pP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Pre-class materials are </a:t>
            </a:r>
            <a:r>
              <a:rPr lang="en-U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ungraded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which means…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lvl="0" indent="-342900">
              <a:lnSpc>
                <a:spcPct val="108124"/>
              </a:lnSpc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It’s okay if you find them challenging – that means you’re learning!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lvl="0" indent="-342900">
              <a:lnSpc>
                <a:spcPct val="108124"/>
              </a:lnSpc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But </a:t>
            </a:r>
            <a:r>
              <a:rPr lang="en-US" sz="2000" u="sng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you should do them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and </a:t>
            </a:r>
            <a:r>
              <a:rPr lang="en-US" sz="2000" u="sng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 will assume you’ve done them</a:t>
            </a:r>
          </a:p>
          <a:p>
            <a:pPr marL="354965" lvl="0" indent="-342900">
              <a:lnSpc>
                <a:spcPct val="108124"/>
              </a:lnSpc>
              <a:buClr>
                <a:schemeClr val="accent5"/>
              </a:buClr>
              <a:buSzPts val="1800"/>
              <a:buFont typeface="Arial"/>
              <a:buChar char="•"/>
            </a:pPr>
            <a:endParaRPr lang="en-US" sz="2000" u="sng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2065" lvl="0">
              <a:lnSpc>
                <a:spcPct val="108124"/>
              </a:lnSpc>
              <a:buClr>
                <a:schemeClr val="accent5"/>
              </a:buClr>
              <a:buSzPts val="1800"/>
            </a:pP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You will also have </a:t>
            </a:r>
            <a:r>
              <a:rPr lang="en-US" sz="2000" b="1" dirty="0">
                <a:solidFill>
                  <a:schemeClr val="accent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pre-section work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that fulfills a similar purpose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DA98-51A0-942C-AB60-40756D2330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ECC54-C955-54A1-57EA-34DBD2F33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009E2-91AB-018B-077B-F00B53EE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and Active Participation</a:t>
            </a:r>
          </a:p>
        </p:txBody>
      </p:sp>
      <p:grpSp>
        <p:nvGrpSpPr>
          <p:cNvPr id="6" name="Google Shape;177;p10" descr="Lectures">
            <a:extLst>
              <a:ext uri="{FF2B5EF4-FFF2-40B4-BE49-F238E27FC236}">
                <a16:creationId xmlns:a16="http://schemas.microsoft.com/office/drawing/2014/main" id="{B3D3E814-B87A-BDF5-0F16-AFE9F16D65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44471" y="1440064"/>
            <a:ext cx="1409846" cy="427513"/>
            <a:chOff x="0" y="0"/>
            <a:chExt cx="1745673" cy="427512"/>
          </a:xfrm>
          <a:solidFill>
            <a:schemeClr val="accent4"/>
          </a:solidFill>
        </p:grpSpPr>
        <p:sp>
          <p:nvSpPr>
            <p:cNvPr id="7" name="Google Shape;178;p10">
              <a:extLst>
                <a:ext uri="{FF2B5EF4-FFF2-40B4-BE49-F238E27FC236}">
                  <a16:creationId xmlns:a16="http://schemas.microsoft.com/office/drawing/2014/main" id="{E5EFFADC-25DF-8E78-D7CA-E3214D6AB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9;p10">
              <a:extLst>
                <a:ext uri="{FF2B5EF4-FFF2-40B4-BE49-F238E27FC236}">
                  <a16:creationId xmlns:a16="http://schemas.microsoft.com/office/drawing/2014/main" id="{A1E5EA97-B6D0-1FC4-AC0F-21B9BAAE36E9}"/>
                </a:ext>
              </a:extLst>
            </p:cNvPr>
            <p:cNvSpPr txBox="1"/>
            <p:nvPr/>
          </p:nvSpPr>
          <p:spPr>
            <a:xfrm>
              <a:off x="66589" y="75276"/>
              <a:ext cx="1612495" cy="27695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200" b="1" i="0" u="none" strike="noStrike" cap="none" dirty="0">
                  <a:solidFill>
                    <a:srgbClr val="FFFFFF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rPr>
                <a:t>ATTENDANCE</a:t>
              </a:r>
              <a:endParaRPr sz="1200" b="1" dirty="0">
                <a:latin typeface="Montserrat" pitchFamily="2" charset="77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C301E8-E3D5-B914-EFC3-B987C1A3CEB1}"/>
              </a:ext>
            </a:extLst>
          </p:cNvPr>
          <p:cNvSpPr txBox="1"/>
          <p:nvPr/>
        </p:nvSpPr>
        <p:spPr>
          <a:xfrm>
            <a:off x="2408096" y="1499931"/>
            <a:ext cx="4286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Attendance is not graded, but it’s strongly encouraged!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9DFB1-0B1E-2CBF-0B8E-ACBCAA197813}"/>
              </a:ext>
            </a:extLst>
          </p:cNvPr>
          <p:cNvSpPr txBox="1"/>
          <p:nvPr/>
        </p:nvSpPr>
        <p:spPr>
          <a:xfrm>
            <a:off x="944470" y="1986458"/>
            <a:ext cx="10409329" cy="3264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965" lvl="0" indent="-342900">
              <a:lnSpc>
                <a:spcPct val="108124"/>
              </a:lnSpc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Lectures and sections are not going to be just us talking at you!</a:t>
            </a:r>
          </a:p>
          <a:p>
            <a:pPr marL="354965" lvl="0" indent="-342900">
              <a:lnSpc>
                <a:spcPct val="108124"/>
              </a:lnSpc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Instead: live in-class coding, debugging, think-pair-share, and problem—solving</a:t>
            </a:r>
          </a:p>
          <a:p>
            <a:pPr marL="354965" lvl="0" indent="-342900">
              <a:lnSpc>
                <a:spcPct val="108124"/>
              </a:lnSpc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Spending ~1-2 hours each day over Tuesday - Friday is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much more effective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than cramming right before the assignment is due!</a:t>
            </a:r>
          </a:p>
          <a:p>
            <a:pPr marL="12065" lvl="0">
              <a:lnSpc>
                <a:spcPct val="108124"/>
              </a:lnSpc>
              <a:buClr>
                <a:schemeClr val="accent4"/>
              </a:buClr>
              <a:buSzPts val="1800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2065" lvl="0">
              <a:lnSpc>
                <a:spcPct val="108124"/>
              </a:lnSpc>
              <a:buClr>
                <a:schemeClr val="accent4"/>
              </a:buClr>
              <a:buSzPts val="18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Catching up:</a:t>
            </a:r>
          </a:p>
          <a:p>
            <a:pPr marL="354965" lvl="0" indent="-342900">
              <a:lnSpc>
                <a:spcPct val="108124"/>
              </a:lnSpc>
              <a:buClr>
                <a:schemeClr val="accent4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All lectures are recorded on Panopto; slides are on our website.</a:t>
            </a:r>
          </a:p>
          <a:p>
            <a:pPr marL="354965" lvl="0" indent="-342900">
              <a:lnSpc>
                <a:spcPct val="108124"/>
              </a:lnSpc>
              <a:buClr>
                <a:schemeClr val="accent4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Section materials are on Ed, but section will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not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be recorded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87CED-8B23-058F-228E-7DAD06302B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1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478645" cy="69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Metacognition</a:t>
            </a:r>
            <a:endParaRPr/>
          </a:p>
        </p:txBody>
      </p:sp>
      <p:sp>
        <p:nvSpPr>
          <p:cNvPr id="217" name="Google Shape;217;p13"/>
          <p:cNvSpPr txBox="1"/>
          <p:nvPr/>
        </p:nvSpPr>
        <p:spPr>
          <a:xfrm>
            <a:off x="916939" y="1299437"/>
            <a:ext cx="10401557" cy="5648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6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Metacognition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asking questions about your solution process.</a:t>
            </a:r>
          </a:p>
          <a:p>
            <a:pPr marL="12065" marR="0" lvl="0" algn="l" rtl="0">
              <a:lnSpc>
                <a:spcPct val="100000"/>
              </a:lnSpc>
              <a:spcBef>
                <a:spcPts val="2245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</a:p>
          <a:p>
            <a:pPr marL="812165" marR="237490" lvl="1" indent="-342900">
              <a:spcBef>
                <a:spcPts val="65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While debugging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(~troubleshooting): reflect on </a:t>
            </a:r>
            <a:r>
              <a:rPr lang="en-US" sz="2200" i="1" dirty="0"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you’re trying this change.</a:t>
            </a:r>
            <a:endParaRPr lang="en-US" sz="2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165" marR="237490" lvl="1" indent="-342900" algn="l" rtl="0">
              <a:spcBef>
                <a:spcPts val="6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Before running your program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make an explicit prediction of what you expect.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12165" marR="237490" lvl="1" indent="-342900" algn="l" rtl="0">
              <a:spcBef>
                <a:spcPts val="6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working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be aware when you’re not making progress, so you can take a</a:t>
            </a:r>
            <a:b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break or try a different strategy.</a:t>
            </a:r>
          </a:p>
          <a:p>
            <a:pPr marL="812165" marR="237490" lvl="1" indent="-342900" algn="l" rtl="0">
              <a:spcBef>
                <a:spcPts val="6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designing:</a:t>
            </a:r>
          </a:p>
          <a:p>
            <a:pPr marL="1268732" lvl="2" indent="-342900">
              <a:buSzPts val="1800"/>
              <a:buFont typeface="Arial" panose="020B0604020202020204" pitchFamily="34" charset="0"/>
              <a:buChar char="•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What are the hard parts of the problem going to be?</a:t>
            </a:r>
          </a:p>
          <a:p>
            <a:pPr marL="1268732" lvl="2" indent="-342900">
              <a:buSzPts val="1800"/>
              <a:buFont typeface="Arial" panose="020B0604020202020204" pitchFamily="34" charset="0"/>
              <a:buChar char="•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If one or more requirements change, how would the solution change as a result?</a:t>
            </a:r>
          </a:p>
          <a:p>
            <a:pPr marL="1268732" lvl="2" indent="-342900">
              <a:buSzPts val="1800"/>
              <a:buFont typeface="Arial" panose="020B0604020202020204" pitchFamily="34" charset="0"/>
              <a:buChar char="•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Reflect on how you ruled out alternative ideas along the way to a solution.</a:t>
            </a:r>
          </a:p>
          <a:p>
            <a:pPr marL="812165" marR="237490" lvl="1" indent="-342900" algn="l" rtl="0">
              <a:spcBef>
                <a:spcPts val="6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When studying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: what is the relationship of this topic to other ideas in the course?</a:t>
            </a:r>
          </a:p>
          <a:p>
            <a:pPr marL="812165" marR="237490" indent="-342900">
              <a:spcBef>
                <a:spcPts val="650"/>
              </a:spcBef>
              <a:buSzPts val="1800"/>
              <a:buFont typeface="Arial" panose="020B0604020202020204" pitchFamily="34" charset="0"/>
              <a:buChar char="•"/>
            </a:pPr>
            <a:endParaRPr lang="en-US" sz="2200" b="1" dirty="0">
              <a:latin typeface="Calibri"/>
              <a:ea typeface="Calibri"/>
              <a:cs typeface="Calibri"/>
              <a:sym typeface="Calibri"/>
            </a:endParaRPr>
          </a:p>
          <a:p>
            <a:pPr marL="469265" marR="237490" algn="ctr">
              <a:spcBef>
                <a:spcPts val="650"/>
              </a:spcBef>
              <a:buSzPts val="1800"/>
            </a:pPr>
            <a:r>
              <a:rPr lang="en-US" sz="22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We'll ask you to practice metacognition regularly throughout the course</a:t>
            </a:r>
          </a:p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en-US" sz="2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 txBox="1">
            <a:spLocks noGrp="1"/>
          </p:cNvSpPr>
          <p:nvPr>
            <p:ph type="ftr" idx="11"/>
          </p:nvPr>
        </p:nvSpPr>
        <p:spPr>
          <a:xfrm>
            <a:off x="5392928" y="6464985"/>
            <a:ext cx="16174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Lesson 0 - Autumn 2024</a:t>
            </a:r>
            <a:endParaRPr dirty="0"/>
          </a:p>
        </p:txBody>
      </p:sp>
      <p:sp>
        <p:nvSpPr>
          <p:cNvPr id="219" name="Google Shape;219;p13"/>
          <p:cNvSpPr txBox="1">
            <a:spLocks noGrp="1"/>
          </p:cNvSpPr>
          <p:nvPr>
            <p:ph type="sldNum" idx="12"/>
          </p:nvPr>
        </p:nvSpPr>
        <p:spPr>
          <a:xfrm>
            <a:off x="11068811" y="6464985"/>
            <a:ext cx="589789" cy="17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557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23AE-7C73-2326-1147-A4BEAE6D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CSE 121: Live Support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02048-1995-9AC4-3D55-149587301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37358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Programming is hard! We </a:t>
            </a:r>
            <a:r>
              <a:rPr lang="en-US" b="1" dirty="0"/>
              <a:t>want</a:t>
            </a:r>
            <a:r>
              <a:rPr lang="en-US" dirty="0"/>
              <a:t> to give you collaborative support!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Introductory Programming Lab</a:t>
            </a:r>
            <a:r>
              <a:rPr lang="en-US" dirty="0"/>
              <a:t> (TA Office Hours) – starting Week 2</a:t>
            </a:r>
          </a:p>
          <a:p>
            <a:r>
              <a:rPr lang="en-US" dirty="0"/>
              <a:t>&gt; 40 hours/week (and </a:t>
            </a:r>
            <a:r>
              <a:rPr lang="en-US" u="sng" dirty="0"/>
              <a:t>highly rated</a:t>
            </a:r>
            <a:r>
              <a:rPr lang="en-US" dirty="0"/>
              <a:t> in the class!)</a:t>
            </a:r>
          </a:p>
          <a:p>
            <a:r>
              <a:rPr lang="en-US" dirty="0"/>
              <a:t>Face-to-face help from TAs on </a:t>
            </a:r>
            <a:r>
              <a:rPr lang="en-US" b="1" dirty="0"/>
              <a:t>any</a:t>
            </a:r>
            <a:r>
              <a:rPr lang="en-US" dirty="0"/>
              <a:t> course questions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Instructor Office Hours </a:t>
            </a:r>
            <a:r>
              <a:rPr lang="en-US" dirty="0"/>
              <a:t>– starting this week!</a:t>
            </a:r>
          </a:p>
          <a:p>
            <a:r>
              <a:rPr lang="en-US" dirty="0"/>
              <a:t>I have food, love to yap, and promise I’m not scary!</a:t>
            </a:r>
          </a:p>
          <a:p>
            <a:r>
              <a:rPr lang="en-US" dirty="0"/>
              <a:t>Great for things from lecture, personal questions, or just saying 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54C71-845A-9D0F-4032-28FE24B703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4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323E9-54F0-DF3C-5D83-57830633D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BF35-E865-C244-B091-89B07933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CSE 121: Async Support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F02BE-432D-19EF-4C7F-09CAC3AD6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37358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Ed Board</a:t>
            </a:r>
          </a:p>
          <a:p>
            <a:r>
              <a:rPr lang="en-US" dirty="0"/>
              <a:t>Best for content and logistics questions – 170 of you &gt;&gt; 24 of us!!</a:t>
            </a:r>
          </a:p>
          <a:p>
            <a:r>
              <a:rPr lang="en-US" dirty="0"/>
              <a:t>Encourage public posts, except for things about </a:t>
            </a:r>
            <a:r>
              <a:rPr lang="en-US" b="1" dirty="0"/>
              <a:t>your</a:t>
            </a:r>
            <a:r>
              <a:rPr lang="en-US" dirty="0"/>
              <a:t> graded work</a:t>
            </a:r>
          </a:p>
          <a:p>
            <a:r>
              <a:rPr lang="en-US" dirty="0"/>
              <a:t>Answer other students’ questions – great way to learn!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Email</a:t>
            </a:r>
          </a:p>
          <a:p>
            <a:r>
              <a:rPr lang="en-US" dirty="0"/>
              <a:t>Best for personal circumstances and/or private questions</a:t>
            </a:r>
          </a:p>
          <a:p>
            <a:r>
              <a:rPr lang="en-US" dirty="0"/>
              <a:t>If unsure, always feel free to email Matt (</a:t>
            </a:r>
            <a:r>
              <a:rPr lang="en-US" dirty="0">
                <a:hlinkClick r:id="rId3"/>
              </a:rPr>
              <a:t>mxw@cs.washington.edu</a:t>
            </a:r>
            <a:r>
              <a:rPr lang="en-US" dirty="0"/>
              <a:t>)</a:t>
            </a:r>
          </a:p>
          <a:p>
            <a:r>
              <a:rPr lang="en-US" dirty="0"/>
              <a:t>May politely ask you to post on Ed instead!</a:t>
            </a:r>
          </a:p>
          <a:p>
            <a:r>
              <a:rPr lang="en-US" dirty="0"/>
              <a:t>For emails, </a:t>
            </a:r>
            <a:r>
              <a:rPr lang="en-US" b="1" dirty="0"/>
              <a:t>please use your UW email</a:t>
            </a:r>
            <a:r>
              <a:rPr lang="en-US" dirty="0"/>
              <a:t> (protecting student privacy!)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3A52E-0216-D255-CF39-4DB487E288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28F1-3C94-5C54-271F-6FCB0BE6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08356-D838-3706-A127-D4F249428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Today: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Introductions </a:t>
            </a:r>
            <a:r>
              <a:rPr lang="en-US" dirty="0">
                <a:sym typeface="Wingdings" pitchFamily="2" charset="2"/>
              </a:rPr>
              <a:t>:)</a:t>
            </a: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About this course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Our learning model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Culture and community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Tools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Our first program!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D9466-84D2-FE34-9E6A-BF0F6CA521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F2ABE31-62D4-B6B2-AD40-2027C478F23F}"/>
              </a:ext>
            </a:extLst>
          </p:cNvPr>
          <p:cNvSpPr txBox="1">
            <a:spLocks/>
          </p:cNvSpPr>
          <p:nvPr/>
        </p:nvSpPr>
        <p:spPr>
          <a:xfrm>
            <a:off x="6096000" y="1371600"/>
            <a:ext cx="52578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b="1" dirty="0"/>
              <a:t>On Friday: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More programming!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Assessment and grading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5422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F663D-434D-5795-5A36-28E9592C6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636C-9185-EF12-D1C7-51580F4D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Agenda: Culture and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416D7-95C7-76A9-A66A-53C0D85C3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Today: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Introductions </a:t>
            </a:r>
            <a:r>
              <a:rPr lang="en-US" dirty="0">
                <a:sym typeface="Wingdings" pitchFamily="2" charset="2"/>
              </a:rPr>
              <a:t>:)</a:t>
            </a: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About this course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Our learning model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>
                <a:solidFill>
                  <a:schemeClr val="accent5"/>
                </a:solidFill>
              </a:rPr>
              <a:t>Culture and community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Tools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Our first program!</a:t>
            </a:r>
          </a:p>
          <a:p>
            <a:pPr marL="6286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04D2B18-C1F6-F9DE-85D7-D3B3C5E61A5F}"/>
              </a:ext>
            </a:extLst>
          </p:cNvPr>
          <p:cNvSpPr txBox="1">
            <a:spLocks/>
          </p:cNvSpPr>
          <p:nvPr/>
        </p:nvSpPr>
        <p:spPr>
          <a:xfrm>
            <a:off x="6096000" y="1371600"/>
            <a:ext cx="52578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b="1" dirty="0"/>
              <a:t>On Friday: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More programming!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Assessment and grading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ED11F-A185-97CC-2BE3-12D02236D7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14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6CD0-DA95-3DD2-2808-96D6BE2E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Think-Pair-Share: Inclusive Environments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D0016DB-E6E5-7CFF-D3AC-D36865C1DD3A}"/>
              </a:ext>
            </a:extLst>
          </p:cNvPr>
          <p:cNvSpPr txBox="1">
            <a:spLocks/>
          </p:cNvSpPr>
          <p:nvPr/>
        </p:nvSpPr>
        <p:spPr>
          <a:xfrm>
            <a:off x="838200" y="2150701"/>
            <a:ext cx="10515600" cy="448949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CSE 121 will have many think-pair-share activities. Let’s practice! Today’s think: </a:t>
            </a:r>
          </a:p>
          <a:p>
            <a:pPr marL="114300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/>
            <a:r>
              <a:rPr lang="en-US" sz="36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an experience you had that made you feel welcome or included in a learning environment?</a:t>
            </a:r>
          </a:p>
          <a:p>
            <a:pPr marL="114300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42900"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on your own, in silence for about ~ 30 seconds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Pair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your neighbor about it (and introduce yourself!!)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sli.do &amp; in class (I’ll take a few volunteers from both)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96CBCA-64AF-21BC-F776-9FA763293A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Ask questions at sli.do with code #cse121">
            <a:extLst>
              <a:ext uri="{FF2B5EF4-FFF2-40B4-BE49-F238E27FC236}">
                <a16:creationId xmlns:a16="http://schemas.microsoft.com/office/drawing/2014/main" id="{9DB6D8EB-D3EF-DEB3-0AE4-FC0160361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75" y="249040"/>
            <a:ext cx="693935" cy="69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7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56E89-6AC5-C648-78A6-2FC37BB42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1A5EC-EBA9-55A7-65EA-A0C59F3C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Think-Pair-Share: </a:t>
            </a:r>
            <a:r>
              <a:rPr lang="en-US" i="1" dirty="0"/>
              <a:t>Exclusive</a:t>
            </a:r>
            <a:r>
              <a:rPr lang="en-US" dirty="0"/>
              <a:t> Environments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ACC7564-208D-1A8D-035B-63710EEFF749}"/>
              </a:ext>
            </a:extLst>
          </p:cNvPr>
          <p:cNvSpPr txBox="1">
            <a:spLocks/>
          </p:cNvSpPr>
          <p:nvPr/>
        </p:nvSpPr>
        <p:spPr>
          <a:xfrm>
            <a:off x="838200" y="2150701"/>
            <a:ext cx="10515600" cy="448949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CSE 121 will have many think-pair-share activities. Let’s practice! Today’s think: </a:t>
            </a:r>
          </a:p>
          <a:p>
            <a:pPr marL="114300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/>
            <a:r>
              <a:rPr lang="en-US" sz="36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an experience you had that made you feel unwelcome or excluded in a learning environment?</a:t>
            </a:r>
          </a:p>
          <a:p>
            <a:pPr marL="114300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42900"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on your own, in silence for about ~ 30 seconds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Pair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your neighbor about it (and introduce yourself!!)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sli.do &amp; in class (I’ll take a few volunteers from both)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3146BF-D28C-8960-0CD9-9E3AA2C557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sk questions at sli.do with code #cse121">
            <a:extLst>
              <a:ext uri="{FF2B5EF4-FFF2-40B4-BE49-F238E27FC236}">
                <a16:creationId xmlns:a16="http://schemas.microsoft.com/office/drawing/2014/main" id="{5AC33DD1-9F33-0273-0ED1-95814A972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75" y="249040"/>
            <a:ext cx="693935" cy="69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3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40315-45DD-D5D5-30DF-B3E72EBA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CSE 121 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64A4F-58D7-7F7F-F909-E6D0E134BE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6AAEE8-401D-F100-D532-C149061B1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6854" y="1918441"/>
            <a:ext cx="5552170" cy="3819464"/>
            <a:chOff x="436854" y="1918441"/>
            <a:chExt cx="5552170" cy="3819464"/>
          </a:xfrm>
        </p:grpSpPr>
        <p:grpSp>
          <p:nvGrpSpPr>
            <p:cNvPr id="5" name="Google Shape;177;p10" descr="Lectures">
              <a:extLst>
                <a:ext uri="{FF2B5EF4-FFF2-40B4-BE49-F238E27FC236}">
                  <a16:creationId xmlns:a16="http://schemas.microsoft.com/office/drawing/2014/main" id="{A2A5CEFF-7949-E558-8A65-3F9AE288060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2340102" y="2082339"/>
              <a:ext cx="1745674" cy="427513"/>
              <a:chOff x="0" y="0"/>
              <a:chExt cx="1745673" cy="427512"/>
            </a:xfrm>
            <a:solidFill>
              <a:schemeClr val="accent2"/>
            </a:solidFill>
          </p:grpSpPr>
          <p:sp>
            <p:nvSpPr>
              <p:cNvPr id="6" name="Google Shape;178;p10">
                <a:extLst>
                  <a:ext uri="{FF2B5EF4-FFF2-40B4-BE49-F238E27FC236}">
                    <a16:creationId xmlns:a16="http://schemas.microsoft.com/office/drawing/2014/main" id="{3C6FBC5A-6611-8532-26B8-A72C235D7F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745673" cy="42751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179;p10">
                <a:extLst>
                  <a:ext uri="{FF2B5EF4-FFF2-40B4-BE49-F238E27FC236}">
                    <a16:creationId xmlns:a16="http://schemas.microsoft.com/office/drawing/2014/main" id="{862277D2-F6BE-7F16-089D-6650834C7766}"/>
                  </a:ext>
                </a:extLst>
              </p:cNvPr>
              <p:cNvSpPr txBox="1"/>
              <p:nvPr/>
            </p:nvSpPr>
            <p:spPr>
              <a:xfrm>
                <a:off x="66589" y="59888"/>
                <a:ext cx="1612494" cy="3077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Montserrat"/>
                  <a:buNone/>
                </a:pPr>
                <a:r>
                  <a:rPr lang="en-US" b="1" i="0" u="none" strike="noStrike" cap="none" dirty="0">
                    <a:solidFill>
                      <a:srgbClr val="FFFFFF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ABOUT US</a:t>
                </a:r>
                <a:endParaRPr b="1" dirty="0">
                  <a:latin typeface="Montserrat" pitchFamily="2" charset="7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A36223-E593-7008-1CA6-FCBAC2F975AA}"/>
                </a:ext>
              </a:extLst>
            </p:cNvPr>
            <p:cNvSpPr txBox="1"/>
            <p:nvPr/>
          </p:nvSpPr>
          <p:spPr>
            <a:xfrm>
              <a:off x="553745" y="2720050"/>
              <a:ext cx="5257800" cy="2546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Currently ~170 students enrolled!</a:t>
              </a:r>
            </a:p>
            <a:p>
              <a:pPr marL="698500" lvl="1" indent="-229234">
                <a:spcBef>
                  <a:spcPts val="280"/>
                </a:spcBef>
                <a:buSzPts val="2800"/>
                <a:buFont typeface="Arial"/>
                <a:buChar char="•"/>
              </a:pPr>
              <a:r>
                <a:rPr lang="en-US" sz="2400" i="1" dirty="0">
                  <a:latin typeface="Calibri"/>
                  <a:ea typeface="Calibri"/>
                  <a:cs typeface="Calibri"/>
                  <a:sym typeface="Calibri"/>
                </a:rPr>
                <a:t>Very few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are CSE majors</a:t>
              </a:r>
              <a:endParaRPr lang="en-US" sz="2400" i="1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698500" lvl="1" indent="-229234">
                <a:spcBef>
                  <a:spcPts val="280"/>
                </a:spcBef>
                <a:buSzPts val="2800"/>
                <a:buFont typeface="Arial"/>
                <a:buChar char="•"/>
              </a:pP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Wide range of backgrounds, interests, and goals</a:t>
              </a:r>
            </a:p>
            <a:p>
              <a:pPr marL="698500" lvl="1" indent="-229234">
                <a:spcBef>
                  <a:spcPts val="265"/>
                </a:spcBef>
                <a:buSzPts val="2800"/>
                <a:buFont typeface="Arial"/>
                <a:buChar char="•"/>
              </a:pPr>
              <a:r>
                <a:rPr lang="en-US" sz="2400" b="1" i="1" dirty="0">
                  <a:latin typeface="Calibri"/>
                  <a:ea typeface="Calibri"/>
                  <a:cs typeface="Calibri"/>
                  <a:sym typeface="Calibri"/>
                </a:rPr>
                <a:t>Everyone</a:t>
              </a:r>
              <a:r>
                <a:rPr lang="en-US" sz="2400" b="1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is new to programming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6045461-1218-0313-2E47-ED7A8E44F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854" y="1918441"/>
              <a:ext cx="5552170" cy="3819464"/>
            </a:xfrm>
            <a:prstGeom prst="roundRect">
              <a:avLst>
                <a:gd name="adj" fmla="val 2878"/>
              </a:avLst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1226BFB-A21A-AFF5-7B14-9F624EC0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02976" y="1918441"/>
            <a:ext cx="5552170" cy="4040957"/>
            <a:chOff x="6202976" y="1918441"/>
            <a:chExt cx="5552170" cy="4040957"/>
          </a:xfrm>
        </p:grpSpPr>
        <p:grpSp>
          <p:nvGrpSpPr>
            <p:cNvPr id="13" name="Google Shape;177;p10" descr="Lectures">
              <a:extLst>
                <a:ext uri="{FF2B5EF4-FFF2-40B4-BE49-F238E27FC236}">
                  <a16:creationId xmlns:a16="http://schemas.microsoft.com/office/drawing/2014/main" id="{A75FD8EF-B775-6E35-0F06-B062570776F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8106224" y="2082339"/>
              <a:ext cx="1745674" cy="427513"/>
              <a:chOff x="0" y="0"/>
              <a:chExt cx="1745673" cy="427512"/>
            </a:xfrm>
            <a:solidFill>
              <a:schemeClr val="accent6"/>
            </a:solidFill>
          </p:grpSpPr>
          <p:sp>
            <p:nvSpPr>
              <p:cNvPr id="14" name="Google Shape;178;p10">
                <a:extLst>
                  <a:ext uri="{FF2B5EF4-FFF2-40B4-BE49-F238E27FC236}">
                    <a16:creationId xmlns:a16="http://schemas.microsoft.com/office/drawing/2014/main" id="{0ACE44D9-EB7B-DE60-1729-C5FFE966C9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745673" cy="42751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9;p10">
                <a:extLst>
                  <a:ext uri="{FF2B5EF4-FFF2-40B4-BE49-F238E27FC236}">
                    <a16:creationId xmlns:a16="http://schemas.microsoft.com/office/drawing/2014/main" id="{D111C6D8-33B4-069B-67CD-EF2003301AAF}"/>
                  </a:ext>
                </a:extLst>
              </p:cNvPr>
              <p:cNvSpPr txBox="1"/>
              <p:nvPr/>
            </p:nvSpPr>
            <p:spPr>
              <a:xfrm>
                <a:off x="66589" y="59888"/>
                <a:ext cx="1612494" cy="3077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Montserrat"/>
                  <a:buNone/>
                </a:pPr>
                <a:r>
                  <a:rPr lang="en-US" b="1" i="0" u="none" strike="noStrike" cap="none" dirty="0">
                    <a:solidFill>
                      <a:srgbClr val="FFFFFF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OUR GOALS</a:t>
                </a:r>
                <a:endParaRPr b="1" dirty="0">
                  <a:latin typeface="Montserrat" pitchFamily="2" charset="7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DF79AC-3F9C-2986-CF43-B944E82B3148}"/>
                </a:ext>
              </a:extLst>
            </p:cNvPr>
            <p:cNvSpPr txBox="1"/>
            <p:nvPr/>
          </p:nvSpPr>
          <p:spPr>
            <a:xfrm>
              <a:off x="6319867" y="2720050"/>
              <a:ext cx="5257800" cy="3239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Foster an 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inclusive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supportive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environment for all students to thrive by:</a:t>
              </a:r>
            </a:p>
            <a:p>
              <a:pPr marL="698500" lvl="1" indent="-229234">
                <a:spcBef>
                  <a:spcPts val="280"/>
                </a:spcBef>
                <a:buSzPct val="100000"/>
                <a:buFont typeface="Arial"/>
                <a:buChar char="•"/>
              </a:pP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being respectful </a:t>
              </a:r>
            </a:p>
            <a:p>
              <a:pPr marL="698500" lvl="1" indent="-229234">
                <a:spcBef>
                  <a:spcPts val="280"/>
                </a:spcBef>
                <a:buSzPct val="100000"/>
                <a:buFont typeface="Arial"/>
                <a:buChar char="•"/>
              </a:pP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being kind and understanding</a:t>
              </a:r>
            </a:p>
            <a:p>
              <a:pPr marL="698500" lvl="1" indent="-229234">
                <a:spcBef>
                  <a:spcPts val="280"/>
                </a:spcBef>
                <a:buSzPct val="100000"/>
                <a:buFont typeface="Arial"/>
                <a:buChar char="•"/>
              </a:pP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being honest</a:t>
              </a:r>
            </a:p>
            <a:p>
              <a:pPr marL="698500" lvl="1" indent="-229234">
                <a:spcBef>
                  <a:spcPts val="280"/>
                </a:spcBef>
                <a:buSzPct val="100000"/>
                <a:buFont typeface="Arial"/>
                <a:buChar char="•"/>
              </a:pP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being ourselves</a:t>
              </a:r>
            </a:p>
            <a:p>
              <a:pPr marL="698500" lvl="1" indent="-229234">
                <a:spcBef>
                  <a:spcPts val="280"/>
                </a:spcBef>
                <a:buSzPct val="100000"/>
                <a:buFont typeface="Arial"/>
                <a:buChar char="•"/>
              </a:pP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A9FAAD8-27E6-59A3-AC67-28CFE6133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202976" y="1918441"/>
              <a:ext cx="5552170" cy="3819464"/>
            </a:xfrm>
            <a:prstGeom prst="roundRect">
              <a:avLst>
                <a:gd name="adj" fmla="val 2878"/>
              </a:avLst>
            </a:prstGeom>
            <a:noFill/>
            <a:ln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30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7FB9A-2B38-78FE-F0F5-9653D5054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D09C-E624-5100-D1D9-DC811E10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Around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48F94-8255-98C4-19AC-3D6F5C247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/>
              <a:t>College is challenging</a:t>
            </a:r>
            <a:r>
              <a:rPr lang="en-US" sz="2400" dirty="0"/>
              <a:t> and CSE 121 isn’t your only class.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b="1" dirty="0"/>
              <a:t>Life is unpredictable</a:t>
            </a:r>
            <a:r>
              <a:rPr lang="en-US" sz="2400" dirty="0"/>
              <a:t> and things happen. 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b="1" dirty="0"/>
              <a:t>We can’t leave the impacts of the world around us </a:t>
            </a:r>
            <a:r>
              <a:rPr lang="en-US" sz="2400" dirty="0"/>
              <a:t>at the classroom door.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2ED2F-7EEE-29EA-D2D5-16B5D50F62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2C9DF0-1272-7DB0-2088-E84B67585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80448" y="4220927"/>
            <a:ext cx="4652060" cy="2325727"/>
            <a:chOff x="1280448" y="4220927"/>
            <a:chExt cx="4652060" cy="2325727"/>
          </a:xfrm>
        </p:grpSpPr>
        <p:grpSp>
          <p:nvGrpSpPr>
            <p:cNvPr id="6" name="Google Shape;177;p10" descr="Lectures">
              <a:extLst>
                <a:ext uri="{FF2B5EF4-FFF2-40B4-BE49-F238E27FC236}">
                  <a16:creationId xmlns:a16="http://schemas.microsoft.com/office/drawing/2014/main" id="{3F6361BE-4445-C2E1-6D00-8E76536DB5E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2733641" y="4220927"/>
              <a:ext cx="1745674" cy="427513"/>
              <a:chOff x="0" y="0"/>
              <a:chExt cx="1745673" cy="427512"/>
            </a:xfrm>
            <a:solidFill>
              <a:schemeClr val="accent3"/>
            </a:solidFill>
          </p:grpSpPr>
          <p:sp>
            <p:nvSpPr>
              <p:cNvPr id="7" name="Google Shape;178;p10">
                <a:extLst>
                  <a:ext uri="{FF2B5EF4-FFF2-40B4-BE49-F238E27FC236}">
                    <a16:creationId xmlns:a16="http://schemas.microsoft.com/office/drawing/2014/main" id="{99C84E49-2C73-B5C9-2E76-A48FB42AA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745673" cy="42751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79;p10">
                <a:extLst>
                  <a:ext uri="{FF2B5EF4-FFF2-40B4-BE49-F238E27FC236}">
                    <a16:creationId xmlns:a16="http://schemas.microsoft.com/office/drawing/2014/main" id="{C7ECF45D-56E6-3983-5198-8AB1AFBCD69F}"/>
                  </a:ext>
                </a:extLst>
              </p:cNvPr>
              <p:cNvSpPr txBox="1"/>
              <p:nvPr/>
            </p:nvSpPr>
            <p:spPr>
              <a:xfrm>
                <a:off x="66589" y="59888"/>
                <a:ext cx="1612494" cy="3077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Montserrat"/>
                  <a:buNone/>
                </a:pPr>
                <a:r>
                  <a:rPr lang="en-US" b="1" i="0" u="none" strike="noStrike" cap="none" dirty="0">
                    <a:solidFill>
                      <a:srgbClr val="FFFFFF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OUR POLICIES</a:t>
                </a:r>
                <a:endParaRPr b="1" dirty="0">
                  <a:latin typeface="Montserrat" pitchFamily="2" charset="7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A73F2C-5967-38A3-9136-FC5484C95A77}"/>
                </a:ext>
              </a:extLst>
            </p:cNvPr>
            <p:cNvSpPr txBox="1"/>
            <p:nvPr/>
          </p:nvSpPr>
          <p:spPr>
            <a:xfrm>
              <a:off x="1280448" y="4915438"/>
              <a:ext cx="465206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Our course policies are 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designed for flexibility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marL="698500" lvl="1" indent="-229234">
                <a:spcBef>
                  <a:spcPts val="280"/>
                </a:spcBef>
                <a:buSzPct val="100000"/>
                <a:buFont typeface="Arial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Resubmissions</a:t>
              </a:r>
            </a:p>
            <a:p>
              <a:pPr marL="698500" lvl="1" indent="-229234">
                <a:spcBef>
                  <a:spcPts val="280"/>
                </a:spcBef>
                <a:buSzPct val="100000"/>
                <a:buFont typeface="Arial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Dropping quiz/exam problems</a:t>
              </a:r>
            </a:p>
            <a:p>
              <a:pPr marL="698500" lvl="1" indent="-229234">
                <a:spcBef>
                  <a:spcPts val="280"/>
                </a:spcBef>
                <a:buSzPct val="100000"/>
                <a:buFont typeface="Arial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Asynchronous help</a:t>
              </a:r>
            </a:p>
            <a:p>
              <a:pPr marL="698500" lvl="1" indent="-229234">
                <a:spcBef>
                  <a:spcPts val="280"/>
                </a:spcBef>
                <a:buSzPct val="100000"/>
                <a:buFont typeface="Arial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Lecture recordings</a:t>
              </a:r>
              <a:endParaRPr lang="en-US" sz="18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5EACF-2A69-6269-2120-B60EA07EC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59492" y="4220926"/>
            <a:ext cx="4652060" cy="2171840"/>
            <a:chOff x="6259492" y="4220926"/>
            <a:chExt cx="4652060" cy="2171840"/>
          </a:xfrm>
        </p:grpSpPr>
        <p:grpSp>
          <p:nvGrpSpPr>
            <p:cNvPr id="9" name="Google Shape;177;p10" descr="Lectures">
              <a:extLst>
                <a:ext uri="{FF2B5EF4-FFF2-40B4-BE49-F238E27FC236}">
                  <a16:creationId xmlns:a16="http://schemas.microsoft.com/office/drawing/2014/main" id="{947133F0-F461-1662-44B7-AD7080FF67A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7712687" y="4220926"/>
              <a:ext cx="1745674" cy="427513"/>
              <a:chOff x="0" y="0"/>
              <a:chExt cx="1745673" cy="427512"/>
            </a:xfrm>
            <a:solidFill>
              <a:schemeClr val="accent5"/>
            </a:solidFill>
          </p:grpSpPr>
          <p:sp>
            <p:nvSpPr>
              <p:cNvPr id="10" name="Google Shape;178;p10">
                <a:extLst>
                  <a:ext uri="{FF2B5EF4-FFF2-40B4-BE49-F238E27FC236}">
                    <a16:creationId xmlns:a16="http://schemas.microsoft.com/office/drawing/2014/main" id="{3B24EEB5-78FA-451D-6A97-C879CC916F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745673" cy="42751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79;p10">
                <a:extLst>
                  <a:ext uri="{FF2B5EF4-FFF2-40B4-BE49-F238E27FC236}">
                    <a16:creationId xmlns:a16="http://schemas.microsoft.com/office/drawing/2014/main" id="{1FCA6559-4F62-04A2-06C8-0BA00D9FF960}"/>
                  </a:ext>
                </a:extLst>
              </p:cNvPr>
              <p:cNvSpPr txBox="1"/>
              <p:nvPr/>
            </p:nvSpPr>
            <p:spPr>
              <a:xfrm>
                <a:off x="66589" y="59888"/>
                <a:ext cx="1612494" cy="3077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Montserrat"/>
                  <a:buNone/>
                </a:pPr>
                <a:r>
                  <a:rPr lang="en-US" b="1" i="0" u="none" strike="noStrike" cap="none" dirty="0">
                    <a:solidFill>
                      <a:srgbClr val="FFFFFF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SUPPORT</a:t>
                </a:r>
                <a:endParaRPr b="1" dirty="0">
                  <a:latin typeface="Montserrat" pitchFamily="2" charset="7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387396-79DF-4C03-1F4D-A6BFC41D022B}"/>
                </a:ext>
              </a:extLst>
            </p:cNvPr>
            <p:cNvSpPr txBox="1"/>
            <p:nvPr/>
          </p:nvSpPr>
          <p:spPr>
            <a:xfrm>
              <a:off x="6259492" y="4915438"/>
              <a:ext cx="46520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We’re here to 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support you as a student and as a person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Please 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reach out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if you’re struggling or have circumstances that require extra support.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36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A583-BE7A-D974-04E9-3B98105D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Us Improve!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C9B81-6BB9-8D7F-530D-5E9A87715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This is still a relatively new course! We’re </a:t>
            </a:r>
            <a:r>
              <a:rPr lang="en-US" i="1" dirty="0"/>
              <a:t>always</a:t>
            </a:r>
            <a:r>
              <a:rPr lang="en-US" dirty="0"/>
              <a:t> looking for feedback on how to improve the class for you and for future students.</a:t>
            </a:r>
          </a:p>
          <a:p>
            <a:r>
              <a:rPr lang="en-US" dirty="0"/>
              <a:t>We </a:t>
            </a:r>
            <a:r>
              <a:rPr lang="en-US" b="1" i="1" dirty="0"/>
              <a:t>really</a:t>
            </a:r>
            <a:r>
              <a:rPr lang="en-US" dirty="0"/>
              <a:t> value your feedback!</a:t>
            </a:r>
          </a:p>
          <a:p>
            <a:r>
              <a:rPr lang="en-US" dirty="0"/>
              <a:t>Let us know what’s working and what isn’t working for you!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Several feedback mechanisms:</a:t>
            </a:r>
          </a:p>
          <a:p>
            <a:r>
              <a:rPr lang="en-US" dirty="0"/>
              <a:t>Built into the class (e.g. reflections, mid-quarter feedback sessions)</a:t>
            </a:r>
          </a:p>
          <a:p>
            <a:r>
              <a:rPr lang="en-US" dirty="0"/>
              <a:t>Post on discussion board (can be public/private)</a:t>
            </a:r>
          </a:p>
          <a:p>
            <a:pPr lvl="1"/>
            <a:r>
              <a:rPr lang="en-US" dirty="0"/>
              <a:t>Note: anonymous is anonymous to other students, </a:t>
            </a:r>
            <a:r>
              <a:rPr lang="en-US" i="1" dirty="0"/>
              <a:t>not</a:t>
            </a:r>
            <a:r>
              <a:rPr lang="en-US" dirty="0"/>
              <a:t> to staff</a:t>
            </a:r>
          </a:p>
          <a:p>
            <a:r>
              <a:rPr lang="en-US" dirty="0"/>
              <a:t>Use </a:t>
            </a:r>
            <a:r>
              <a:rPr lang="en-US" dirty="0">
                <a:hlinkClick r:id="rId3"/>
              </a:rPr>
              <a:t>CSE’s Anonymous Feedback Tool</a:t>
            </a:r>
            <a:r>
              <a:rPr lang="en-US" dirty="0"/>
              <a:t> (also on website)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1CA73-27EF-02AD-58B9-34D3F57F5F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937D3-1C92-8CC9-4BBB-BB7557865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EA6D-5FD3-693D-4ADF-E0F03DD3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Agenda: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34CD1-6F9A-2295-D5F7-9A33E2706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b="1" dirty="0"/>
              <a:t>Today: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Introductions </a:t>
            </a:r>
            <a:r>
              <a:rPr lang="en-US" dirty="0">
                <a:sym typeface="Wingdings" pitchFamily="2" charset="2"/>
              </a:rPr>
              <a:t>:)</a:t>
            </a: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About this course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Our learning model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Culture and community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</a:rPr>
              <a:t>Tools</a:t>
            </a:r>
          </a:p>
          <a:p>
            <a:pPr lvl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Course website</a:t>
            </a:r>
          </a:p>
          <a:p>
            <a:pPr lvl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Ed</a:t>
            </a:r>
          </a:p>
          <a:p>
            <a:pPr lvl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Other Key Course Tools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Our first program!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/>
              </a:solidFill>
            </a:endParaRPr>
          </a:p>
          <a:p>
            <a:pPr marL="6286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90CC2AF-AAC2-F718-9BF6-1A1644376A41}"/>
              </a:ext>
            </a:extLst>
          </p:cNvPr>
          <p:cNvSpPr txBox="1">
            <a:spLocks/>
          </p:cNvSpPr>
          <p:nvPr/>
        </p:nvSpPr>
        <p:spPr>
          <a:xfrm>
            <a:off x="6096000" y="1371600"/>
            <a:ext cx="52578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b="1" dirty="0"/>
              <a:t>On Friday: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More programming!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Assessment and grading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5AAD7-0AF7-4880-7E99-F919BEA18C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37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5079-4A07-2C1C-7B0D-98B59BE6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Course Website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D9A7EA7-FA5F-C8E2-8D3D-DA55E0809A6B}"/>
              </a:ext>
            </a:extLst>
          </p:cNvPr>
          <p:cNvSpPr/>
          <p:nvPr/>
        </p:nvSpPr>
        <p:spPr>
          <a:xfrm>
            <a:off x="995423" y="1671060"/>
            <a:ext cx="3692324" cy="744415"/>
          </a:xfrm>
          <a:prstGeom prst="roundRect">
            <a:avLst>
              <a:gd name="adj" fmla="val 21332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cs.uw.edu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/121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5117E-F7E6-C485-7D38-225F67B4C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676072"/>
            <a:ext cx="4625051" cy="325977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Primary source of course information (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not Canvas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Calendar will contain links to (almost) all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Please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review syllabus ASAP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Let’s go on a website tour :)</a:t>
            </a:r>
          </a:p>
          <a:p>
            <a:endParaRPr lang="en-US" dirty="0"/>
          </a:p>
        </p:txBody>
      </p:sp>
      <p:pic>
        <p:nvPicPr>
          <p:cNvPr id="7" name="Picture 6" descr="The CSE 121 website has links to the syllabus, assignments, and how to get help, and other information about the class. There’s also a calendar!">
            <a:extLst>
              <a:ext uri="{FF2B5EF4-FFF2-40B4-BE49-F238E27FC236}">
                <a16:creationId xmlns:a16="http://schemas.microsoft.com/office/drawing/2014/main" id="{41D9E776-22F0-8BD0-CD01-A7FF94366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32521"/>
            <a:ext cx="5655639" cy="499295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FB8E2-F4F1-21BC-1E5E-08D9A38798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8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7B1C5-1C43-85A9-E1DA-D371CE8B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A981E-9568-B517-CE0C-D627F61258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75225E-54F6-6F67-3B89-FC97356C5B48}"/>
              </a:ext>
            </a:extLst>
          </p:cNvPr>
          <p:cNvSpPr txBox="1">
            <a:spLocks/>
          </p:cNvSpPr>
          <p:nvPr/>
        </p:nvSpPr>
        <p:spPr>
          <a:xfrm>
            <a:off x="838199" y="2074189"/>
            <a:ext cx="4625051" cy="325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Our online learning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Lessons, sections, announcements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Place to 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Also,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where we’ll code!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 and walkthrough in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Section 0</a:t>
            </a:r>
          </a:p>
          <a:p>
            <a:endParaRPr lang="en-US" dirty="0"/>
          </a:p>
        </p:txBody>
      </p:sp>
      <p:pic>
        <p:nvPicPr>
          <p:cNvPr id="5" name="Picture 4" descr="The Ed discussion board includes announcements from us (the course staff), such as the “Welcome to CSE 121” post - as well as questions from students!">
            <a:extLst>
              <a:ext uri="{FF2B5EF4-FFF2-40B4-BE49-F238E27FC236}">
                <a16:creationId xmlns:a16="http://schemas.microsoft.com/office/drawing/2014/main" id="{4F008D9E-8E72-DBB4-D2C6-FEC73B4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332" y="1451388"/>
            <a:ext cx="6029518" cy="395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9;p23">
            <a:extLst>
              <a:ext uri="{FF2B5EF4-FFF2-40B4-BE49-F238E27FC236}">
                <a16:creationId xmlns:a16="http://schemas.microsoft.com/office/drawing/2014/main" id="{CF0E1F43-B9CA-FF04-3839-80D22326A5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6939" y="609676"/>
            <a:ext cx="9478645" cy="6972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1332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Other Key Course Tools</a:t>
            </a:r>
          </a:p>
        </p:txBody>
      </p:sp>
      <p:grpSp>
        <p:nvGrpSpPr>
          <p:cNvPr id="2" name="Group 1" descr="sli.do: ask questions in clss, live activites (ungraded), no account needed">
            <a:extLst>
              <a:ext uri="{FF2B5EF4-FFF2-40B4-BE49-F238E27FC236}">
                <a16:creationId xmlns:a16="http://schemas.microsoft.com/office/drawing/2014/main" id="{4508D02B-CF18-788C-5A70-E0FBA17905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50774" y="1972179"/>
            <a:ext cx="5514954" cy="1808833"/>
            <a:chOff x="350774" y="1972179"/>
            <a:chExt cx="5514954" cy="1808833"/>
          </a:xfrm>
        </p:grpSpPr>
        <p:pic>
          <p:nvPicPr>
            <p:cNvPr id="14" name="Google Shape;319;p23">
              <a:extLst>
                <a:ext uri="{FF2B5EF4-FFF2-40B4-BE49-F238E27FC236}">
                  <a16:creationId xmlns:a16="http://schemas.microsoft.com/office/drawing/2014/main" id="{29B49AC2-FA03-9227-559B-0F059F96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1125" y="2341713"/>
              <a:ext cx="1103376" cy="1103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1722724E-CDAF-2FDB-5410-632FA0BD0F96}"/>
                </a:ext>
              </a:extLst>
            </p:cNvPr>
            <p:cNvSpPr txBox="1">
              <a:spLocks/>
            </p:cNvSpPr>
            <p:nvPr/>
          </p:nvSpPr>
          <p:spPr>
            <a:xfrm>
              <a:off x="1875013" y="2087656"/>
              <a:ext cx="3671737" cy="1611491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sli.do</a:t>
              </a:r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Ask questions in class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Live activities (ungraded)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No account needed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4594BD9-4070-571B-0E89-A9D94A8F9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0774" y="1972179"/>
              <a:ext cx="5514954" cy="1808833"/>
            </a:xfrm>
            <a:prstGeom prst="roundRect">
              <a:avLst>
                <a:gd name="adj" fmla="val 12296"/>
              </a:avLst>
            </a:prstGeom>
            <a:noFill/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 descr="canvas: panopto lecture recordings (also linked from website)">
            <a:extLst>
              <a:ext uri="{FF2B5EF4-FFF2-40B4-BE49-F238E27FC236}">
                <a16:creationId xmlns:a16="http://schemas.microsoft.com/office/drawing/2014/main" id="{610DB9AF-D4FD-C1CE-4E40-9189296A27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326272" y="1993986"/>
            <a:ext cx="5514954" cy="1808833"/>
            <a:chOff x="6326272" y="1993986"/>
            <a:chExt cx="5514954" cy="1808833"/>
          </a:xfrm>
        </p:grpSpPr>
        <p:pic>
          <p:nvPicPr>
            <p:cNvPr id="5" name="Google Shape;310;p23">
              <a:extLst>
                <a:ext uri="{FF2B5EF4-FFF2-40B4-BE49-F238E27FC236}">
                  <a16:creationId xmlns:a16="http://schemas.microsoft.com/office/drawing/2014/main" id="{B36C005C-B7E9-2A03-38A7-65A7583FE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75088" y="2305899"/>
              <a:ext cx="1175003" cy="11750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 Placeholder 2">
              <a:extLst>
                <a:ext uri="{FF2B5EF4-FFF2-40B4-BE49-F238E27FC236}">
                  <a16:creationId xmlns:a16="http://schemas.microsoft.com/office/drawing/2014/main" id="{92AB5A76-9717-101D-84AF-53639AFC7FF3}"/>
                </a:ext>
              </a:extLst>
            </p:cNvPr>
            <p:cNvSpPr txBox="1">
              <a:spLocks/>
            </p:cNvSpPr>
            <p:nvPr/>
          </p:nvSpPr>
          <p:spPr>
            <a:xfrm>
              <a:off x="7921387" y="2087656"/>
              <a:ext cx="3919839" cy="1611491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Canvas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Panopto lecture recordings</a:t>
              </a:r>
              <a:b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(also linked from website)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9FEC59C-49FA-3DA1-BE5F-0F3F5747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326272" y="1993986"/>
              <a:ext cx="5514954" cy="1808833"/>
            </a:xfrm>
            <a:prstGeom prst="roundRect">
              <a:avLst>
                <a:gd name="adj" fmla="val 12296"/>
              </a:avLst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 descr="Gradescope: quiz and final exam grading, section credit">
            <a:extLst>
              <a:ext uri="{FF2B5EF4-FFF2-40B4-BE49-F238E27FC236}">
                <a16:creationId xmlns:a16="http://schemas.microsoft.com/office/drawing/2014/main" id="{4282E23C-999E-BD5A-B2F3-32BF9F907A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50774" y="4254160"/>
            <a:ext cx="5514954" cy="1461202"/>
            <a:chOff x="6326272" y="4263685"/>
            <a:chExt cx="5514954" cy="146120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EA94D40-E796-9C0B-B565-2CC130EEA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049" y="4303808"/>
              <a:ext cx="1421079" cy="142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4547AE8-1E7F-3D3B-308A-0E296A866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326272" y="4263685"/>
              <a:ext cx="5514954" cy="1421079"/>
            </a:xfrm>
            <a:prstGeom prst="roundRect">
              <a:avLst>
                <a:gd name="adj" fmla="val 12296"/>
              </a:avLst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864BEC58-D2D7-3080-1B73-18122855815D}"/>
                </a:ext>
              </a:extLst>
            </p:cNvPr>
            <p:cNvSpPr txBox="1">
              <a:spLocks/>
            </p:cNvSpPr>
            <p:nvPr/>
          </p:nvSpPr>
          <p:spPr>
            <a:xfrm>
              <a:off x="7921387" y="4374395"/>
              <a:ext cx="3919839" cy="1310369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Gradescope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Quiz and final exam grading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Pre-section work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743B2-5EB2-BFF9-3AFE-C78F9FDB65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E33AC8-B675-A6EC-320F-450C9EE4A0BB}"/>
              </a:ext>
            </a:extLst>
          </p:cNvPr>
          <p:cNvSpPr txBox="1"/>
          <p:nvPr/>
        </p:nvSpPr>
        <p:spPr>
          <a:xfrm>
            <a:off x="6614964" y="4733866"/>
            <a:ext cx="4937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more course tools introduced soon™️ </a:t>
            </a:r>
          </a:p>
        </p:txBody>
      </p:sp>
    </p:spTree>
    <p:extLst>
      <p:ext uri="{BB962C8B-B14F-4D97-AF65-F5344CB8AC3E}">
        <p14:creationId xmlns:p14="http://schemas.microsoft.com/office/powerpoint/2010/main" val="410893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28B93-C730-98DA-5676-1C45C1565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C15C8-0396-5E93-9CCB-866EF42B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Hi, I’m Matt! </a:t>
            </a:r>
            <a:r>
              <a:rPr lang="en-US" b="0" dirty="0"/>
              <a:t>(he/him)</a:t>
            </a:r>
            <a:endParaRPr lang="en-US" dirty="0"/>
          </a:p>
        </p:txBody>
      </p:sp>
      <p:pic>
        <p:nvPicPr>
          <p:cNvPr id="5" name="Picture 4" descr="Matt Wang, an Asian man, smiles directly at us, with short black hair. He is against a gray background with white spots, wearing a white t-shirt with a blue jacket open.">
            <a:extLst>
              <a:ext uri="{FF2B5EF4-FFF2-40B4-BE49-F238E27FC236}">
                <a16:creationId xmlns:a16="http://schemas.microsoft.com/office/drawing/2014/main" id="{06C91420-2D70-9DD4-C06C-81620269C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901" y="1524000"/>
            <a:ext cx="3810000" cy="381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B8AD9-02C8-A59D-6FE8-8AC974634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6963888" cy="4805363"/>
          </a:xfrm>
        </p:spPr>
        <p:txBody>
          <a:bodyPr>
            <a:normAutofit/>
          </a:bodyPr>
          <a:lstStyle/>
          <a:p>
            <a:r>
              <a:rPr lang="en-US" sz="2400" dirty="0"/>
              <a:t>Assistant Teaching Professor</a:t>
            </a:r>
          </a:p>
          <a:p>
            <a:r>
              <a:rPr lang="en-US" sz="2400" dirty="0"/>
              <a:t>Frequent CSE 121 instructor (and other classes)</a:t>
            </a:r>
          </a:p>
          <a:p>
            <a:r>
              <a:rPr lang="en-US" sz="2400" dirty="0"/>
              <a:t>Previously:</a:t>
            </a:r>
          </a:p>
          <a:p>
            <a:pPr lvl="1"/>
            <a:r>
              <a:rPr lang="en-US" sz="2000" dirty="0"/>
              <a:t>at UCLA, studied computer science, math, and economics</a:t>
            </a:r>
          </a:p>
          <a:p>
            <a:pPr lvl="1"/>
            <a:r>
              <a:rPr lang="en-US" sz="2000" dirty="0"/>
              <a:t>grew up in Toronto, Canada (and a bit of Tokyo, Japan)</a:t>
            </a:r>
          </a:p>
          <a:p>
            <a:r>
              <a:rPr lang="en-US" sz="2400" dirty="0"/>
              <a:t>CS interests: computing education, accessibility, programming languages, “open source”</a:t>
            </a:r>
          </a:p>
          <a:p>
            <a:r>
              <a:rPr lang="en-US" sz="2400" dirty="0"/>
              <a:t>non-CS interests: reading, music, video games, </a:t>
            </a:r>
            <a:br>
              <a:rPr lang="en-US" sz="2400" dirty="0"/>
            </a:br>
            <a:r>
              <a:rPr lang="en-US" sz="2400" dirty="0"/>
              <a:t>&amp; winter sports!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C4CAD-72BF-49BD-480B-35992E600E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0F9BC-AF4E-55DC-38D8-6C8F9E3E6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9037-50B5-7AB6-7024-C7D153AD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to Ed: Our First Program!*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F7E62-0688-7A47-899F-200C16DEF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617029"/>
            <a:ext cx="10515600" cy="102316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*note: in </a:t>
            </a:r>
            <a:r>
              <a:rPr lang="en-US" u="sng" dirty="0"/>
              <a:t>almost</a:t>
            </a:r>
            <a:r>
              <a:rPr lang="en-US" dirty="0"/>
              <a:t> all cases, slides are </a:t>
            </a:r>
            <a:r>
              <a:rPr lang="en-US" i="1" dirty="0"/>
              <a:t>not</a:t>
            </a:r>
            <a:r>
              <a:rPr lang="en-US" dirty="0"/>
              <a:t> comprehensive. reviewing the slides will </a:t>
            </a:r>
            <a:r>
              <a:rPr lang="en-US" u="sng" dirty="0"/>
              <a:t>not</a:t>
            </a:r>
            <a:r>
              <a:rPr lang="en-US" dirty="0"/>
              <a:t> cover all the content in lecture!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59357-7C03-93C4-B935-AB8C04C4B2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70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EA13-C61A-7EEF-8E6E-5389E0D7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“Homework” for Next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0AA1F-109A-CA3B-55F2-B68317DA3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First assignment will be released Friday, but there are some things to do in the meantime.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TODOs this week:</a:t>
            </a:r>
          </a:p>
          <a:p>
            <a:r>
              <a:rPr lang="en-US" dirty="0"/>
              <a:t>Fill out the </a:t>
            </a:r>
            <a:r>
              <a:rPr lang="en-US" dirty="0">
                <a:hlinkClick r:id="rId3"/>
              </a:rPr>
              <a:t>introductory survey</a:t>
            </a:r>
            <a:r>
              <a:rPr lang="en-US" dirty="0"/>
              <a:t> (this is part of your pre-section work for tomorrow's section)</a:t>
            </a:r>
          </a:p>
          <a:p>
            <a:r>
              <a:rPr lang="en-US" dirty="0"/>
              <a:t>Go meet your TA and classmates in Thursday’s quiz section</a:t>
            </a:r>
          </a:p>
          <a:p>
            <a:r>
              <a:rPr lang="en-US" dirty="0"/>
              <a:t>Complete the pre-class material for Friday (see website/calendar)</a:t>
            </a:r>
          </a:p>
          <a:p>
            <a:r>
              <a:rPr lang="en-US" dirty="0"/>
              <a:t>Check over </a:t>
            </a:r>
            <a:r>
              <a:rPr lang="en-US" dirty="0">
                <a:hlinkClick r:id="rId4"/>
              </a:rPr>
              <a:t>syllabus details on website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68B95-983D-8DDF-F0FC-9A686FC3B4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1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02BE-CFD7-EF0B-2B40-BDA90B16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your 23 </a:t>
            </a:r>
            <a:r>
              <a:rPr lang="en-US" u="sng" dirty="0"/>
              <a:t>fabulous</a:t>
            </a:r>
            <a:r>
              <a:rPr lang="en-US" dirty="0"/>
              <a:t> TAs!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07BE37-2296-2A02-37B7-2C44933E29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bdul standing in front of Mt. Si, photo creds - Taneesha Sharmin">
            <a:extLst>
              <a:ext uri="{FF2B5EF4-FFF2-40B4-BE49-F238E27FC236}">
                <a16:creationId xmlns:a16="http://schemas.microsoft.com/office/drawing/2014/main" id="{06FF8907-69D3-2490-C960-6340FE1B0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3076575"/>
            <a:ext cx="1143000" cy="1143000"/>
          </a:xfrm>
          <a:prstGeom prst="rect">
            <a:avLst/>
          </a:prstGeom>
        </p:spPr>
      </p:pic>
      <p:pic>
        <p:nvPicPr>
          <p:cNvPr id="7" name="Picture 6" descr="South Asian man with dark curly hair and a wide smile sits cross-legged on railroad tracks at sunset. He wears a dark graphic tee and white sneakers behind a background of water and light from sunset.">
            <a:extLst>
              <a:ext uri="{FF2B5EF4-FFF2-40B4-BE49-F238E27FC236}">
                <a16:creationId xmlns:a16="http://schemas.microsoft.com/office/drawing/2014/main" id="{288AC45B-0CB3-4309-C144-3D05AE06A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0" y="1704975"/>
            <a:ext cx="1143000" cy="1143000"/>
          </a:xfrm>
          <a:prstGeom prst="rect">
            <a:avLst/>
          </a:prstGeom>
        </p:spPr>
      </p:pic>
      <p:pic>
        <p:nvPicPr>
          <p:cNvPr id="9" name="Picture 8" descr="The Among Us Impostor. (some TAs are intentionally hiding for their quiz section icebreaker)">
            <a:extLst>
              <a:ext uri="{FF2B5EF4-FFF2-40B4-BE49-F238E27FC236}">
                <a16:creationId xmlns:a16="http://schemas.microsoft.com/office/drawing/2014/main" id="{4C2D4F1A-FFCC-8390-C766-BCD26A01B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9400" y="4448175"/>
            <a:ext cx="1143000" cy="1143000"/>
          </a:xfrm>
          <a:prstGeom prst="rect">
            <a:avLst/>
          </a:prstGeom>
        </p:spPr>
      </p:pic>
      <p:pic>
        <p:nvPicPr>
          <p:cNvPr id="11" name="Picture 10" descr="Anant is a south asian male with black hair and round, silver glasses. He's wearing a dark blue suit with a white button up shirt and a purple tie with swirling leaf-like designs on it. The blurred background shows a stone wall with some green vegetation.">
            <a:extLst>
              <a:ext uri="{FF2B5EF4-FFF2-40B4-BE49-F238E27FC236}">
                <a16:creationId xmlns:a16="http://schemas.microsoft.com/office/drawing/2014/main" id="{3B58F982-2796-7341-88E9-4FEB48ABB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800" y="1704975"/>
            <a:ext cx="1143000" cy="1143000"/>
          </a:xfrm>
          <a:prstGeom prst="rect">
            <a:avLst/>
          </a:prstGeom>
        </p:spPr>
      </p:pic>
      <p:pic>
        <p:nvPicPr>
          <p:cNvPr id="13" name="Picture 12" descr="This is an image of Anum sitting on a boat.">
            <a:extLst>
              <a:ext uri="{FF2B5EF4-FFF2-40B4-BE49-F238E27FC236}">
                <a16:creationId xmlns:a16="http://schemas.microsoft.com/office/drawing/2014/main" id="{21433B81-4BF0-0426-A5BF-CFE9252E2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7800" y="3076575"/>
            <a:ext cx="1143000" cy="1143000"/>
          </a:xfrm>
          <a:prstGeom prst="rect">
            <a:avLst/>
          </a:prstGeom>
        </p:spPr>
      </p:pic>
      <p:pic>
        <p:nvPicPr>
          <p:cNvPr id="15" name="Picture 14" descr="Dalton is a lighter skinned man with brown hair coming down to his eyebrows. He is wearing a purple sweatshirt and is smiling.">
            <a:extLst>
              <a:ext uri="{FF2B5EF4-FFF2-40B4-BE49-F238E27FC236}">
                <a16:creationId xmlns:a16="http://schemas.microsoft.com/office/drawing/2014/main" id="{9F5F1486-1A8C-8F08-186C-2233B047E1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7800" y="4448175"/>
            <a:ext cx="1143000" cy="1143000"/>
          </a:xfrm>
          <a:prstGeom prst="rect">
            <a:avLst/>
          </a:prstGeom>
        </p:spPr>
      </p:pic>
      <p:pic>
        <p:nvPicPr>
          <p:cNvPr id="19" name="Picture 18" descr="Hayden smiling and giving a thumbs up! He's sitting next to his suitcase in the airport.">
            <a:extLst>
              <a:ext uri="{FF2B5EF4-FFF2-40B4-BE49-F238E27FC236}">
                <a16:creationId xmlns:a16="http://schemas.microsoft.com/office/drawing/2014/main" id="{12301D0D-878C-67E8-4A90-433F8133B6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200" y="3076575"/>
            <a:ext cx="1143000" cy="1143000"/>
          </a:xfrm>
          <a:prstGeom prst="rect">
            <a:avLst/>
          </a:prstGeom>
        </p:spPr>
      </p:pic>
      <p:pic>
        <p:nvPicPr>
          <p:cNvPr id="21" name="Picture 20" descr="A selfie of an Asian man with glasses and a middle-part hairstyle in a black T-shirt in front of an airport terminal.">
            <a:extLst>
              <a:ext uri="{FF2B5EF4-FFF2-40B4-BE49-F238E27FC236}">
                <a16:creationId xmlns:a16="http://schemas.microsoft.com/office/drawing/2014/main" id="{98CD4DC2-2AE9-5B58-AAA4-BA59699B9B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1704975"/>
            <a:ext cx="1143000" cy="1143000"/>
          </a:xfrm>
          <a:prstGeom prst="rect">
            <a:avLst/>
          </a:prstGeom>
        </p:spPr>
      </p:pic>
      <p:pic>
        <p:nvPicPr>
          <p:cNvPr id="23" name="Picture 22" descr="Jessica Luo, an Asian woman with black hair and glasses, holding a bouquet and smiling at the camera.">
            <a:extLst>
              <a:ext uri="{FF2B5EF4-FFF2-40B4-BE49-F238E27FC236}">
                <a16:creationId xmlns:a16="http://schemas.microsoft.com/office/drawing/2014/main" id="{A60E92EA-9F85-77E3-8402-6B5BA55A56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1400" y="1704975"/>
            <a:ext cx="1143000" cy="1143000"/>
          </a:xfrm>
          <a:prstGeom prst="rect">
            <a:avLst/>
          </a:prstGeom>
        </p:spPr>
      </p:pic>
      <p:pic>
        <p:nvPicPr>
          <p:cNvPr id="25" name="Picture 24" descr="Johnathan is an Asian male with sunglasses on">
            <a:extLst>
              <a:ext uri="{FF2B5EF4-FFF2-40B4-BE49-F238E27FC236}">
                <a16:creationId xmlns:a16="http://schemas.microsoft.com/office/drawing/2014/main" id="{511592D7-96B9-E11B-50A5-97F479AA9F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96200" y="4448175"/>
            <a:ext cx="1143000" cy="1143000"/>
          </a:xfrm>
          <a:prstGeom prst="rect">
            <a:avLst/>
          </a:prstGeom>
        </p:spPr>
      </p:pic>
      <p:pic>
        <p:nvPicPr>
          <p:cNvPr id="27" name="Picture 26" descr="Minh holding a gray kitten.">
            <a:extLst>
              <a:ext uri="{FF2B5EF4-FFF2-40B4-BE49-F238E27FC236}">
                <a16:creationId xmlns:a16="http://schemas.microsoft.com/office/drawing/2014/main" id="{6D1C72A6-704B-BAD6-101D-545F538D1C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200" y="4448175"/>
            <a:ext cx="1143000" cy="1143000"/>
          </a:xfrm>
          <a:prstGeom prst="rect">
            <a:avLst/>
          </a:prstGeom>
        </p:spPr>
      </p:pic>
      <p:pic>
        <p:nvPicPr>
          <p:cNvPr id="29" name="Picture 28" descr="Navya Jain, a South Asian female, smiling in front of an overhead view of a rainforest.">
            <a:extLst>
              <a:ext uri="{FF2B5EF4-FFF2-40B4-BE49-F238E27FC236}">
                <a16:creationId xmlns:a16="http://schemas.microsoft.com/office/drawing/2014/main" id="{FC1D97A0-97F9-5591-EA6C-3709E29D47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4600" y="4448175"/>
            <a:ext cx="1143000" cy="1143000"/>
          </a:xfrm>
          <a:prstGeom prst="rect">
            <a:avLst/>
          </a:prstGeom>
        </p:spPr>
      </p:pic>
      <p:pic>
        <p:nvPicPr>
          <p:cNvPr id="32" name="Picture 31" descr="Paul, smiling, standing on a ferry traveling through the windy ocean.">
            <a:extLst>
              <a:ext uri="{FF2B5EF4-FFF2-40B4-BE49-F238E27FC236}">
                <a16:creationId xmlns:a16="http://schemas.microsoft.com/office/drawing/2014/main" id="{56B9B9FE-8C62-76B3-40E5-11365534E6E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4600" y="3076575"/>
            <a:ext cx="1143000" cy="1143000"/>
          </a:xfrm>
          <a:prstGeom prst="rect">
            <a:avLst/>
          </a:prstGeom>
        </p:spPr>
      </p:pic>
      <p:pic>
        <p:nvPicPr>
          <p:cNvPr id="34" name="Picture 33" descr="Reese, wearing a sweatshirt and jacket, standing in front of blooming trees.">
            <a:extLst>
              <a:ext uri="{FF2B5EF4-FFF2-40B4-BE49-F238E27FC236}">
                <a16:creationId xmlns:a16="http://schemas.microsoft.com/office/drawing/2014/main" id="{23BD91FA-564B-0CCD-88F3-C36C921D28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4600" y="1704975"/>
            <a:ext cx="1143000" cy="1143000"/>
          </a:xfrm>
          <a:prstGeom prst="rect">
            <a:avLst/>
          </a:prstGeom>
        </p:spPr>
      </p:pic>
      <p:pic>
        <p:nvPicPr>
          <p:cNvPr id="37" name="Picture 36" descr="CSE 121 Teaching Assistant Ruslana Korolov pictured in Central Park">
            <a:extLst>
              <a:ext uri="{FF2B5EF4-FFF2-40B4-BE49-F238E27FC236}">
                <a16:creationId xmlns:a16="http://schemas.microsoft.com/office/drawing/2014/main" id="{2FE0F032-19D7-A8EF-034F-A7A4A7518E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53000" y="1704975"/>
            <a:ext cx="1143000" cy="1143000"/>
          </a:xfrm>
          <a:prstGeom prst="rect">
            <a:avLst/>
          </a:prstGeom>
        </p:spPr>
      </p:pic>
      <p:pic>
        <p:nvPicPr>
          <p:cNvPr id="40" name="Picture 39" descr="Photo of Sam Korostov - Teaching assistant for CSE 121">
            <a:extLst>
              <a:ext uri="{FF2B5EF4-FFF2-40B4-BE49-F238E27FC236}">
                <a16:creationId xmlns:a16="http://schemas.microsoft.com/office/drawing/2014/main" id="{5A9968E3-277A-963C-A339-80ECD725DCB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3000" y="3076575"/>
            <a:ext cx="1143000" cy="1143000"/>
          </a:xfrm>
          <a:prstGeom prst="rect">
            <a:avLst/>
          </a:prstGeom>
        </p:spPr>
      </p:pic>
      <p:pic>
        <p:nvPicPr>
          <p:cNvPr id="43" name="Picture 42" descr="An image of Savannah Garrard in front of the Seattle ferris wheel wearing a bucket hat!">
            <a:extLst>
              <a:ext uri="{FF2B5EF4-FFF2-40B4-BE49-F238E27FC236}">
                <a16:creationId xmlns:a16="http://schemas.microsoft.com/office/drawing/2014/main" id="{0472D3C2-6F82-6EFB-9E62-B3383495BAE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53000" y="4448175"/>
            <a:ext cx="1143000" cy="1143000"/>
          </a:xfrm>
          <a:prstGeom prst="rect">
            <a:avLst/>
          </a:prstGeom>
        </p:spPr>
      </p:pic>
      <p:pic>
        <p:nvPicPr>
          <p:cNvPr id="45" name="Picture 44" descr="Spencer is standing in front of a garden. He wears glasses and is wearing a blue shirt and is smiling.">
            <a:extLst>
              <a:ext uri="{FF2B5EF4-FFF2-40B4-BE49-F238E27FC236}">
                <a16:creationId xmlns:a16="http://schemas.microsoft.com/office/drawing/2014/main" id="{DA6925BD-E45D-6C35-5E9A-726128880B4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81400" y="3076575"/>
            <a:ext cx="1143000" cy="1143000"/>
          </a:xfrm>
          <a:prstGeom prst="rect">
            <a:avLst/>
          </a:prstGeom>
        </p:spPr>
      </p:pic>
      <p:pic>
        <p:nvPicPr>
          <p:cNvPr id="48" name="Picture 47" descr="Smiling woman with shoulder-length dark hair wearing a white top, standing in a bright banquet room with rows of empty chairs in the background.">
            <a:extLst>
              <a:ext uri="{FF2B5EF4-FFF2-40B4-BE49-F238E27FC236}">
                <a16:creationId xmlns:a16="http://schemas.microsoft.com/office/drawing/2014/main" id="{12B244DB-6EAF-EB8E-77DD-4F3A239E93B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09800" y="3076575"/>
            <a:ext cx="1143000" cy="1143000"/>
          </a:xfrm>
          <a:prstGeom prst="rect">
            <a:avLst/>
          </a:prstGeom>
        </p:spPr>
      </p:pic>
      <p:pic>
        <p:nvPicPr>
          <p:cNvPr id="52" name="Picture 51" descr="A photo of the TA Tamsyn Henke with the UW mascot Dubs the husky dog.">
            <a:extLst>
              <a:ext uri="{FF2B5EF4-FFF2-40B4-BE49-F238E27FC236}">
                <a16:creationId xmlns:a16="http://schemas.microsoft.com/office/drawing/2014/main" id="{2C41B521-68DD-505F-62B2-11FB8322389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81400" y="4448175"/>
            <a:ext cx="1143000" cy="1143000"/>
          </a:xfrm>
          <a:prstGeom prst="rect">
            <a:avLst/>
          </a:prstGeom>
        </p:spPr>
      </p:pic>
      <p:pic>
        <p:nvPicPr>
          <p:cNvPr id="56" name="Picture 55" descr="Close-up of Trey smiling brightly wearing an off-white sweater">
            <a:extLst>
              <a:ext uri="{FF2B5EF4-FFF2-40B4-BE49-F238E27FC236}">
                <a16:creationId xmlns:a16="http://schemas.microsoft.com/office/drawing/2014/main" id="{58320B98-024F-B7DF-1C98-0A92BD20F1F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09800" y="1704975"/>
            <a:ext cx="1143000" cy="1143000"/>
          </a:xfrm>
          <a:prstGeom prst="rect">
            <a:avLst/>
          </a:prstGeom>
        </p:spPr>
      </p:pic>
      <p:pic>
        <p:nvPicPr>
          <p:cNvPr id="60" name="Picture 59" descr="TJ is an east asian guy with black eyes and hair in wolfcut-ish style. He is wearing his default outfit \#7 which is jeans and a collared shirt.">
            <a:extLst>
              <a:ext uri="{FF2B5EF4-FFF2-40B4-BE49-F238E27FC236}">
                <a16:creationId xmlns:a16="http://schemas.microsoft.com/office/drawing/2014/main" id="{88DA2E0E-B46A-22ED-E6DE-337E1D7BF58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8200" y="1704975"/>
            <a:ext cx="1143000" cy="1143000"/>
          </a:xfrm>
          <a:prstGeom prst="rect">
            <a:avLst/>
          </a:prstGeom>
        </p:spPr>
      </p:pic>
      <p:pic>
        <p:nvPicPr>
          <p:cNvPr id="64" name="Picture 63" descr="This is one of the 121 TA's Ethan Li">
            <a:extLst>
              <a:ext uri="{FF2B5EF4-FFF2-40B4-BE49-F238E27FC236}">
                <a16:creationId xmlns:a16="http://schemas.microsoft.com/office/drawing/2014/main" id="{C231CDDE-3CC8-E605-D7D9-8479967945A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09800" y="4448175"/>
            <a:ext cx="1143000" cy="1143000"/>
          </a:xfrm>
          <a:prstGeom prst="rect">
            <a:avLst/>
          </a:prstGeom>
        </p:spPr>
      </p:pic>
      <p:pic>
        <p:nvPicPr>
          <p:cNvPr id="68" name="Picture 67" descr="Cayden facing the camera, smiling slightly against a background of green grass and orange chairs. Cayden is East Asian with short black hair and is wearing a black coat and tan sweater.">
            <a:extLst>
              <a:ext uri="{FF2B5EF4-FFF2-40B4-BE49-F238E27FC236}">
                <a16:creationId xmlns:a16="http://schemas.microsoft.com/office/drawing/2014/main" id="{57C14CB4-3AD5-5B53-A470-4BCA785DFD9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8200" y="307657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8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87B0D-3360-0F35-022C-805DD6572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8536-72F4-E417-242A-81033AB8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Agenda: About This Course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E4989-BC99-ACDC-BB1E-5E70D0DBB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Today: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Introductions </a:t>
            </a:r>
            <a:r>
              <a:rPr lang="en-US" dirty="0">
                <a:sym typeface="Wingdings" pitchFamily="2" charset="2"/>
              </a:rPr>
              <a:t>:)</a:t>
            </a: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About this course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Learning objectives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Similar courses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Course components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Our learning model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Culture and community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Tools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Our first program!</a:t>
            </a:r>
          </a:p>
          <a:p>
            <a:pPr marL="6286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2A54919-D1D6-5996-021E-5BA61ACF2E87}"/>
              </a:ext>
            </a:extLst>
          </p:cNvPr>
          <p:cNvSpPr txBox="1">
            <a:spLocks/>
          </p:cNvSpPr>
          <p:nvPr/>
        </p:nvSpPr>
        <p:spPr>
          <a:xfrm>
            <a:off x="6096000" y="1371600"/>
            <a:ext cx="52578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b="1" dirty="0"/>
              <a:t>On Friday: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More programming!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Assessment and grading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F5A53-94B0-D47E-9084-3D508F31AC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0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6E5A-B523-48FA-C9BA-D200A4C2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74B3C-8485-5ACF-CB5F-0B41C5F59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i="1" dirty="0"/>
              <a:t>or, “What will I learn in this class?”</a:t>
            </a:r>
            <a:endParaRPr lang="en-US" dirty="0"/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dirty="0"/>
              <a:t>Bottom line: </a:t>
            </a:r>
            <a:br>
              <a:rPr lang="en-US" dirty="0"/>
            </a:br>
            <a:r>
              <a:rPr lang="en-US" b="1" dirty="0"/>
              <a:t>Intro to Programming, part 1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Not quite:</a:t>
            </a:r>
          </a:p>
          <a:p>
            <a:r>
              <a:rPr lang="en-US" dirty="0"/>
              <a:t>“How do computers work?”</a:t>
            </a:r>
          </a:p>
          <a:p>
            <a:r>
              <a:rPr lang="en-US" dirty="0"/>
              <a:t>“Intro to the Java language”</a:t>
            </a:r>
          </a:p>
          <a:p>
            <a:r>
              <a:rPr lang="en-US" dirty="0"/>
              <a:t>“All you need to program”</a:t>
            </a:r>
          </a:p>
          <a:p>
            <a:r>
              <a:rPr lang="en-US" dirty="0"/>
              <a:t>Math!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3C3E4EE-2089-CCBE-A688-CEAC92DA1687}"/>
              </a:ext>
            </a:extLst>
          </p:cNvPr>
          <p:cNvSpPr txBox="1">
            <a:spLocks/>
          </p:cNvSpPr>
          <p:nvPr/>
        </p:nvSpPr>
        <p:spPr>
          <a:xfrm>
            <a:off x="6590837" y="1371600"/>
            <a:ext cx="5257800" cy="432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Learning Objectives:</a:t>
            </a:r>
            <a:endParaRPr lang="en-US" dirty="0"/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 dirty="0"/>
              <a:t>Computational Thinking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 dirty="0"/>
              <a:t>Code Comprehension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 dirty="0"/>
              <a:t>Code Writing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 dirty="0"/>
              <a:t>Communication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 dirty="0"/>
              <a:t>Testing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 dirty="0"/>
              <a:t>Debugging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 dirty="0"/>
              <a:t>Ethics &amp; Societal Impact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8A7A36E-4F37-7633-E7DC-691679C4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74139" y="1329315"/>
            <a:ext cx="4996586" cy="4463710"/>
          </a:xfrm>
          <a:prstGeom prst="roundRect">
            <a:avLst>
              <a:gd name="adj" fmla="val 2878"/>
            </a:avLst>
          </a:prstGeom>
          <a:noFill/>
          <a:ln w="381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BCD03-103A-E723-8016-7DCC38428E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E8CE-797A-3FCC-A0C5-A5D3B382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Similar Courses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B4037F-458A-3F9E-FE96-A74CB39AC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289421"/>
              </p:ext>
            </p:extLst>
          </p:nvPr>
        </p:nvGraphicFramePr>
        <p:xfrm>
          <a:off x="618175" y="1349215"/>
          <a:ext cx="10955650" cy="509172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48740">
                  <a:extLst>
                    <a:ext uri="{9D8B030D-6E8A-4147-A177-3AD203B41FA5}">
                      <a16:colId xmlns:a16="http://schemas.microsoft.com/office/drawing/2014/main" val="1461950372"/>
                    </a:ext>
                  </a:extLst>
                </a:gridCol>
                <a:gridCol w="9406910">
                  <a:extLst>
                    <a:ext uri="{9D8B030D-6E8A-4147-A177-3AD203B41FA5}">
                      <a16:colId xmlns:a16="http://schemas.microsoft.com/office/drawing/2014/main" val="6260371"/>
                    </a:ext>
                  </a:extLst>
                </a:gridCol>
              </a:tblGrid>
              <a:tr h="36098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 choice if…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557431"/>
                  </a:ext>
                </a:extLst>
              </a:tr>
              <a:tr h="707748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 121</a:t>
                      </a:r>
                      <a:b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(this is us!)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7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You’ve never programmed before AND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are, or want to be in a major such as CS, CE, ECE, Info, etc. that requires Java programming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749276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 122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You’ve done </a:t>
                      </a:r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</a:t>
                      </a:r>
                      <a:r>
                        <a:rPr lang="en-US" sz="16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programming (roughly one course worth) in any programming language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are, or want to be in a major such as CS, CE, ECE, Info, etc. that requires Java programming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226995"/>
                  </a:ext>
                </a:extLst>
              </a:tr>
              <a:tr h="688769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 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You’ve taken CSE 122 (or equivalent) AND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are, or want to be in a major such as CS, CE, ECE, Info, etc. that requires Java programming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380771"/>
                  </a:ext>
                </a:extLst>
              </a:tr>
              <a:tr h="688769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 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took CSE 142 (at UW, through UWHS, or at community college) OR</a:t>
                      </a:r>
                      <a:endParaRPr lang="en-US" sz="16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took AP CS A (or similar) and feel confident in </a:t>
                      </a:r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  <a:r>
                        <a:rPr lang="en-US" sz="16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material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444087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 143X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have programmed quite a bit before, but </a:t>
                      </a:r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lang="en-US" sz="16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Java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have lots of extra time to put into learning and tend to pick things up quickly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675637"/>
                  </a:ext>
                </a:extLst>
              </a:tr>
              <a:tr h="841079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 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You’ve never programmed before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You’re interested in data science and analysis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You’d rather learn Python than Java*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are, or want to be in a major such as Physics, Bio, Stat, etc. where your primary goal is analyzing data through programming (rather than building software)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60773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AEF000-8171-CC22-9985-37E7DEB49102}"/>
              </a:ext>
            </a:extLst>
          </p:cNvPr>
          <p:cNvSpPr txBox="1">
            <a:spLocks/>
          </p:cNvSpPr>
          <p:nvPr/>
        </p:nvSpPr>
        <p:spPr>
          <a:xfrm>
            <a:off x="838200" y="6448085"/>
            <a:ext cx="10515600" cy="43248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Also see: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guided self-placement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CSE page on introductory courses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for more info.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F2599-5A00-34F5-CD11-37C12747AF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 dirty="0"/>
              <a:t>Course Components</a:t>
            </a:r>
            <a:endParaRPr dirty="0"/>
          </a:p>
        </p:txBody>
      </p:sp>
      <p:grpSp>
        <p:nvGrpSpPr>
          <p:cNvPr id="177" name="Google Shape;177;p10" descr="Lectur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29161" y="1513634"/>
            <a:ext cx="1745674" cy="427513"/>
            <a:chOff x="0" y="0"/>
            <a:chExt cx="1745673" cy="427512"/>
          </a:xfrm>
        </p:grpSpPr>
        <p:sp>
          <p:nvSpPr>
            <p:cNvPr id="178" name="Google Shape;178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solidFill>
              <a:srgbClr val="FA823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0"/>
            <p:cNvSpPr txBox="1"/>
            <p:nvPr/>
          </p:nvSpPr>
          <p:spPr>
            <a:xfrm>
              <a:off x="66589" y="59888"/>
              <a:ext cx="1612494" cy="307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b="1" i="0" u="none" strike="noStrike" cap="none" dirty="0">
                  <a:solidFill>
                    <a:srgbClr val="FFFFFF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rPr>
                <a:t>LECTURES</a:t>
              </a:r>
              <a:endParaRPr b="1" dirty="0">
                <a:latin typeface="Montserrat" pitchFamily="2" charset="77"/>
                <a:cs typeface="Calibri" panose="020F0502020204030204" pitchFamily="34" charset="0"/>
              </a:endParaRPr>
            </a:p>
          </p:txBody>
        </p:sp>
      </p:grpSp>
      <p:sp>
        <p:nvSpPr>
          <p:cNvPr id="180" name="Google Shape;180;p10"/>
          <p:cNvSpPr txBox="1"/>
          <p:nvPr/>
        </p:nvSpPr>
        <p:spPr>
          <a:xfrm>
            <a:off x="2559341" y="1558132"/>
            <a:ext cx="5736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629161" y="2003097"/>
            <a:ext cx="38637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823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We’re here!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823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Introduce concepts, practice 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ideas, discuss applications.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823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Pre-class materials to prepare for 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each day. Due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before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1" name="Google Shape;181;p10" descr="Section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29160" y="3854953"/>
            <a:ext cx="1745675" cy="427514"/>
            <a:chOff x="0" y="0"/>
            <a:chExt cx="1745673" cy="427512"/>
          </a:xfrm>
        </p:grpSpPr>
        <p:sp>
          <p:nvSpPr>
            <p:cNvPr id="182" name="Google Shape;182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solidFill>
              <a:srgbClr val="F7B73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0"/>
            <p:cNvSpPr txBox="1"/>
            <p:nvPr/>
          </p:nvSpPr>
          <p:spPr>
            <a:xfrm>
              <a:off x="66589" y="59888"/>
              <a:ext cx="1612494" cy="307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SECTIONS</a:t>
              </a:r>
              <a:endParaRPr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Google Shape;180;p10">
            <a:extLst>
              <a:ext uri="{FF2B5EF4-FFF2-40B4-BE49-F238E27FC236}">
                <a16:creationId xmlns:a16="http://schemas.microsoft.com/office/drawing/2014/main" id="{5593940F-2EDB-FE64-1BE4-28E62DAC8DD8}"/>
              </a:ext>
            </a:extLst>
          </p:cNvPr>
          <p:cNvSpPr txBox="1"/>
          <p:nvPr/>
        </p:nvSpPr>
        <p:spPr>
          <a:xfrm>
            <a:off x="2559341" y="3899452"/>
            <a:ext cx="5736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x1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629160" y="4348493"/>
            <a:ext cx="468317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73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Held in person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73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practice, reviews, applications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73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 advice, how to be an effective student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73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Preparation for quizzes / exams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73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Pre-section work due at the beginning of section each day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584690-7CF5-0566-9EB1-16F8BD0783C7}"/>
              </a:ext>
            </a:extLst>
          </p:cNvPr>
          <p:cNvSpPr txBox="1"/>
          <p:nvPr/>
        </p:nvSpPr>
        <p:spPr>
          <a:xfrm>
            <a:off x="4223951" y="6478296"/>
            <a:ext cx="114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Meetings</a:t>
            </a:r>
          </a:p>
        </p:txBody>
      </p:sp>
      <p:grpSp>
        <p:nvGrpSpPr>
          <p:cNvPr id="7" name="Google Shape;181;p10" descr="Programming Assignments">
            <a:extLst>
              <a:ext uri="{FF2B5EF4-FFF2-40B4-BE49-F238E27FC236}">
                <a16:creationId xmlns:a16="http://schemas.microsoft.com/office/drawing/2014/main" id="{242D9399-E05A-9ADE-0443-BEAEFE8A60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708745" y="1513634"/>
            <a:ext cx="1745675" cy="427514"/>
            <a:chOff x="0" y="0"/>
            <a:chExt cx="1745673" cy="427512"/>
          </a:xfrm>
          <a:solidFill>
            <a:srgbClr val="53A1FF"/>
          </a:solidFill>
        </p:grpSpPr>
        <p:sp>
          <p:nvSpPr>
            <p:cNvPr id="8" name="Google Shape;182;p10">
              <a:extLst>
                <a:ext uri="{FF2B5EF4-FFF2-40B4-BE49-F238E27FC236}">
                  <a16:creationId xmlns:a16="http://schemas.microsoft.com/office/drawing/2014/main" id="{363CC68D-653B-9206-C439-8EF1B969F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83;p10">
              <a:extLst>
                <a:ext uri="{FF2B5EF4-FFF2-40B4-BE49-F238E27FC236}">
                  <a16:creationId xmlns:a16="http://schemas.microsoft.com/office/drawing/2014/main" id="{F68152DA-2741-3611-D34C-088F7D221332}"/>
                </a:ext>
              </a:extLst>
            </p:cNvPr>
            <p:cNvSpPr txBox="1"/>
            <p:nvPr/>
          </p:nvSpPr>
          <p:spPr>
            <a:xfrm>
              <a:off x="66589" y="13721"/>
              <a:ext cx="1612494" cy="40006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000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PROGRAMMING ASSIGNMENTS</a:t>
              </a:r>
              <a:endParaRPr sz="1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Google Shape;180;p10">
            <a:extLst>
              <a:ext uri="{FF2B5EF4-FFF2-40B4-BE49-F238E27FC236}">
                <a16:creationId xmlns:a16="http://schemas.microsoft.com/office/drawing/2014/main" id="{52E17A74-BFEE-6E5D-AB15-A78CDDFDE8CE}"/>
              </a:ext>
            </a:extLst>
          </p:cNvPr>
          <p:cNvSpPr txBox="1"/>
          <p:nvPr/>
        </p:nvSpPr>
        <p:spPr>
          <a:xfrm>
            <a:off x="7638924" y="1559144"/>
            <a:ext cx="5736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x4</a:t>
            </a:r>
            <a:endParaRPr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201;p10">
            <a:extLst>
              <a:ext uri="{FF2B5EF4-FFF2-40B4-BE49-F238E27FC236}">
                <a16:creationId xmlns:a16="http://schemas.microsoft.com/office/drawing/2014/main" id="{CD1623DF-DE21-7995-0564-715C3F3BD000}"/>
              </a:ext>
            </a:extLst>
          </p:cNvPr>
          <p:cNvSpPr txBox="1"/>
          <p:nvPr/>
        </p:nvSpPr>
        <p:spPr>
          <a:xfrm>
            <a:off x="5708745" y="2004679"/>
            <a:ext cx="3096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A1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Structured assignments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A1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Programming in Java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A1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Applying &amp; implementing course concepts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oogle Shape;181;p10" descr="Creative projects">
            <a:extLst>
              <a:ext uri="{FF2B5EF4-FFF2-40B4-BE49-F238E27FC236}">
                <a16:creationId xmlns:a16="http://schemas.microsoft.com/office/drawing/2014/main" id="{6F44E410-E883-EAAF-C25C-71EE43E233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152519" y="1513634"/>
            <a:ext cx="1745675" cy="427514"/>
            <a:chOff x="0" y="0"/>
            <a:chExt cx="1745673" cy="427512"/>
          </a:xfrm>
          <a:solidFill>
            <a:srgbClr val="0FBAB1"/>
          </a:solidFill>
        </p:grpSpPr>
        <p:sp>
          <p:nvSpPr>
            <p:cNvPr id="11" name="Google Shape;182;p10">
              <a:extLst>
                <a:ext uri="{FF2B5EF4-FFF2-40B4-BE49-F238E27FC236}">
                  <a16:creationId xmlns:a16="http://schemas.microsoft.com/office/drawing/2014/main" id="{C9105389-8A8F-9FA4-C1DB-0F383B3F9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83;p10">
              <a:extLst>
                <a:ext uri="{FF2B5EF4-FFF2-40B4-BE49-F238E27FC236}">
                  <a16:creationId xmlns:a16="http://schemas.microsoft.com/office/drawing/2014/main" id="{34450BC1-E5E8-8C3D-24E2-E31C93ACB1B5}"/>
                </a:ext>
              </a:extLst>
            </p:cNvPr>
            <p:cNvSpPr txBox="1"/>
            <p:nvPr/>
          </p:nvSpPr>
          <p:spPr>
            <a:xfrm>
              <a:off x="66589" y="90665"/>
              <a:ext cx="1612494" cy="2461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000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CREATIVE PROJECTS</a:t>
              </a:r>
              <a:endParaRPr sz="1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Google Shape;180;p10">
            <a:extLst>
              <a:ext uri="{FF2B5EF4-FFF2-40B4-BE49-F238E27FC236}">
                <a16:creationId xmlns:a16="http://schemas.microsoft.com/office/drawing/2014/main" id="{1D7BB901-1C3D-F717-F62E-C572C27B443D}"/>
              </a:ext>
            </a:extLst>
          </p:cNvPr>
          <p:cNvSpPr txBox="1"/>
          <p:nvPr/>
        </p:nvSpPr>
        <p:spPr>
          <a:xfrm>
            <a:off x="11081888" y="1559143"/>
            <a:ext cx="5736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x4</a:t>
            </a:r>
            <a:endParaRPr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200;p10">
            <a:extLst>
              <a:ext uri="{FF2B5EF4-FFF2-40B4-BE49-F238E27FC236}">
                <a16:creationId xmlns:a16="http://schemas.microsoft.com/office/drawing/2014/main" id="{1B9E8856-1A52-EFE5-1D86-F6B4060BCFC4}"/>
              </a:ext>
            </a:extLst>
          </p:cNvPr>
          <p:cNvSpPr txBox="1"/>
          <p:nvPr/>
        </p:nvSpPr>
        <p:spPr>
          <a:xfrm>
            <a:off x="9152519" y="2010184"/>
            <a:ext cx="2671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BAB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open-ended assignments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BAB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 new ideas and applications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oogle Shape;181;p10" descr="Quizzes">
            <a:extLst>
              <a:ext uri="{FF2B5EF4-FFF2-40B4-BE49-F238E27FC236}">
                <a16:creationId xmlns:a16="http://schemas.microsoft.com/office/drawing/2014/main" id="{C86C8322-73C3-3F64-9DE3-9DDCF58900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708744" y="3854953"/>
            <a:ext cx="1745675" cy="427514"/>
            <a:chOff x="0" y="0"/>
            <a:chExt cx="1745673" cy="427512"/>
          </a:xfrm>
          <a:solidFill>
            <a:srgbClr val="EF5777"/>
          </a:solidFill>
        </p:grpSpPr>
        <p:sp>
          <p:nvSpPr>
            <p:cNvPr id="18" name="Google Shape;182;p10">
              <a:extLst>
                <a:ext uri="{FF2B5EF4-FFF2-40B4-BE49-F238E27FC236}">
                  <a16:creationId xmlns:a16="http://schemas.microsoft.com/office/drawing/2014/main" id="{85CC54EC-99FC-605B-4D9E-E6A5E3866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83;p10">
              <a:extLst>
                <a:ext uri="{FF2B5EF4-FFF2-40B4-BE49-F238E27FC236}">
                  <a16:creationId xmlns:a16="http://schemas.microsoft.com/office/drawing/2014/main" id="{E01DE7C9-F534-6DC2-51F9-DCF5BDDAE404}"/>
                </a:ext>
              </a:extLst>
            </p:cNvPr>
            <p:cNvSpPr txBox="1"/>
            <p:nvPr/>
          </p:nvSpPr>
          <p:spPr>
            <a:xfrm>
              <a:off x="66589" y="59888"/>
              <a:ext cx="1612494" cy="30773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QUIZZES</a:t>
              </a:r>
              <a:endParaRPr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7" name="Google Shape;180;p10">
            <a:extLst>
              <a:ext uri="{FF2B5EF4-FFF2-40B4-BE49-F238E27FC236}">
                <a16:creationId xmlns:a16="http://schemas.microsoft.com/office/drawing/2014/main" id="{7CEC6A52-A878-4464-5105-294958982A1D}"/>
              </a:ext>
            </a:extLst>
          </p:cNvPr>
          <p:cNvSpPr txBox="1"/>
          <p:nvPr/>
        </p:nvSpPr>
        <p:spPr>
          <a:xfrm>
            <a:off x="7638924" y="3899452"/>
            <a:ext cx="5736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5708744" y="4342214"/>
            <a:ext cx="26715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Taken in quiz section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 minutes on paper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oogle Shape;181;p10" descr="exams">
            <a:extLst>
              <a:ext uri="{FF2B5EF4-FFF2-40B4-BE49-F238E27FC236}">
                <a16:creationId xmlns:a16="http://schemas.microsoft.com/office/drawing/2014/main" id="{63605027-3449-250C-59E5-90739BC705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150717" y="3854953"/>
            <a:ext cx="1745675" cy="427514"/>
            <a:chOff x="0" y="0"/>
            <a:chExt cx="1745673" cy="427512"/>
          </a:xfrm>
          <a:solidFill>
            <a:srgbClr val="9D90D5"/>
          </a:solidFill>
        </p:grpSpPr>
        <p:sp>
          <p:nvSpPr>
            <p:cNvPr id="21" name="Google Shape;182;p10">
              <a:extLst>
                <a:ext uri="{FF2B5EF4-FFF2-40B4-BE49-F238E27FC236}">
                  <a16:creationId xmlns:a16="http://schemas.microsoft.com/office/drawing/2014/main" id="{FA90BAA1-68DD-586C-0325-37CDCE02C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3;p10">
              <a:extLst>
                <a:ext uri="{FF2B5EF4-FFF2-40B4-BE49-F238E27FC236}">
                  <a16:creationId xmlns:a16="http://schemas.microsoft.com/office/drawing/2014/main" id="{4043FC05-F9BE-7B54-55F3-C0C7BEDE2A6D}"/>
                </a:ext>
              </a:extLst>
            </p:cNvPr>
            <p:cNvSpPr txBox="1"/>
            <p:nvPr/>
          </p:nvSpPr>
          <p:spPr>
            <a:xfrm>
              <a:off x="66589" y="59888"/>
              <a:ext cx="1612494" cy="30773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EXAM</a:t>
              </a:r>
              <a:endParaRPr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" name="Google Shape;180;p10">
            <a:extLst>
              <a:ext uri="{FF2B5EF4-FFF2-40B4-BE49-F238E27FC236}">
                <a16:creationId xmlns:a16="http://schemas.microsoft.com/office/drawing/2014/main" id="{5691CE31-DF01-95C3-6D64-10A8C3501433}"/>
              </a:ext>
            </a:extLst>
          </p:cNvPr>
          <p:cNvSpPr txBox="1"/>
          <p:nvPr/>
        </p:nvSpPr>
        <p:spPr>
          <a:xfrm>
            <a:off x="11078768" y="3899452"/>
            <a:ext cx="5736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x1</a:t>
            </a:r>
            <a:endParaRPr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9150717" y="4342214"/>
            <a:ext cx="2671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0D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Culminating exam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0D5"/>
              </a:buClr>
              <a:buSzPts val="2000"/>
              <a:buFont typeface="Arial"/>
              <a:buChar char="•"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Wed, June 10</a:t>
            </a:r>
            <a:r>
              <a:rPr lang="en-US" sz="2000" b="1" baseline="30000" dirty="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0D5"/>
              </a:buClr>
              <a:buSzPts val="2000"/>
              <a:buFont typeface="Arial"/>
              <a:buChar char="•"/>
            </a:pPr>
            <a:r>
              <a:rPr lang="en-US" sz="2000" dirty="0">
                <a:latin typeface="Calibri"/>
                <a:cs typeface="Calibri"/>
                <a:sym typeface="Calibri"/>
              </a:rPr>
              <a:t>2:30 – 4:20 PM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37572CD-D1B0-15E1-0619-38854F124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814" y="1360967"/>
            <a:ext cx="4881789" cy="5033321"/>
          </a:xfrm>
          <a:prstGeom prst="roundRect">
            <a:avLst>
              <a:gd name="adj" fmla="val 2878"/>
            </a:avLst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6DEA2A-CB39-1DB3-516F-41B0113A9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3979" y="1364779"/>
            <a:ext cx="6148207" cy="4138134"/>
          </a:xfrm>
          <a:prstGeom prst="roundRect">
            <a:avLst>
              <a:gd name="adj" fmla="val 2878"/>
            </a:avLst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E57E09-774B-C08B-593E-2A2A21FBE767}"/>
              </a:ext>
            </a:extLst>
          </p:cNvPr>
          <p:cNvSpPr txBox="1"/>
          <p:nvPr/>
        </p:nvSpPr>
        <p:spPr>
          <a:xfrm>
            <a:off x="9874076" y="5593578"/>
            <a:ext cx="1828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Graded Assignments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6C067-B030-2B29-DC48-C956FA3C96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D77BD-AC52-EA22-2DAF-A57DA5522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7B78-CCB7-8872-BC4F-43D0BC35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Agenda: Our Learning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B8476-3984-5796-78FD-8055EFD6E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Today: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Introductions </a:t>
            </a:r>
            <a:r>
              <a:rPr lang="en-US" dirty="0">
                <a:sym typeface="Wingdings" pitchFamily="2" charset="2"/>
              </a:rPr>
              <a:t>:)</a:t>
            </a: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About this course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Our learning model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Learning objectives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Similar courses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Course components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Culture and community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Tools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Our first program!</a:t>
            </a:r>
          </a:p>
          <a:p>
            <a:pPr marL="6286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852A5D-48AC-489C-5263-9ED72D0D2F02}"/>
              </a:ext>
            </a:extLst>
          </p:cNvPr>
          <p:cNvSpPr txBox="1">
            <a:spLocks/>
          </p:cNvSpPr>
          <p:nvPr/>
        </p:nvSpPr>
        <p:spPr>
          <a:xfrm>
            <a:off x="6096000" y="1371600"/>
            <a:ext cx="52578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b="1" dirty="0"/>
              <a:t>On Friday: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More programming!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Assessment and grading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D3AD1-DEC8-FB13-6102-45FAB138D1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58104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6719</TotalTime>
  <Words>2114</Words>
  <Application>Microsoft Macintosh PowerPoint</Application>
  <PresentationFormat>Widescreen</PresentationFormat>
  <Paragraphs>381</Paragraphs>
  <Slides>31</Slides>
  <Notes>30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Montserrat ExtraBold</vt:lpstr>
      <vt:lpstr>Arial</vt:lpstr>
      <vt:lpstr>Montserrat</vt:lpstr>
      <vt:lpstr>Calibri</vt:lpstr>
      <vt:lpstr>Wingdings</vt:lpstr>
      <vt:lpstr>Montserrat SemiBold</vt:lpstr>
      <vt:lpstr>CSE 12X (adopted from CSE 373)</vt:lpstr>
      <vt:lpstr>Welcome!</vt:lpstr>
      <vt:lpstr>Lecture Outline</vt:lpstr>
      <vt:lpstr>Hi, I’m Matt! (he/him)</vt:lpstr>
      <vt:lpstr>Meet your 23 fabulous TAs!</vt:lpstr>
      <vt:lpstr>Agenda: About This Course</vt:lpstr>
      <vt:lpstr>Learning Objectives</vt:lpstr>
      <vt:lpstr>Other Similar Courses</vt:lpstr>
      <vt:lpstr>Course Components</vt:lpstr>
      <vt:lpstr>Agenda: Our Learning Model</vt:lpstr>
      <vt:lpstr>How did you learn how to ride a bike?</vt:lpstr>
      <vt:lpstr>Digression: A Pandemic Hobby (1)</vt:lpstr>
      <vt:lpstr>Digression: A Pandemic Hobby (2)</vt:lpstr>
      <vt:lpstr>How Learning Works (Amigurumi)</vt:lpstr>
      <vt:lpstr>How Learning Works</vt:lpstr>
      <vt:lpstr>Pre-Class Materials</vt:lpstr>
      <vt:lpstr>Consistent and Active Participation</vt:lpstr>
      <vt:lpstr>Metacognition</vt:lpstr>
      <vt:lpstr>Learning in CSE 121: Live Support Systems</vt:lpstr>
      <vt:lpstr>Learning in CSE 121: Async Support Systems</vt:lpstr>
      <vt:lpstr>Agenda: Culture and Community</vt:lpstr>
      <vt:lpstr>Think-Pair-Share: Inclusive Environments</vt:lpstr>
      <vt:lpstr>Think-Pair-Share: Exclusive Environments</vt:lpstr>
      <vt:lpstr>The CSE 121 Community</vt:lpstr>
      <vt:lpstr>The World Around Us</vt:lpstr>
      <vt:lpstr>Help Us Improve!</vt:lpstr>
      <vt:lpstr>Agenda: Tools</vt:lpstr>
      <vt:lpstr>Course Website</vt:lpstr>
      <vt:lpstr>Ed</vt:lpstr>
      <vt:lpstr>Other Key Course Tools</vt:lpstr>
      <vt:lpstr>Switching to Ed: Our First Program!*</vt:lpstr>
      <vt:lpstr>“Homework” for 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245</cp:revision>
  <dcterms:modified xsi:type="dcterms:W3CDTF">2026-04-03T05:37:33Z</dcterms:modified>
</cp:coreProperties>
</file>