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8"/>
  </p:notesMasterIdLst>
  <p:handoutMasterIdLst>
    <p:handoutMasterId r:id="rId19"/>
  </p:handoutMasterIdLst>
  <p:sldIdLst>
    <p:sldId id="470" r:id="rId2"/>
    <p:sldId id="386" r:id="rId3"/>
    <p:sldId id="356" r:id="rId4"/>
    <p:sldId id="466" r:id="rId5"/>
    <p:sldId id="462" r:id="rId6"/>
    <p:sldId id="463" r:id="rId7"/>
    <p:sldId id="471" r:id="rId8"/>
    <p:sldId id="445" r:id="rId9"/>
    <p:sldId id="422" r:id="rId10"/>
    <p:sldId id="440" r:id="rId11"/>
    <p:sldId id="416" r:id="rId12"/>
    <p:sldId id="431" r:id="rId13"/>
    <p:sldId id="444" r:id="rId14"/>
    <p:sldId id="447" r:id="rId15"/>
    <p:sldId id="468" r:id="rId16"/>
    <p:sldId id="453" r:id="rId17"/>
  </p:sldIdLst>
  <p:sldSz cx="12192000" cy="6858000"/>
  <p:notesSz cx="6858000" cy="9144000"/>
  <p:embeddedFontLst>
    <p:embeddedFont>
      <p:font typeface="Consolas" panose="020B0609020204030204" pitchFamily="49" charset="0"/>
      <p:regular r:id="rId20"/>
      <p:bold r:id="rId21"/>
      <p:italic r:id="rId22"/>
      <p:boldItalic r:id="rId23"/>
    </p:embeddedFont>
    <p:embeddedFont>
      <p:font typeface="Montserrat" pitchFamily="2" charset="77"/>
      <p:regular r:id="rId24"/>
      <p:bold r:id="rId25"/>
      <p:italic r:id="rId26"/>
      <p:boldItalic r:id="rId27"/>
    </p:embeddedFont>
    <p:embeddedFont>
      <p:font typeface="Montserrat ExtraBold" panose="00000900000000000000" pitchFamily="2" charset="77"/>
      <p:bold r:id="rId28"/>
      <p:italic r:id="rId29"/>
      <p:boldItalic r:id="rId30"/>
    </p:embeddedFont>
    <p:embeddedFont>
      <p:font typeface="Montserrat SemiBold" panose="00000700000000000000" pitchFamily="2" charset="77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7" roundtripDataSignature="AMtx7mi8dWrwCSJhu53tQRppDdHoobhi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FFFD"/>
    <a:srgbClr val="7028C8"/>
    <a:srgbClr val="F7D5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73" autoAdjust="0"/>
    <p:restoredTop sz="95431" autoAdjust="0"/>
  </p:normalViewPr>
  <p:slideViewPr>
    <p:cSldViewPr snapToGrid="0">
      <p:cViewPr varScale="1">
        <p:scale>
          <a:sx n="126" d="100"/>
          <a:sy n="126" d="100"/>
        </p:scale>
        <p:origin x="344" y="192"/>
      </p:cViewPr>
      <p:guideLst/>
    </p:cSldViewPr>
  </p:slideViewPr>
  <p:outlineViewPr>
    <p:cViewPr>
      <p:scale>
        <a:sx n="33" d="100"/>
        <a:sy n="33" d="100"/>
      </p:scale>
      <p:origin x="0" y="-498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2649" y="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59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5BF56-4A4D-4DEA-BF4B-8ED38A61B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E3BD0-CCFC-4760-AAF3-CF9B94D18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50203-2B6C-4376-BFEA-B4E212133564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10/29/26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70846-9548-41CC-857D-BF91CA71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BCD5-B21F-45B8-9F34-078703248D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2362-2E36-4DA0-BABD-FE59F686457C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4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658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621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8;p29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08: Methods, Parameters, Returns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582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EEC7617E-10DF-C3F1-AEA5-D991676F3DCF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08: Methods, Parameters, Returns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760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07F28FE1-8DED-C8AA-E753-2708C76059F5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08: Methods, Parameters, Returns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74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1_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4A786A68-8E38-1771-49D5-F6F3AA03FF1C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08: Methods, Parameters, Returns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83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preserve="1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B34B41AF-8DF2-D4B5-D5A0-A848EFED0D38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08: Methods, Parameters, Returns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83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6C9D9053-EA96-F3A5-8763-B4CCDBB51BB8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08: Methods, Parameters, Returns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245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Google Shape;18;p29">
            <a:extLst>
              <a:ext uri="{FF2B5EF4-FFF2-40B4-BE49-F238E27FC236}">
                <a16:creationId xmlns:a16="http://schemas.microsoft.com/office/drawing/2014/main" id="{A84750E0-F8B6-4289-C4DC-B293DEA50408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08: Methods, Parameters, Returns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5283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6eUyEbV57NesP7vbm0pIP?si=56e4258dbc3441b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106638/discussion/845199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cse121-instructors@cs.washington.edu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29">
            <a:extLst>
              <a:ext uri="{FF2B5EF4-FFF2-40B4-BE49-F238E27FC236}">
                <a16:creationId xmlns:a16="http://schemas.microsoft.com/office/drawing/2014/main" id="{C5E7BACA-EC1A-F75A-8907-C34CAD2EE0F4}"/>
              </a:ext>
            </a:extLst>
          </p:cNvPr>
          <p:cNvSpPr txBox="1"/>
          <p:nvPr/>
        </p:nvSpPr>
        <p:spPr>
          <a:xfrm>
            <a:off x="420095" y="1419273"/>
            <a:ext cx="8786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1" u="none" strike="noStrike" cap="none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LEC 0</a:t>
            </a:r>
            <a:r>
              <a:rPr lang="en-US" sz="1600" b="1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8</a:t>
            </a:r>
            <a:endParaRPr b="1" dirty="0">
              <a:latin typeface="Montserrat ExtraBold" pitchFamily="2" charset="77"/>
              <a:cs typeface="Calibri" panose="020F0502020204030204" pitchFamily="34" charset="0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 idx="4294967295"/>
          </p:nvPr>
        </p:nvSpPr>
        <p:spPr>
          <a:xfrm>
            <a:off x="0" y="3084513"/>
            <a:ext cx="6211888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4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More Methods, Parameters, and Returns</a:t>
            </a:r>
            <a:endParaRPr sz="4000"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7009923" y="1112472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087221" y="1451178"/>
            <a:ext cx="438540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22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What’s your favorite book?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r>
              <a:rPr lang="en-US" sz="24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sz="24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Google Shape;96;p1">
            <a:extLst>
              <a:ext uri="{FF2B5EF4-FFF2-40B4-BE49-F238E27FC236}">
                <a16:creationId xmlns:a16="http://schemas.microsoft.com/office/drawing/2014/main" id="{9BA15DDD-865E-494F-8F7B-21621E1531B4}"/>
              </a:ext>
            </a:extLst>
          </p:cNvPr>
          <p:cNvSpPr txBox="1"/>
          <p:nvPr/>
        </p:nvSpPr>
        <p:spPr>
          <a:xfrm>
            <a:off x="6935347" y="4072895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" name="Google Shape;97;p1">
            <a:extLst>
              <a:ext uri="{FF2B5EF4-FFF2-40B4-BE49-F238E27FC236}">
                <a16:creationId xmlns:a16="http://schemas.microsoft.com/office/drawing/2014/main" id="{0D59DD3D-F6EE-49A5-88BC-6815EC262206}"/>
              </a:ext>
            </a:extLst>
          </p:cNvPr>
          <p:cNvSpPr txBox="1"/>
          <p:nvPr/>
        </p:nvSpPr>
        <p:spPr>
          <a:xfrm>
            <a:off x="6935347" y="4333507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3" name="Google Shape;95;p1">
            <a:extLst>
              <a:ext uri="{FF2B5EF4-FFF2-40B4-BE49-F238E27FC236}">
                <a16:creationId xmlns:a16="http://schemas.microsoft.com/office/drawing/2014/main" id="{94A77ECD-0BE8-C950-294E-4C092B63E2DF}"/>
              </a:ext>
            </a:extLst>
          </p:cNvPr>
          <p:cNvSpPr txBox="1"/>
          <p:nvPr/>
        </p:nvSpPr>
        <p:spPr>
          <a:xfrm>
            <a:off x="7157403" y="3493967"/>
            <a:ext cx="476198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buClr>
                <a:srgbClr val="404040"/>
              </a:buClr>
              <a:buSzPts val="2200"/>
            </a:pP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r>
              <a:rPr lang="fr-FR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🍂 CSE 121 26au Lecture Tunes 🍂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98;p1">
            <a:extLst>
              <a:ext uri="{FF2B5EF4-FFF2-40B4-BE49-F238E27FC236}">
                <a16:creationId xmlns:a16="http://schemas.microsoft.com/office/drawing/2014/main" id="{B91A9B4D-FE6C-D892-454D-65F30F5629D5}"/>
              </a:ext>
            </a:extLst>
          </p:cNvPr>
          <p:cNvSpPr txBox="1"/>
          <p:nvPr/>
        </p:nvSpPr>
        <p:spPr>
          <a:xfrm>
            <a:off x="8088246" y="4072895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Miya </a:t>
            </a:r>
            <a:r>
              <a:rPr lang="en-US" sz="1200" dirty="0" err="1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Natsuhara</a:t>
            </a: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Anjali Pal</a:t>
            </a:r>
            <a:endParaRPr sz="1200" dirty="0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476FC2-D86B-A882-01F5-BC9BC844F52A}"/>
              </a:ext>
            </a:extLst>
          </p:cNvPr>
          <p:cNvSpPr txBox="1"/>
          <p:nvPr/>
        </p:nvSpPr>
        <p:spPr>
          <a:xfrm>
            <a:off x="8088246" y="4363869"/>
            <a:ext cx="4011913" cy="1754326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en-US" sz="1200" dirty="0" err="1">
                <a:latin typeface="Montserrat" panose="00000500000000000000" pitchFamily="2" charset="0"/>
              </a:rPr>
              <a:t>Samrutha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William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Samvedha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Syreeta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Ryan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Anant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Henry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Reese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Savannah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Tamsyn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Cedric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Anum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Navya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Gene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Margot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K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Ethan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Evelyn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Owen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Jameson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Paul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Gurbax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Tony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Lucas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Alex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Jesse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Matthew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Jennie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Anisha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TJ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Ivory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Avery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D9FC3-9334-1AF6-0066-4149E4FC1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267" y="5507527"/>
            <a:ext cx="1221336" cy="1221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(1/4)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28C8"/>
                </a:solidFill>
              </a:rPr>
              <a:t>Announcements, Reminders</a:t>
            </a:r>
          </a:p>
          <a:p>
            <a:r>
              <a:rPr lang="en-US" dirty="0"/>
              <a:t>Methods, Parameters Warmup</a:t>
            </a:r>
          </a:p>
          <a:p>
            <a:r>
              <a:rPr lang="en-US" dirty="0"/>
              <a:t>Returns Review</a:t>
            </a:r>
          </a:p>
          <a:p>
            <a:r>
              <a:rPr lang="en-US" dirty="0"/>
              <a:t>Finding Primes Example</a:t>
            </a:r>
          </a:p>
        </p:txBody>
      </p:sp>
      <p:sp>
        <p:nvSpPr>
          <p:cNvPr id="5" name="Arrow: Right 4" descr="first: “announcements, reminders&quot;">
            <a:extLst>
              <a:ext uri="{FF2B5EF4-FFF2-40B4-BE49-F238E27FC236}">
                <a16:creationId xmlns:a16="http://schemas.microsoft.com/office/drawing/2014/main" id="{1B936838-38AF-444F-B4B1-AB7499E18E33}"/>
              </a:ext>
            </a:extLst>
          </p:cNvPr>
          <p:cNvSpPr/>
          <p:nvPr/>
        </p:nvSpPr>
        <p:spPr>
          <a:xfrm rot="10800000">
            <a:off x="5662135" y="1625692"/>
            <a:ext cx="576870" cy="245476"/>
          </a:xfrm>
          <a:prstGeom prst="rightArrow">
            <a:avLst/>
          </a:prstGeom>
          <a:solidFill>
            <a:srgbClr val="7028C8"/>
          </a:solidFill>
          <a:ln>
            <a:solidFill>
              <a:srgbClr val="702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7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61FA-EEB3-422B-7DB0-3E80089A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Announcements, Reminders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B5108-D326-A3E1-1010-648875F9D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176" y="1371600"/>
            <a:ext cx="11182027" cy="5268596"/>
          </a:xfrm>
        </p:spPr>
        <p:txBody>
          <a:bodyPr>
            <a:normAutofit/>
          </a:bodyPr>
          <a:lstStyle/>
          <a:p>
            <a:r>
              <a:rPr lang="en-US" dirty="0"/>
              <a:t>P0 and CQ0 Grades now visible on Ed + Gradebook</a:t>
            </a:r>
          </a:p>
          <a:p>
            <a:pPr lvl="1"/>
            <a:r>
              <a:rPr lang="en-US" dirty="0"/>
              <a:t>See </a:t>
            </a:r>
            <a:r>
              <a:rPr lang="en-US" dirty="0">
                <a:hlinkClick r:id="rId3"/>
              </a:rPr>
              <a:t>Ed Announcement</a:t>
            </a:r>
            <a:endParaRPr lang="en-US" dirty="0"/>
          </a:p>
          <a:p>
            <a:r>
              <a:rPr lang="en-US" dirty="0"/>
              <a:t>CQ 1 Today through next Wednesday</a:t>
            </a:r>
          </a:p>
          <a:p>
            <a:pPr lvl="1"/>
            <a:r>
              <a:rPr lang="en-US" dirty="0"/>
              <a:t>Sign up for a slot by </a:t>
            </a:r>
            <a:r>
              <a:rPr lang="en-US" b="1" dirty="0"/>
              <a:t>11:59pm the night before</a:t>
            </a:r>
          </a:p>
          <a:p>
            <a:pPr lvl="1"/>
            <a:r>
              <a:rPr lang="en-US" dirty="0"/>
              <a:t>There are more than enough slots for everyone, but there won’t be if everyone tries to wait until the last day to sign up</a:t>
            </a:r>
          </a:p>
          <a:p>
            <a:r>
              <a:rPr lang="en-US" dirty="0"/>
              <a:t>PQ </a:t>
            </a:r>
            <a:r>
              <a:rPr lang="en-US"/>
              <a:t>1 Tuesday, </a:t>
            </a:r>
            <a:r>
              <a:rPr lang="en-US" dirty="0"/>
              <a:t>November 3</a:t>
            </a:r>
            <a:r>
              <a:rPr lang="en-US" baseline="30000" dirty="0"/>
              <a:t>rd</a:t>
            </a:r>
          </a:p>
          <a:p>
            <a:r>
              <a:rPr lang="en-US" dirty="0">
                <a:hlinkClick r:id="rId4"/>
              </a:rPr>
              <a:t>cse121-instructors@cs.washington.edu</a:t>
            </a:r>
            <a:r>
              <a:rPr lang="en-US" dirty="0"/>
              <a:t> if you need to reach Miya and 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86EBE-4008-0E4A-A533-90A58C2BAA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(2/4)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Announcements, Reminders</a:t>
            </a:r>
          </a:p>
          <a:p>
            <a:r>
              <a:rPr lang="en-US" b="1" dirty="0">
                <a:solidFill>
                  <a:srgbClr val="7028C8"/>
                </a:solidFill>
              </a:rPr>
              <a:t>Methods, Parameters Warmup </a:t>
            </a:r>
          </a:p>
          <a:p>
            <a:r>
              <a:rPr lang="en-US" dirty="0"/>
              <a:t>Returns Review</a:t>
            </a:r>
          </a:p>
          <a:p>
            <a:r>
              <a:rPr lang="en-US" dirty="0"/>
              <a:t>Finding Primes Example</a:t>
            </a:r>
          </a:p>
        </p:txBody>
      </p:sp>
      <p:sp>
        <p:nvSpPr>
          <p:cNvPr id="5" name="Arrow: Right 4" descr="next: &quot;methods, parameters warmup&quot;">
            <a:extLst>
              <a:ext uri="{FF2B5EF4-FFF2-40B4-BE49-F238E27FC236}">
                <a16:creationId xmlns:a16="http://schemas.microsoft.com/office/drawing/2014/main" id="{1B936838-38AF-444F-B4B1-AB7499E18E33}"/>
              </a:ext>
            </a:extLst>
          </p:cNvPr>
          <p:cNvSpPr/>
          <p:nvPr/>
        </p:nvSpPr>
        <p:spPr>
          <a:xfrm rot="10800000">
            <a:off x="6096000" y="2144222"/>
            <a:ext cx="576870" cy="245476"/>
          </a:xfrm>
          <a:prstGeom prst="rightArrow">
            <a:avLst/>
          </a:prstGeom>
          <a:solidFill>
            <a:srgbClr val="7028C8"/>
          </a:solidFill>
          <a:ln>
            <a:solidFill>
              <a:srgbClr val="702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01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15B74-CD1D-3285-969C-A1CA62F3B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75D3FF4-E669-0043-7357-8F14680E96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0439" y="-826815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mystery example (think)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733032-A67D-4156-1F33-46FC8191399C}"/>
              </a:ext>
            </a:extLst>
          </p:cNvPr>
          <p:cNvSpPr txBox="1"/>
          <p:nvPr/>
        </p:nvSpPr>
        <p:spPr>
          <a:xfrm>
            <a:off x="980439" y="1544407"/>
            <a:ext cx="7717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What is the output of this program?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0D77D2-502C-FD20-75C5-079A5AB8E5EF}"/>
              </a:ext>
            </a:extLst>
          </p:cNvPr>
          <p:cNvSpPr txBox="1"/>
          <p:nvPr/>
        </p:nvSpPr>
        <p:spPr>
          <a:xfrm>
            <a:off x="948432" y="2220382"/>
            <a:ext cx="648201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 sz="1800" dirty="0" err="1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5CC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y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5CC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z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5CC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b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dirty="0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mystery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(z, y, x);</a:t>
            </a:r>
          </a:p>
          <a:p>
            <a:b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dirty="0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mystery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(z + x, y + x, y * 2);</a:t>
            </a:r>
          </a:p>
          <a:p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b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mystery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x,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z,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y) {</a:t>
            </a:r>
          </a:p>
          <a:p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z += x;</a:t>
            </a:r>
          </a:p>
          <a:p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dirty="0" err="1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dirty="0" err="1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(z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32F6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and "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(y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x));</a:t>
            </a:r>
          </a:p>
          <a:p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F2CE2E-F714-D6E4-24CD-A8E74322468A}"/>
              </a:ext>
            </a:extLst>
          </p:cNvPr>
          <p:cNvSpPr txBox="1"/>
          <p:nvPr/>
        </p:nvSpPr>
        <p:spPr>
          <a:xfrm>
            <a:off x="7531692" y="1409936"/>
            <a:ext cx="44969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A.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 and -4</a:t>
            </a:r>
            <a:b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7 and -2</a:t>
            </a:r>
          </a:p>
          <a:p>
            <a:endParaRPr lang="en-US" sz="2800" b="1" dirty="0">
              <a:solidFill>
                <a:srgbClr val="008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B.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 and 1</a:t>
            </a:r>
            <a:b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7 and 1</a:t>
            </a:r>
          </a:p>
          <a:p>
            <a:endParaRPr lang="en-US" sz="2800" b="1" dirty="0">
              <a:solidFill>
                <a:srgbClr val="008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 and -4 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9 and -2</a:t>
            </a:r>
          </a:p>
          <a:p>
            <a:endParaRPr lang="en-US" sz="2800" b="1" dirty="0">
              <a:solidFill>
                <a:srgbClr val="008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D.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 and -4</a:t>
            </a:r>
            <a:b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9 and -2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13D7F5-39F2-97FB-7605-09D0EC1F39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E2D334-7028-677A-7C50-5DEFF6558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748" y="194401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8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14A47-38D1-50AA-C986-13CD657D4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7FCEB80-2642-F0E8-9634-4C11D6BEA13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0439" y="-826815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mystery example (pair)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B403D7-BEE3-F2F2-7DD2-E523D8096603}"/>
              </a:ext>
            </a:extLst>
          </p:cNvPr>
          <p:cNvSpPr txBox="1"/>
          <p:nvPr/>
        </p:nvSpPr>
        <p:spPr>
          <a:xfrm>
            <a:off x="980439" y="1544407"/>
            <a:ext cx="7717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What is the output of this program?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CBEA5D-0FC7-C15B-5816-36CAAEA545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03078A-8396-E6F1-CBAC-7342F5C33B10}"/>
              </a:ext>
            </a:extLst>
          </p:cNvPr>
          <p:cNvSpPr txBox="1"/>
          <p:nvPr/>
        </p:nvSpPr>
        <p:spPr>
          <a:xfrm>
            <a:off x="948432" y="2220382"/>
            <a:ext cx="648201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[] </a:t>
            </a:r>
            <a:r>
              <a:rPr lang="en-US" sz="1800" dirty="0" err="1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5CC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y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5CC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z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05CC5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b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dirty="0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mystery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(z, y, x);</a:t>
            </a:r>
          </a:p>
          <a:p>
            <a:b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dirty="0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mystery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(z + x, y + x, y * 2);</a:t>
            </a:r>
          </a:p>
          <a:p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b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mystery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x,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z,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y) {</a:t>
            </a:r>
          </a:p>
          <a:p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z += x;</a:t>
            </a:r>
          </a:p>
          <a:p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1800" dirty="0" err="1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1800" dirty="0" err="1">
                <a:solidFill>
                  <a:srgbClr val="6F42C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(z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032F6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 and "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(y </a:t>
            </a:r>
            <a:r>
              <a:rPr lang="en-US" sz="1800" dirty="0">
                <a:solidFill>
                  <a:srgbClr val="D73A4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x));</a:t>
            </a:r>
          </a:p>
          <a:p>
            <a:r>
              <a:rPr lang="en-US" sz="1800" dirty="0">
                <a:solidFill>
                  <a:srgbClr val="24292E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285D64-0234-118F-F654-B3AFBE70003B}"/>
              </a:ext>
            </a:extLst>
          </p:cNvPr>
          <p:cNvSpPr txBox="1"/>
          <p:nvPr/>
        </p:nvSpPr>
        <p:spPr>
          <a:xfrm>
            <a:off x="7531692" y="1409936"/>
            <a:ext cx="44969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A.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 and -4</a:t>
            </a:r>
            <a:b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7 and -2</a:t>
            </a:r>
          </a:p>
          <a:p>
            <a:endParaRPr lang="en-US" sz="2800" b="1" dirty="0">
              <a:solidFill>
                <a:srgbClr val="008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B.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 and 1</a:t>
            </a:r>
            <a:b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7 and 1</a:t>
            </a:r>
          </a:p>
          <a:p>
            <a:endParaRPr lang="en-US" sz="2800" b="1" dirty="0">
              <a:solidFill>
                <a:srgbClr val="008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 and -4 </a:t>
            </a:r>
          </a:p>
          <a:p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9 and -2</a:t>
            </a:r>
          </a:p>
          <a:p>
            <a:endParaRPr lang="en-US" sz="2800" b="1" dirty="0">
              <a:solidFill>
                <a:srgbClr val="00808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2800" b="1" dirty="0">
                <a:solidFill>
                  <a:srgbClr val="7030A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D. 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7 and -4</a:t>
            </a:r>
            <a:b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9 and -2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587C2C-D184-A7AE-D03A-E81905DD3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748" y="194401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20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(3/4)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Announcements, Reminders</a:t>
            </a:r>
          </a:p>
          <a:p>
            <a:r>
              <a:rPr lang="en-US" dirty="0">
                <a:solidFill>
                  <a:schemeClr val="tx1"/>
                </a:solidFill>
              </a:rPr>
              <a:t>Methods, Parameters, Warmup </a:t>
            </a:r>
          </a:p>
          <a:p>
            <a:r>
              <a:rPr lang="en-US" b="1" dirty="0">
                <a:solidFill>
                  <a:srgbClr val="7028C8"/>
                </a:solidFill>
              </a:rPr>
              <a:t>Returns Review</a:t>
            </a:r>
          </a:p>
          <a:p>
            <a:r>
              <a:rPr lang="en-US" dirty="0"/>
              <a:t>Finding Primes Example</a:t>
            </a:r>
          </a:p>
        </p:txBody>
      </p:sp>
      <p:sp>
        <p:nvSpPr>
          <p:cNvPr id="5" name="Arrow: Right 4" descr="next: &quot;returns review&quot;">
            <a:extLst>
              <a:ext uri="{FF2B5EF4-FFF2-40B4-BE49-F238E27FC236}">
                <a16:creationId xmlns:a16="http://schemas.microsoft.com/office/drawing/2014/main" id="{1B936838-38AF-444F-B4B1-AB7499E18E33}"/>
              </a:ext>
            </a:extLst>
          </p:cNvPr>
          <p:cNvSpPr/>
          <p:nvPr/>
        </p:nvSpPr>
        <p:spPr>
          <a:xfrm rot="10800000">
            <a:off x="3899729" y="2628317"/>
            <a:ext cx="576870" cy="245476"/>
          </a:xfrm>
          <a:prstGeom prst="rightArrow">
            <a:avLst/>
          </a:prstGeom>
          <a:solidFill>
            <a:srgbClr val="7028C8"/>
          </a:solidFill>
          <a:ln>
            <a:solidFill>
              <a:srgbClr val="702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479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7F324-FE09-4948-1F46-4E952F8F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PCM: </a:t>
            </a:r>
            <a:r>
              <a:rPr lang="en-US" dirty="0"/>
              <a:t>Returns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27D1A4-A8AC-A3A6-3261-471CBFC388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2A4E8DA-52A1-8641-3700-7D1B032C2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33365" y="1227534"/>
            <a:ext cx="10515599" cy="5240409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Returns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allow us to send values </a:t>
            </a:r>
            <a:r>
              <a:rPr lang="en-US" sz="36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 of a method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endParaRPr lang="en-US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public static </a:t>
            </a:r>
            <a:r>
              <a:rPr lang="en-US" sz="2800" dirty="0">
                <a:solidFill>
                  <a:schemeClr val="tx1"/>
                </a:solidFill>
                <a:highlight>
                  <a:srgbClr val="CCECFF"/>
                </a:highlight>
                <a:latin typeface="Consolas" panose="020B0609020204030204" pitchFamily="49" charset="0"/>
                <a:cs typeface="Calibri" panose="020F0502020204030204" pitchFamily="34" charset="0"/>
              </a:rPr>
              <a:t>&lt;type&gt;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myMethod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(int num) {</a:t>
            </a:r>
          </a:p>
          <a:p>
            <a:pPr marL="5715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 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System.out.print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(num + " is the best!");</a:t>
            </a:r>
          </a:p>
          <a:p>
            <a:pPr marL="5715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  ...</a:t>
            </a:r>
            <a:b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  </a:t>
            </a:r>
            <a:r>
              <a:rPr lang="en-US" sz="2800" dirty="0">
                <a:solidFill>
                  <a:srgbClr val="7030A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return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highlight>
                  <a:srgbClr val="CCECFF"/>
                </a:highlight>
                <a:latin typeface="Consolas" panose="020B0609020204030204" pitchFamily="49" charset="0"/>
                <a:cs typeface="Calibri" panose="020F0502020204030204" pitchFamily="34" charset="0"/>
              </a:rPr>
              <a:t>&lt;value of correct type&gt;</a:t>
            </a:r>
          </a:p>
          <a:p>
            <a:pPr marL="571500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}</a:t>
            </a:r>
          </a:p>
          <a:p>
            <a:pPr marL="571500" lvl="1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8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Calling a method that returns a value…</a:t>
            </a:r>
          </a:p>
          <a:p>
            <a:pPr marL="571500" lvl="1" indent="0">
              <a:buNone/>
            </a:pPr>
            <a:r>
              <a:rPr lang="en-US" sz="2800" dirty="0">
                <a:solidFill>
                  <a:schemeClr val="tx1"/>
                </a:solidFill>
                <a:highlight>
                  <a:srgbClr val="FFFFCC"/>
                </a:highlight>
                <a:latin typeface="Consolas" panose="020B0609020204030204" pitchFamily="49" charset="0"/>
                <a:cs typeface="Calibri" panose="020F0502020204030204" pitchFamily="34" charset="0"/>
              </a:rPr>
              <a:t>&lt;type&gt;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result =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myMethod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(42);</a:t>
            </a:r>
          </a:p>
        </p:txBody>
      </p:sp>
      <p:grpSp>
        <p:nvGrpSpPr>
          <p:cNvPr id="12" name="Group 11" descr="A yellow border with text &quot;1. evaluate the expression; 2. return this value to where the method was called; 3. exit the method&quot;">
            <a:extLst>
              <a:ext uri="{FF2B5EF4-FFF2-40B4-BE49-F238E27FC236}">
                <a16:creationId xmlns:a16="http://schemas.microsoft.com/office/drawing/2014/main" id="{EC7F3474-CF46-303B-BD7C-72078A8705CA}"/>
              </a:ext>
            </a:extLst>
          </p:cNvPr>
          <p:cNvGrpSpPr/>
          <p:nvPr/>
        </p:nvGrpSpPr>
        <p:grpSpPr>
          <a:xfrm>
            <a:off x="8850380" y="4372304"/>
            <a:ext cx="2817346" cy="2011351"/>
            <a:chOff x="8850380" y="4372304"/>
            <a:chExt cx="2817346" cy="2011351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24C9787B-99EC-7C96-FCB0-BC2B39ECE247}"/>
                </a:ext>
              </a:extLst>
            </p:cNvPr>
            <p:cNvSpPr/>
            <p:nvPr/>
          </p:nvSpPr>
          <p:spPr>
            <a:xfrm>
              <a:off x="8850380" y="4372304"/>
              <a:ext cx="2817346" cy="2011351"/>
            </a:xfrm>
            <a:prstGeom prst="roundRect">
              <a:avLst>
                <a:gd name="adj" fmla="val 6927"/>
              </a:avLst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0D2DBB-2710-7A31-9C73-A958F79E4F9A}"/>
                </a:ext>
              </a:extLst>
            </p:cNvPr>
            <p:cNvSpPr txBox="1"/>
            <p:nvPr/>
          </p:nvSpPr>
          <p:spPr>
            <a:xfrm>
              <a:off x="8914731" y="4498667"/>
              <a:ext cx="268864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Evaluate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the expression</a:t>
              </a:r>
            </a:p>
            <a:p>
              <a:pPr marL="342900" indent="-342900">
                <a:buAutoNum type="arabicPeriod"/>
              </a:pP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>
                <a:buAutoNum type="arabicPeriod"/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Return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this value to where the method was called</a:t>
              </a:r>
            </a:p>
            <a:p>
              <a:pPr marL="342900" indent="-342900">
                <a:buAutoNum type="arabicPeriod"/>
              </a:pPr>
              <a:endParaRPr lang="en-US" sz="16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342900" indent="-342900">
                <a:buAutoNum type="arabicPeriod"/>
              </a:pP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Exit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the method</a:t>
              </a:r>
            </a:p>
          </p:txBody>
        </p:sp>
      </p:grpSp>
      <p:grpSp>
        <p:nvGrpSpPr>
          <p:cNvPr id="13" name="Group 12" descr="A yellow arrow pointing to the return statement of myMethod">
            <a:extLst>
              <a:ext uri="{FF2B5EF4-FFF2-40B4-BE49-F238E27FC236}">
                <a16:creationId xmlns:a16="http://schemas.microsoft.com/office/drawing/2014/main" id="{731F8897-1C73-D83E-DD5D-5E40756D63F5}"/>
              </a:ext>
            </a:extLst>
          </p:cNvPr>
          <p:cNvGrpSpPr/>
          <p:nvPr/>
        </p:nvGrpSpPr>
        <p:grpSpPr>
          <a:xfrm>
            <a:off x="8095287" y="3881488"/>
            <a:ext cx="3421684" cy="369332"/>
            <a:chOff x="8095287" y="3881488"/>
            <a:chExt cx="3421684" cy="369332"/>
          </a:xfrm>
        </p:grpSpPr>
        <p:sp>
          <p:nvSpPr>
            <p:cNvPr id="10" name="Left Arrow 9">
              <a:extLst>
                <a:ext uri="{FF2B5EF4-FFF2-40B4-BE49-F238E27FC236}">
                  <a16:creationId xmlns:a16="http://schemas.microsoft.com/office/drawing/2014/main" id="{D7DF69EE-C9E5-F800-2961-ED267DF4B6C7}"/>
                </a:ext>
              </a:extLst>
            </p:cNvPr>
            <p:cNvSpPr/>
            <p:nvPr/>
          </p:nvSpPr>
          <p:spPr>
            <a:xfrm>
              <a:off x="8095287" y="4014951"/>
              <a:ext cx="672662" cy="168166"/>
            </a:xfrm>
            <a:prstGeom prst="lef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C0D01D-8453-4814-0867-72341597B483}"/>
                </a:ext>
              </a:extLst>
            </p:cNvPr>
            <p:cNvSpPr txBox="1"/>
            <p:nvPr/>
          </p:nvSpPr>
          <p:spPr>
            <a:xfrm>
              <a:off x="9001133" y="3881488"/>
              <a:ext cx="25158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7030A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return</a:t>
              </a:r>
              <a:r>
                <a:rPr lang="en-US" sz="1800" dirty="0"/>
                <a:t> 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does 3 things: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33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75352-A1E8-451C-C332-72E666088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3C7DE-C884-29DF-E712-BD61A5DE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Math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FF15992-299F-D031-7974-545D8E2DF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209902"/>
              </p:ext>
            </p:extLst>
          </p:nvPr>
        </p:nvGraphicFramePr>
        <p:xfrm>
          <a:off x="1107326" y="1514008"/>
          <a:ext cx="9977348" cy="464892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244142">
                  <a:extLst>
                    <a:ext uri="{9D8B030D-6E8A-4147-A177-3AD203B41FA5}">
                      <a16:colId xmlns:a16="http://schemas.microsoft.com/office/drawing/2014/main" val="1114121371"/>
                    </a:ext>
                  </a:extLst>
                </a:gridCol>
                <a:gridCol w="6733206">
                  <a:extLst>
                    <a:ext uri="{9D8B030D-6E8A-4147-A177-3AD203B41FA5}">
                      <a16:colId xmlns:a16="http://schemas.microsoft.com/office/drawing/2014/main" val="382854233"/>
                    </a:ext>
                  </a:extLst>
                </a:gridCol>
              </a:tblGrid>
              <a:tr h="59527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03890"/>
                  </a:ext>
                </a:extLst>
              </a:tr>
              <a:tr h="455212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Math.abs</a:t>
                      </a:r>
                      <a:r>
                        <a:rPr lang="en-US" sz="1800" b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(value)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absolute value of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1775112"/>
                  </a:ext>
                </a:extLst>
              </a:tr>
              <a:tr h="517004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Math.ceil</a:t>
                      </a:r>
                      <a:r>
                        <a:rPr lang="en-US" sz="1800" b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(value)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value rounded up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4106784"/>
                  </a:ext>
                </a:extLst>
              </a:tr>
              <a:tr h="455212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Math.floor</a:t>
                      </a:r>
                      <a:r>
                        <a:rPr lang="en-US" sz="1800" b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(value)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value rounded down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894476"/>
                  </a:ext>
                </a:extLst>
              </a:tr>
              <a:tr h="455212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Math.max</a:t>
                      </a:r>
                      <a:r>
                        <a:rPr lang="en-US" sz="1800" b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(value1, value2)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larger of the two values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6247286"/>
                  </a:ext>
                </a:extLst>
              </a:tr>
              <a:tr h="455212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Math.min</a:t>
                      </a:r>
                      <a:r>
                        <a:rPr lang="en-US" sz="1800" b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(value1, value2)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smaller of the two values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1204326"/>
                  </a:ext>
                </a:extLst>
              </a:tr>
              <a:tr h="805375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Math.round</a:t>
                      </a:r>
                      <a:r>
                        <a:rPr lang="en-US" sz="1800" b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(value)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value rounded to the nearest whole number*</a:t>
                      </a:r>
                    </a:p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note: need to cast result to int (it’s complicated!)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8906384"/>
                  </a:ext>
                </a:extLst>
              </a:tr>
              <a:tr h="455212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Math.sqrt</a:t>
                      </a:r>
                      <a:r>
                        <a:rPr lang="en-US" sz="1800" b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(value)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square root of value</a:t>
                      </a:r>
                      <a:endParaRPr lang="en-US" sz="20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3346846"/>
                  </a:ext>
                </a:extLst>
              </a:tr>
              <a:tr h="455212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Math.pow</a:t>
                      </a:r>
                      <a:r>
                        <a:rPr lang="en-US" sz="1800" b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(base, exp)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base raised to the exp power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389812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EC946-C89B-8343-921E-5F0789F666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15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77AB6-FE57-DB68-3F1C-6BC9A50FB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String Methods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372843-D8BA-3D38-D157-B092F43256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876317"/>
              </p:ext>
            </p:extLst>
          </p:nvPr>
        </p:nvGraphicFramePr>
        <p:xfrm>
          <a:off x="789071" y="1263240"/>
          <a:ext cx="10468452" cy="537695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040275">
                  <a:extLst>
                    <a:ext uri="{9D8B030D-6E8A-4147-A177-3AD203B41FA5}">
                      <a16:colId xmlns:a16="http://schemas.microsoft.com/office/drawing/2014/main" val="3368264241"/>
                    </a:ext>
                  </a:extLst>
                </a:gridCol>
                <a:gridCol w="6428177">
                  <a:extLst>
                    <a:ext uri="{9D8B030D-6E8A-4147-A177-3AD203B41FA5}">
                      <a16:colId xmlns:a16="http://schemas.microsoft.com/office/drawing/2014/main" val="3821759083"/>
                    </a:ext>
                  </a:extLst>
                </a:gridCol>
              </a:tblGrid>
              <a:tr h="51345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165557"/>
                  </a:ext>
                </a:extLst>
              </a:tr>
              <a:tr h="48940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length()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length of the string.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5982990"/>
                  </a:ext>
                </a:extLst>
              </a:tr>
              <a:tr h="489402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charAt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</a:t>
                      </a:r>
                      <a:endParaRPr lang="en-US" sz="180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character at index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the string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5054932"/>
                  </a:ext>
                </a:extLst>
              </a:tr>
              <a:tr h="718842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indexOf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(s)</a:t>
                      </a:r>
                      <a:endParaRPr lang="en-US" sz="180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index of the first occurrence of s in the string; returns -1 if s doesn't appear in the string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4619916"/>
                  </a:ext>
                </a:extLst>
              </a:tr>
              <a:tr h="71884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substring(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, j) or substring(</a:t>
                      </a:r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characters in this string from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(inclusive) to j (exclusive); if j is omitted, goes until the end of the string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250403"/>
                  </a:ext>
                </a:extLst>
              </a:tr>
              <a:tr h="48940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contains(s)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whether or not the string contains 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671709"/>
                  </a:ext>
                </a:extLst>
              </a:tr>
              <a:tr h="489402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equals(s)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whether or not the string is equal to s (case-sensitive)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3461892"/>
                  </a:ext>
                </a:extLst>
              </a:tr>
              <a:tr h="489402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equalsIgnoreCase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whether or not the string is equal to s ignoring case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1784282"/>
                  </a:ext>
                </a:extLst>
              </a:tr>
              <a:tr h="489402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toUpperCase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 uppercase version of the string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425595"/>
                  </a:ext>
                </a:extLst>
              </a:tr>
              <a:tr h="489402"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toLowerCase</a:t>
                      </a:r>
                      <a:r>
                        <a:rPr lang="en-US" sz="180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highlight>
                            <a:srgbClr val="CFFFFD"/>
                          </a:highligh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 lowercase version of the string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294830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AB584-796E-7443-A748-73E0E0F0F7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693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385D3-32BD-60CA-C34B-D459052DB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F585D-539A-1D96-21D8-997A7E3EF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chaining methods in expressions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D15D57E-59DE-930E-D0FC-D31572626A60}"/>
              </a:ext>
            </a:extLst>
          </p:cNvPr>
          <p:cNvGraphicFramePr>
            <a:graphicFrameLocks noGrp="1"/>
          </p:cNvGraphicFramePr>
          <p:nvPr/>
        </p:nvGraphicFramePr>
        <p:xfrm>
          <a:off x="3369225" y="1543879"/>
          <a:ext cx="5453550" cy="1000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5355">
                  <a:extLst>
                    <a:ext uri="{9D8B030D-6E8A-4147-A177-3AD203B41FA5}">
                      <a16:colId xmlns:a16="http://schemas.microsoft.com/office/drawing/2014/main" val="3874129439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9037766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107311372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208589544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739331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04357698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731264172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2397371736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143654077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808435129"/>
                    </a:ext>
                  </a:extLst>
                </a:gridCol>
              </a:tblGrid>
              <a:tr h="544967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solidFill>
                          <a:srgbClr val="002060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0276"/>
                  </a:ext>
                </a:extLst>
              </a:tr>
              <a:tr h="421685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85107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ECEAC39-9A6B-5AA9-FF78-0658C95FFB9C}"/>
              </a:ext>
            </a:extLst>
          </p:cNvPr>
          <p:cNvSpPr txBox="1"/>
          <p:nvPr/>
        </p:nvSpPr>
        <p:spPr>
          <a:xfrm>
            <a:off x="838195" y="2946310"/>
            <a:ext cx="103497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400" dirty="0">
                <a:latin typeface="Consolas" panose="020B0609020204030204" pitchFamily="49" charset="0"/>
                <a:cs typeface="Calibri" panose="020F0502020204030204" pitchFamily="34" charset="0"/>
              </a:rPr>
              <a:t>(7, 8).</a:t>
            </a:r>
            <a:r>
              <a:rPr lang="en-US" sz="2400" dirty="0" err="1">
                <a:latin typeface="Consolas" panose="020B0609020204030204" pitchFamily="49" charset="0"/>
                <a:cs typeface="Calibri" panose="020F0502020204030204" pitchFamily="34" charset="0"/>
              </a:rPr>
              <a:t>toUpperCase</a:t>
            </a:r>
            <a:r>
              <a:rPr lang="en-US" sz="2400" dirty="0">
                <a:latin typeface="Consolas" panose="020B0609020204030204" pitchFamily="49" charset="0"/>
                <a:cs typeface="Calibri" panose="020F0502020204030204" pitchFamily="34" charset="0"/>
              </a:rPr>
              <a:t>() + </a:t>
            </a:r>
            <a:r>
              <a:rPr lang="en-US" sz="24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400" dirty="0">
                <a:latin typeface="Consolas" panose="020B0609020204030204" pitchFamily="49" charset="0"/>
                <a:cs typeface="Calibri" panose="020F0502020204030204" pitchFamily="34" charset="0"/>
              </a:rPr>
              <a:t>(8) + "ball"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94382-B51B-A689-8066-87AE6F21F72C}"/>
              </a:ext>
            </a:extLst>
          </p:cNvPr>
          <p:cNvSpPr txBox="1"/>
          <p:nvPr/>
        </p:nvSpPr>
        <p:spPr>
          <a:xfrm>
            <a:off x="838192" y="3732654"/>
            <a:ext cx="103497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  <a:cs typeface="Calibri" panose="020F0502020204030204" pitchFamily="34" charset="0"/>
              </a:rPr>
              <a:t>              "g".</a:t>
            </a:r>
            <a:r>
              <a:rPr lang="en-US" sz="2400" dirty="0" err="1">
                <a:latin typeface="Consolas" panose="020B0609020204030204" pitchFamily="49" charset="0"/>
                <a:cs typeface="Calibri" panose="020F0502020204030204" pitchFamily="34" charset="0"/>
              </a:rPr>
              <a:t>toUpperCase</a:t>
            </a:r>
            <a:r>
              <a:rPr lang="en-US" sz="2400" dirty="0">
                <a:latin typeface="Consolas" panose="020B0609020204030204" pitchFamily="49" charset="0"/>
                <a:cs typeface="Calibri" panose="020F0502020204030204" pitchFamily="34" charset="0"/>
              </a:rPr>
              <a:t>() + </a:t>
            </a:r>
            <a:r>
              <a:rPr lang="en-US" sz="24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400" dirty="0">
                <a:latin typeface="Consolas" panose="020B0609020204030204" pitchFamily="49" charset="0"/>
                <a:cs typeface="Calibri" panose="020F0502020204030204" pitchFamily="34" charset="0"/>
              </a:rPr>
              <a:t>(8) + "ball"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AB1653-26F1-82DC-432D-4E4E79EAA787}"/>
              </a:ext>
            </a:extLst>
          </p:cNvPr>
          <p:cNvSpPr txBox="1"/>
          <p:nvPr/>
        </p:nvSpPr>
        <p:spPr>
          <a:xfrm>
            <a:off x="838192" y="4482937"/>
            <a:ext cx="103497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Consolas" panose="020B0609020204030204" pitchFamily="49" charset="0"/>
                <a:cs typeface="Calibri" panose="020F0502020204030204" pitchFamily="34" charset="0"/>
              </a:rPr>
              <a:t>                            "G" + </a:t>
            </a:r>
            <a:r>
              <a:rPr lang="en-US" sz="240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400">
                <a:latin typeface="Consolas" panose="020B0609020204030204" pitchFamily="49" charset="0"/>
                <a:cs typeface="Calibri" panose="020F0502020204030204" pitchFamily="34" charset="0"/>
              </a:rPr>
              <a:t>(8) + "ball"</a:t>
            </a:r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589408-C0B1-AB7A-C654-E99D9651A22B}"/>
              </a:ext>
            </a:extLst>
          </p:cNvPr>
          <p:cNvSpPr txBox="1"/>
          <p:nvPr/>
        </p:nvSpPr>
        <p:spPr>
          <a:xfrm>
            <a:off x="838192" y="5233220"/>
            <a:ext cx="103497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Consolas" panose="020B0609020204030204" pitchFamily="49" charset="0"/>
                <a:cs typeface="Calibri" panose="020F0502020204030204" pitchFamily="34" charset="0"/>
              </a:rPr>
              <a:t>                            "G" +      "um"      + "ball"</a:t>
            </a:r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86C0F-7503-8560-C8C8-4408A4273C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7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AB05D-FCCB-68EC-2BCE-C75CE2C04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Remember: Method Comments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82E47-87C4-D41F-EA81-DADE1F1B8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114300" indent="0">
              <a:buNone/>
            </a:pPr>
            <a:r>
              <a:rPr lang="en-US" dirty="0"/>
              <a:t>Each method you write (except main) should have a short comment!</a:t>
            </a:r>
          </a:p>
          <a:p>
            <a:pPr marL="114300" indent="0">
              <a:buNone/>
            </a:pPr>
            <a:endParaRPr lang="en-US" dirty="0"/>
          </a:p>
          <a:p>
            <a:pPr marL="463550" indent="0">
              <a:buNone/>
            </a:pPr>
            <a:r>
              <a:rPr lang="en-US" b="0" i="0" dirty="0">
                <a:solidFill>
                  <a:srgbClr val="70809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// Behavior: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463550" indent="0">
              <a:buNone/>
            </a:pPr>
            <a:r>
              <a:rPr lang="en-US" b="0" i="0" dirty="0">
                <a:solidFill>
                  <a:srgbClr val="70809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// - Calculates net profit using monthly income and daily spending.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463550" indent="0">
              <a:buNone/>
            </a:pPr>
            <a:r>
              <a:rPr lang="en-US" b="0" i="0" dirty="0">
                <a:solidFill>
                  <a:srgbClr val="70809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// Parameters: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463550" indent="0">
              <a:buNone/>
            </a:pPr>
            <a:r>
              <a:rPr lang="en-US" b="0" i="0" dirty="0">
                <a:solidFill>
                  <a:srgbClr val="70809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// - income: user's income this month (non-negative)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463550" indent="0">
              <a:buNone/>
            </a:pPr>
            <a:r>
              <a:rPr lang="en-US" b="0" i="0" dirty="0">
                <a:solidFill>
                  <a:srgbClr val="70809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// - spending: amount spent each day this month (non-negative)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463550" indent="0">
              <a:buNone/>
            </a:pPr>
            <a:r>
              <a:rPr lang="en-US" b="0" i="0" dirty="0">
                <a:solidFill>
                  <a:srgbClr val="70809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// Returns: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463550" indent="0">
              <a:buNone/>
            </a:pPr>
            <a:r>
              <a:rPr lang="en-US" b="0" i="0" dirty="0">
                <a:solidFill>
                  <a:srgbClr val="708090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// - int: the net profit or loss. Positive if profit, negative if loss.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463550" indent="0">
              <a:buNone/>
            </a:pPr>
            <a:r>
              <a:rPr lang="en-US" b="0" i="0" dirty="0">
                <a:solidFill>
                  <a:srgbClr val="7B2DB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7B2DB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0" i="0" dirty="0">
                <a:solidFill>
                  <a:srgbClr val="7B2DB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calculateNetExpenses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b="0" i="0" dirty="0">
                <a:solidFill>
                  <a:srgbClr val="7B2DB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income, </a:t>
            </a:r>
            <a:r>
              <a:rPr lang="en-US" b="0" i="0" dirty="0">
                <a:solidFill>
                  <a:srgbClr val="7B2DB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spending) { </a:t>
            </a:r>
          </a:p>
          <a:p>
            <a:pPr marL="463550" indent="0">
              <a:buNone/>
            </a:pPr>
            <a:r>
              <a:rPr lang="en-US" dirty="0">
                <a:solidFill>
                  <a:srgbClr val="33333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b="0" i="0" dirty="0">
                <a:solidFill>
                  <a:srgbClr val="7B2DBB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income - (spending * DAYS_IN_MONTH); </a:t>
            </a:r>
          </a:p>
          <a:p>
            <a:pPr marL="463550" indent="0">
              <a:buNone/>
            </a:pPr>
            <a:r>
              <a:rPr lang="en-US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560047-BD04-E782-6F19-12EF485E29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058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21DFD-E19C-9873-E705-5819FD7FA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03DAA30-53AC-0409-6477-908BE1CFDC3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0439" y="-826815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return example (think)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680A57-273B-CB76-6B6B-FBC1782E655E}"/>
              </a:ext>
            </a:extLst>
          </p:cNvPr>
          <p:cNvSpPr txBox="1"/>
          <p:nvPr/>
        </p:nvSpPr>
        <p:spPr>
          <a:xfrm>
            <a:off x="1374577" y="2168723"/>
            <a:ext cx="6550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What value is returned from this method?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B109F9-83B1-CC8D-DB03-5A60306AD5C8}"/>
              </a:ext>
            </a:extLst>
          </p:cNvPr>
          <p:cNvSpPr txBox="1"/>
          <p:nvPr/>
        </p:nvSpPr>
        <p:spPr>
          <a:xfrm>
            <a:off x="1374577" y="3429000"/>
            <a:ext cx="61180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returnExample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return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return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24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9722FF-994A-D618-55A4-6AF6FEC0646A}"/>
              </a:ext>
            </a:extLst>
          </p:cNvPr>
          <p:cNvSpPr txBox="1"/>
          <p:nvPr/>
        </p:nvSpPr>
        <p:spPr>
          <a:xfrm>
            <a:off x="8499261" y="1933156"/>
            <a:ext cx="21607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en-US" sz="36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-1</a:t>
            </a:r>
            <a:endParaRPr lang="en-US" sz="36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endParaRPr lang="en-US" sz="36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36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0</a:t>
            </a:r>
            <a:endParaRPr lang="en-US" sz="36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endParaRPr lang="en-US" sz="36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en-US" sz="36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4</a:t>
            </a:r>
            <a:endParaRPr lang="en-US" sz="36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endParaRPr lang="en-US" sz="36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CA44E6-C136-5090-C1E0-24CCA84090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3E4146-8B2E-EB65-879A-76C61D1F9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748" y="194401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12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A67F44E-5127-5457-4546-08957D740AC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0439" y="-826815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return example (pair)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535825-E87F-E77F-0ABD-4165FA62BF15}"/>
              </a:ext>
            </a:extLst>
          </p:cNvPr>
          <p:cNvSpPr txBox="1"/>
          <p:nvPr/>
        </p:nvSpPr>
        <p:spPr>
          <a:xfrm>
            <a:off x="1374577" y="2168723"/>
            <a:ext cx="6550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What value is returned from this method?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0A842C-D659-ADC5-5088-16DD8A0AB07C}"/>
              </a:ext>
            </a:extLst>
          </p:cNvPr>
          <p:cNvSpPr txBox="1"/>
          <p:nvPr/>
        </p:nvSpPr>
        <p:spPr>
          <a:xfrm>
            <a:off x="1374577" y="3429000"/>
            <a:ext cx="61180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public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6F42C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returnExample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</a:p>
          <a:p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for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4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return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 err="1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return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400" b="0" dirty="0">
                <a:solidFill>
                  <a:srgbClr val="D73A49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sz="2400" b="0" dirty="0">
                <a:solidFill>
                  <a:srgbClr val="005CC5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sz="2400" b="0" dirty="0">
                <a:solidFill>
                  <a:srgbClr val="24292E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BA92C3-D409-3C9F-65E9-38ED519778C5}"/>
              </a:ext>
            </a:extLst>
          </p:cNvPr>
          <p:cNvSpPr txBox="1"/>
          <p:nvPr/>
        </p:nvSpPr>
        <p:spPr>
          <a:xfrm>
            <a:off x="8499261" y="1933156"/>
            <a:ext cx="216078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</a:t>
            </a:r>
            <a:r>
              <a:rPr lang="en-US" sz="36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-1</a:t>
            </a:r>
            <a:endParaRPr lang="en-US" sz="36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endParaRPr lang="en-US" sz="36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</a:t>
            </a:r>
            <a:r>
              <a:rPr lang="en-US" sz="36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0</a:t>
            </a:r>
            <a:endParaRPr lang="en-US" sz="36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endParaRPr lang="en-US" sz="36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</a:t>
            </a:r>
            <a:r>
              <a:rPr lang="en-US" sz="3600" b="1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4</a:t>
            </a:r>
            <a:endParaRPr lang="en-US" sz="36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endParaRPr lang="en-US" sz="3600" b="1" dirty="0">
              <a:solidFill>
                <a:srgbClr val="00808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 </a:t>
            </a:r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US" sz="3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8F7859-A071-364E-7A93-61D8D3044C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3B65B2-8662-D25A-DDCF-3DC063ACE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748" y="194401"/>
            <a:ext cx="762636" cy="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05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(4/4)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Announcements, Reminders</a:t>
            </a:r>
          </a:p>
          <a:p>
            <a:r>
              <a:rPr lang="en-US" dirty="0"/>
              <a:t>Methods, Parameters Warmup </a:t>
            </a:r>
          </a:p>
          <a:p>
            <a:r>
              <a:rPr lang="en-US" dirty="0"/>
              <a:t>Returns Review</a:t>
            </a:r>
          </a:p>
          <a:p>
            <a:r>
              <a:rPr lang="en-US" b="1" dirty="0">
                <a:solidFill>
                  <a:srgbClr val="7028C8"/>
                </a:solidFill>
              </a:rPr>
              <a:t>Finding Primes Example</a:t>
            </a:r>
          </a:p>
        </p:txBody>
      </p:sp>
      <p:sp>
        <p:nvSpPr>
          <p:cNvPr id="5" name="Arrow: Right 4" descr="next: &quot;random characters example&quot;">
            <a:extLst>
              <a:ext uri="{FF2B5EF4-FFF2-40B4-BE49-F238E27FC236}">
                <a16:creationId xmlns:a16="http://schemas.microsoft.com/office/drawing/2014/main" id="{1B936838-38AF-444F-B4B1-AB7499E18E33}"/>
              </a:ext>
            </a:extLst>
          </p:cNvPr>
          <p:cNvSpPr/>
          <p:nvPr/>
        </p:nvSpPr>
        <p:spPr>
          <a:xfrm rot="10800000">
            <a:off x="5757331" y="3183524"/>
            <a:ext cx="576870" cy="245476"/>
          </a:xfrm>
          <a:prstGeom prst="rightArrow">
            <a:avLst/>
          </a:prstGeom>
          <a:solidFill>
            <a:srgbClr val="7028C8"/>
          </a:solidFill>
          <a:ln>
            <a:solidFill>
              <a:srgbClr val="7028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730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17680-BEA7-29B9-CAD4-72ECF2D97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Problem-Solving Strategies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B219CF7-4A49-1F39-5F3B-6713530ABB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Analogy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– Is this similar to another problem you've seen?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Brainstorming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Consider steps to solve problem before jumping into code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Try to do an example "by hand"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outline steps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Solve sub-problems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Is there a smaller part of the problem to solve?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Debugging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Does your solution behave correctly?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What is it doing?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What do you expect it to do? </a:t>
            </a:r>
          </a:p>
          <a:p>
            <a:pPr lvl="1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What area of your code controls that part of the output?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Iterative Development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– Can we start by solving a different problem that is easier?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23BBB-7E33-B712-EAD4-A15505C6CE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028559"/>
      </p:ext>
    </p:extLst>
  </p:cSld>
  <p:clrMapOvr>
    <a:masterClrMapping/>
  </p:clrMapOvr>
</p:sld>
</file>

<file path=ppt/theme/theme1.xml><?xml version="1.0" encoding="utf-8"?>
<a:theme xmlns:a="http://schemas.openxmlformats.org/drawingml/2006/main" name="2_CSE 12X (adopted from CSE 373)">
  <a:themeElements>
    <a:clrScheme name="Custom 6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57FF"/>
      </a:hlink>
      <a:folHlink>
        <a:srgbClr val="0057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26282</TotalTime>
  <Words>1341</Words>
  <Application>Microsoft Macintosh PowerPoint</Application>
  <PresentationFormat>Widescreen</PresentationFormat>
  <Paragraphs>264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Montserrat ExtraBold</vt:lpstr>
      <vt:lpstr>Calibri</vt:lpstr>
      <vt:lpstr>Consolas</vt:lpstr>
      <vt:lpstr>Arial</vt:lpstr>
      <vt:lpstr>Montserrat</vt:lpstr>
      <vt:lpstr>Montserrat SemiBold</vt:lpstr>
      <vt:lpstr>2_CSE 12X (adopted from CSE 373)</vt:lpstr>
      <vt:lpstr>More Methods, Parameters, and Returns</vt:lpstr>
      <vt:lpstr>Agenda (1/4)</vt:lpstr>
      <vt:lpstr>Announcements, Reminders</vt:lpstr>
      <vt:lpstr>Agenda (2/4)</vt:lpstr>
      <vt:lpstr>Think Pair Share: mystery example (think)</vt:lpstr>
      <vt:lpstr>Think Pair Share: mystery example (pair)</vt:lpstr>
      <vt:lpstr>Agenda (3/4)</vt:lpstr>
      <vt:lpstr>PCM: Returns</vt:lpstr>
      <vt:lpstr>Recall: Math</vt:lpstr>
      <vt:lpstr>Recall: String Methods</vt:lpstr>
      <vt:lpstr>Recall: chaining methods in expressions</vt:lpstr>
      <vt:lpstr>Remember: Method Comments</vt:lpstr>
      <vt:lpstr>Think Pair Share: return example (think)</vt:lpstr>
      <vt:lpstr>Think Pair Share: return example (pair)</vt:lpstr>
      <vt:lpstr>Agenda (4/4)</vt:lpstr>
      <vt:lpstr>Common Problem-Solving Strategies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cp:lastModifiedBy>Anjali Pal</cp:lastModifiedBy>
  <cp:revision>439</cp:revision>
  <dcterms:modified xsi:type="dcterms:W3CDTF">2026-10-29T19:46:47Z</dcterms:modified>
</cp:coreProperties>
</file>