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5"/>
  </p:notesMasterIdLst>
  <p:handoutMasterIdLst>
    <p:handoutMasterId r:id="rId16"/>
  </p:handoutMasterIdLst>
  <p:sldIdLst>
    <p:sldId id="441" r:id="rId2"/>
    <p:sldId id="386" r:id="rId3"/>
    <p:sldId id="356" r:id="rId4"/>
    <p:sldId id="451" r:id="rId5"/>
    <p:sldId id="430" r:id="rId6"/>
    <p:sldId id="449" r:id="rId7"/>
    <p:sldId id="436" r:id="rId8"/>
    <p:sldId id="432" r:id="rId9"/>
    <p:sldId id="448" r:id="rId10"/>
    <p:sldId id="415" r:id="rId11"/>
    <p:sldId id="450" r:id="rId12"/>
    <p:sldId id="438" r:id="rId13"/>
    <p:sldId id="431" r:id="rId14"/>
  </p:sldIdLst>
  <p:sldSz cx="12192000" cy="6858000"/>
  <p:notesSz cx="6858000" cy="9144000"/>
  <p:embeddedFontLst>
    <p:embeddedFont>
      <p:font typeface="Consolas" panose="020B0609020204030204" pitchFamily="49" charset="0"/>
      <p:regular r:id="rId17"/>
      <p:bold r:id="rId18"/>
      <p:italic r:id="rId19"/>
      <p:boldItalic r:id="rId20"/>
    </p:embeddedFont>
    <p:embeddedFont>
      <p:font typeface="Montserrat" pitchFamily="2" charset="77"/>
      <p:regular r:id="rId21"/>
      <p:bold r:id="rId22"/>
      <p:italic r:id="rId23"/>
      <p:boldItalic r:id="rId24"/>
    </p:embeddedFont>
    <p:embeddedFont>
      <p:font typeface="Montserrat ExtraBold" panose="00000900000000000000" pitchFamily="2" charset="77"/>
      <p:bold r:id="rId25"/>
      <p:italic r:id="rId26"/>
      <p:boldItalic r:id="rId27"/>
    </p:embeddedFont>
    <p:embeddedFont>
      <p:font typeface="Montserrat SemiBold" panose="00000700000000000000" pitchFamily="2" charset="77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7" roundtripDataSignature="AMtx7mi8dWrwCSJhu53tQRppDdHoobhi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7028C8"/>
    <a:srgbClr val="F7D57E"/>
    <a:srgbClr val="CF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1"/>
    <p:restoredTop sz="95008"/>
  </p:normalViewPr>
  <p:slideViewPr>
    <p:cSldViewPr snapToGrid="0">
      <p:cViewPr varScale="1">
        <p:scale>
          <a:sx n="96" d="100"/>
          <a:sy n="96" d="100"/>
        </p:scale>
        <p:origin x="1120" y="168"/>
      </p:cViewPr>
      <p:guideLst/>
    </p:cSldViewPr>
  </p:slideViewPr>
  <p:outlineViewPr>
    <p:cViewPr>
      <p:scale>
        <a:sx n="33" d="100"/>
        <a:sy n="33" d="100"/>
      </p:scale>
      <p:origin x="0" y="-717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2649" y="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59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57" Type="http://customschemas.google.com/relationships/presentationmetadata" Target="meta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65BF56-4A4D-4DEA-BF4B-8ED38A61B5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DE3BD0-CCFC-4760-AAF3-CF9B94D18C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50203-2B6C-4376-BFEA-B4E212133564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10/23/26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70846-9548-41CC-857D-BF91CA71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6BCD5-B21F-45B8-9F34-078703248D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2362-2E36-4DA0-BABD-FE59F686457C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4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259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9" descr="University of Washing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9"/>
          <p:cNvSpPr txBox="1"/>
          <p:nvPr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8;p29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07: Methods, Parameters, Scope (Revisited)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1894816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121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2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127" y="1370208"/>
            <a:ext cx="878586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4951" y="951503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5920" y="4053518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43" y="5439308"/>
            <a:ext cx="3730182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9"/>
          <p:cNvSpPr txBox="1"/>
          <p:nvPr/>
        </p:nvSpPr>
        <p:spPr>
          <a:xfrm>
            <a:off x="306805" y="5577374"/>
            <a:ext cx="215486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  <a:tabLst/>
              <a:defRPr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Questions during Class?</a:t>
            </a:r>
            <a:endParaRPr lang="en-US" sz="1200"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lang="en-US"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1" i="0" u="none" strike="noStrike" cap="none" dirty="0" err="1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sli.do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    #cse121 </a:t>
            </a:r>
            <a:endParaRPr b="1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163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preserve="1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BABC5B18-FB33-F6B8-4C29-4724707E45C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43E64A9D-13F4-4F7A-870E-E779341A833A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F18F94C5-6D56-5178-C0E8-A3A265FC12C5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07: Methods, Parameters, Scope (Revisited)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3F3E03-6EC9-4D7C-9C13-521E81CD01D6}"/>
              </a:ext>
            </a:extLst>
          </p:cNvPr>
          <p:cNvSpPr txBox="1"/>
          <p:nvPr userDrawn="1"/>
        </p:nvSpPr>
        <p:spPr>
          <a:xfrm>
            <a:off x="2992821" y="3219932"/>
            <a:ext cx="61748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Winter 2026</a:t>
            </a:r>
            <a:endParaRPr lang="en-US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72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Practice: Thi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954625" y="-832030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52;p32">
            <a:extLst>
              <a:ext uri="{FF2B5EF4-FFF2-40B4-BE49-F238E27FC236}">
                <a16:creationId xmlns:a16="http://schemas.microsoft.com/office/drawing/2014/main" id="{7CB162C5-D013-0E9F-304A-00EF111A719D}"/>
              </a:ext>
            </a:extLst>
          </p:cNvPr>
          <p:cNvSpPr txBox="1"/>
          <p:nvPr userDrawn="1"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53;p32" descr="Graphic 12">
            <a:extLst>
              <a:ext uri="{FF2B5EF4-FFF2-40B4-BE49-F238E27FC236}">
                <a16:creationId xmlns:a16="http://schemas.microsoft.com/office/drawing/2014/main" id="{6639FEF2-EB20-D618-A4FD-015344F21E4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181D598E-35C4-8097-0DF3-F0C9A5A63F45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07: Methods, Parameters, Scope (Revisited)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837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Practi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934452" y="-829756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5" y="234923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8" name="Google Shape;68;p33"/>
          <p:cNvSpPr txBox="1"/>
          <p:nvPr/>
        </p:nvSpPr>
        <p:spPr>
          <a:xfrm>
            <a:off x="1152635" y="300370"/>
            <a:ext cx="5271611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Pair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Google Shape;69;p33" descr="Graphic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038" y="300371"/>
            <a:ext cx="961803" cy="7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FE5D1E1E-AC1E-3CBA-4629-8BC4CB376C29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07: Methods, Parameters, Scope (Revisited)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250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preserve="1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19B8A0CF-1C66-FBB7-F209-B458097B217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C3A4268A-A3F9-0647-FFA6-0CD0547EA640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FF2DFC48-C549-C060-522D-3DB02044DAE4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07: Methods, Parameters, Scope (Revisited)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33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5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0E854BAB-9BC0-0566-D459-A9E2B29A12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3E5BA8AB-DA7F-8D72-2336-81B0A628B7E3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1CEA69AC-3C2B-93CD-43A2-0C814352901E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07: Methods, Parameters, Scope (Revisited)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36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University of Washington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296502"/>
            <a:ext cx="245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Google Shape;18;p29">
            <a:extLst>
              <a:ext uri="{FF2B5EF4-FFF2-40B4-BE49-F238E27FC236}">
                <a16:creationId xmlns:a16="http://schemas.microsoft.com/office/drawing/2014/main" id="{5C2BD18E-EF0E-B26E-2D77-A2EFB2EFE0A4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07: Methods, Parameters, Scope (Revisited)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2885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6eUyEbV57NesP7vbm0pIP?si=56e4258dbc3441b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cse121-instructors@cs.Washington.ed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;p29">
            <a:extLst>
              <a:ext uri="{FF2B5EF4-FFF2-40B4-BE49-F238E27FC236}">
                <a16:creationId xmlns:a16="http://schemas.microsoft.com/office/drawing/2014/main" id="{C5E7BACA-EC1A-F75A-8907-C34CAD2EE0F4}"/>
              </a:ext>
            </a:extLst>
          </p:cNvPr>
          <p:cNvSpPr txBox="1"/>
          <p:nvPr/>
        </p:nvSpPr>
        <p:spPr>
          <a:xfrm>
            <a:off x="420095" y="1419273"/>
            <a:ext cx="87861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1" u="none" strike="noStrike" cap="none" dirty="0">
                <a:solidFill>
                  <a:srgbClr val="FFFFFF"/>
                </a:solidFill>
                <a:latin typeface="Montserrat ExtraBold" pitchFamily="2" charset="77"/>
                <a:ea typeface="Montserrat"/>
                <a:cs typeface="Montserrat"/>
                <a:sym typeface="Montserrat"/>
              </a:rPr>
              <a:t>LEC 07</a:t>
            </a:r>
            <a:endParaRPr b="1" dirty="0">
              <a:latin typeface="Montserrat ExtraBold" pitchFamily="2" charset="77"/>
              <a:cs typeface="Calibri" panose="020F0502020204030204" pitchFamily="34" charset="0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title" idx="4294967295"/>
          </p:nvPr>
        </p:nvSpPr>
        <p:spPr>
          <a:xfrm>
            <a:off x="420095" y="2897687"/>
            <a:ext cx="5602333" cy="2046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40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Methods, Parameters, </a:t>
            </a:r>
            <a:br>
              <a:rPr lang="en-US" sz="40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en-US" sz="40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Scope (revisited)</a:t>
            </a:r>
            <a:endParaRPr sz="4000"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7009923" y="1112472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087221" y="1451178"/>
            <a:ext cx="43854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22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Is cereal a soup? Why?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96;p1">
            <a:extLst>
              <a:ext uri="{FF2B5EF4-FFF2-40B4-BE49-F238E27FC236}">
                <a16:creationId xmlns:a16="http://schemas.microsoft.com/office/drawing/2014/main" id="{D1E8064B-31E1-4F1F-B9BB-60FABDE9233B}"/>
              </a:ext>
            </a:extLst>
          </p:cNvPr>
          <p:cNvSpPr txBox="1"/>
          <p:nvPr/>
        </p:nvSpPr>
        <p:spPr>
          <a:xfrm>
            <a:off x="6935347" y="4072895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" name="Google Shape;97;p1">
            <a:extLst>
              <a:ext uri="{FF2B5EF4-FFF2-40B4-BE49-F238E27FC236}">
                <a16:creationId xmlns:a16="http://schemas.microsoft.com/office/drawing/2014/main" id="{E545ED98-E736-43A7-8C28-F4DADAC2AC1A}"/>
              </a:ext>
            </a:extLst>
          </p:cNvPr>
          <p:cNvSpPr txBox="1"/>
          <p:nvPr/>
        </p:nvSpPr>
        <p:spPr>
          <a:xfrm>
            <a:off x="6935347" y="4333507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" name="Google Shape;95;p1">
            <a:extLst>
              <a:ext uri="{FF2B5EF4-FFF2-40B4-BE49-F238E27FC236}">
                <a16:creationId xmlns:a16="http://schemas.microsoft.com/office/drawing/2014/main" id="{B53D9D94-148E-411E-8759-17D5EDBFB28E}"/>
              </a:ext>
            </a:extLst>
          </p:cNvPr>
          <p:cNvSpPr txBox="1"/>
          <p:nvPr/>
        </p:nvSpPr>
        <p:spPr>
          <a:xfrm>
            <a:off x="7157403" y="3493967"/>
            <a:ext cx="476198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buClr>
                <a:srgbClr val="404040"/>
              </a:buClr>
              <a:buSzPts val="2200"/>
            </a:pP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 </a:t>
            </a:r>
            <a:r>
              <a:rPr lang="fr-FR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🍂 CSE 121 26au Lecture Tunes 🍂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8;p1">
            <a:extLst>
              <a:ext uri="{FF2B5EF4-FFF2-40B4-BE49-F238E27FC236}">
                <a16:creationId xmlns:a16="http://schemas.microsoft.com/office/drawing/2014/main" id="{B43F7E12-B86B-F1AA-4A06-92CDC45CE735}"/>
              </a:ext>
            </a:extLst>
          </p:cNvPr>
          <p:cNvSpPr txBox="1"/>
          <p:nvPr/>
        </p:nvSpPr>
        <p:spPr>
          <a:xfrm>
            <a:off x="8088246" y="4072895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Miya </a:t>
            </a:r>
            <a:r>
              <a:rPr lang="en-US" sz="1200" dirty="0" err="1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Natsuhara</a:t>
            </a: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and Anjali Pal</a:t>
            </a:r>
            <a:endParaRPr sz="1200" dirty="0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877982-1290-132B-3F6C-D9457DCB5A60}"/>
              </a:ext>
            </a:extLst>
          </p:cNvPr>
          <p:cNvSpPr txBox="1"/>
          <p:nvPr/>
        </p:nvSpPr>
        <p:spPr>
          <a:xfrm>
            <a:off x="8088246" y="4363869"/>
            <a:ext cx="4011913" cy="1754326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r>
              <a:rPr lang="en-US" sz="1200" dirty="0" err="1">
                <a:latin typeface="Montserrat" panose="00000500000000000000" pitchFamily="2" charset="0"/>
              </a:rPr>
              <a:t>Samrutha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William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Samvedha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Syreeta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Ryan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Anant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Henry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Reese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Savannah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Tamsyn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Cedric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Anum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Navya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Gene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Margot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K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Ethan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Evelyn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Owen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Jameson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Paul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Gurbax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Tony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Lucas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Alex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Jesse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Matthew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Jennie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Anisha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TJ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Ivory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Avery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6B57E0-A03F-F1AE-7202-1581D0232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417" y="5528842"/>
            <a:ext cx="1160162" cy="11601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Announcements, Reminders</a:t>
            </a:r>
          </a:p>
          <a:p>
            <a:r>
              <a:rPr lang="en-US" dirty="0"/>
              <a:t>Revisit class constants, cumulative sum pattern</a:t>
            </a:r>
          </a:p>
          <a:p>
            <a:r>
              <a:rPr lang="en-US" dirty="0"/>
              <a:t>Methods &amp; Parameters Review</a:t>
            </a:r>
          </a:p>
          <a:p>
            <a:r>
              <a:rPr lang="en-US" dirty="0"/>
              <a:t>Programming with Methods &amp; Parameters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27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A61FA-EEB3-422B-7DB0-3E80089A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Announcements, Reminders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B5108-D326-A3E1-1010-648875F9D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5268596"/>
          </a:xfrm>
        </p:spPr>
        <p:txBody>
          <a:bodyPr>
            <a:normAutofit/>
          </a:bodyPr>
          <a:lstStyle/>
          <a:p>
            <a:r>
              <a:rPr lang="en-US" b="1" dirty="0"/>
              <a:t>P1 (Election Simulator) </a:t>
            </a:r>
            <a:r>
              <a:rPr lang="en-US" dirty="0"/>
              <a:t>is out now, due next Tuesday</a:t>
            </a:r>
          </a:p>
          <a:p>
            <a:pPr lvl="1"/>
            <a:r>
              <a:rPr lang="en-US" dirty="0"/>
              <a:t>Computer Quiz 1 will be October 28 – November 4</a:t>
            </a:r>
          </a:p>
          <a:p>
            <a:r>
              <a:rPr lang="en-US" dirty="0"/>
              <a:t>Remember to email </a:t>
            </a:r>
            <a:r>
              <a:rPr lang="en-US" dirty="0">
                <a:hlinkClick r:id="rId2"/>
              </a:rPr>
              <a:t>cse121-instructors@cs.washington.edu</a:t>
            </a:r>
            <a:r>
              <a:rPr lang="en-US" dirty="0"/>
              <a:t> if you need to reach Miya and 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86EBE-4008-0E4A-A533-90A58C2BAA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EEC784-6E55-8A9C-9F39-364C9F2498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C361732D-6F50-AF9A-3E0A-1AE6A3FCE34F}"/>
              </a:ext>
            </a:extLst>
          </p:cNvPr>
          <p:cNvSpPr txBox="1">
            <a:spLocks/>
          </p:cNvSpPr>
          <p:nvPr/>
        </p:nvSpPr>
        <p:spPr>
          <a:xfrm>
            <a:off x="263422" y="4352669"/>
            <a:ext cx="11297480" cy="45589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065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/>
              <a:t>What should fill in each blank so that this prints 0123456789 to the console?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CD872B-BB6E-8F1B-2CEC-9D02F884E8BD}"/>
              </a:ext>
            </a:extLst>
          </p:cNvPr>
          <p:cNvSpPr txBox="1"/>
          <p:nvPr/>
        </p:nvSpPr>
        <p:spPr>
          <a:xfrm>
            <a:off x="263422" y="1364351"/>
            <a:ext cx="8907081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buNone/>
            </a:pPr>
            <a:r>
              <a:rPr lang="en-US" sz="2800" b="0" dirty="0">
                <a:solidFill>
                  <a:srgbClr val="267F99"/>
                </a:solidFill>
                <a:effectLst/>
                <a:latin typeface="Menlo" panose="020B0609030804020204" pitchFamily="49" charset="0"/>
              </a:rPr>
              <a:t>String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Menlo" panose="020B0609030804020204" pitchFamily="49" charset="0"/>
              </a:rPr>
              <a:t>myString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8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_______________;</a:t>
            </a:r>
          </a:p>
          <a:p>
            <a:pPr>
              <a:lnSpc>
                <a:spcPct val="125000"/>
              </a:lnSpc>
              <a:buNone/>
            </a:pPr>
            <a:r>
              <a:rPr lang="en-US" sz="2800" b="0" dirty="0">
                <a:solidFill>
                  <a:srgbClr val="AF00DB"/>
                </a:solidFill>
                <a:effectLst/>
                <a:latin typeface="Menlo" panose="020B0609030804020204" pitchFamily="49" charset="0"/>
              </a:rPr>
              <a:t>for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(</a:t>
            </a:r>
            <a:r>
              <a:rPr lang="en-US" sz="2800" b="0" dirty="0">
                <a:solidFill>
                  <a:srgbClr val="267F99"/>
                </a:solidFill>
                <a:effectLst/>
                <a:latin typeface="Menlo" panose="020B0609030804020204" pitchFamily="49" charset="0"/>
              </a:rPr>
              <a:t>int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8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800" b="0" dirty="0">
                <a:solidFill>
                  <a:srgbClr val="098658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; 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8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&lt;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800" b="0" dirty="0">
                <a:solidFill>
                  <a:srgbClr val="098658"/>
                </a:solidFill>
                <a:effectLst/>
                <a:latin typeface="Menlo" panose="020B0609030804020204" pitchFamily="49" charset="0"/>
              </a:rPr>
              <a:t>10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; 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US" sz="2800" b="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++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) {</a:t>
            </a:r>
          </a:p>
          <a:p>
            <a:pPr>
              <a:lnSpc>
                <a:spcPct val="125000"/>
              </a:lnSpc>
              <a:buNone/>
            </a:pPr>
            <a:r>
              <a:rPr lang="en-US" sz="2800" dirty="0">
                <a:solidFill>
                  <a:srgbClr val="3B3B3B"/>
                </a:solidFill>
                <a:latin typeface="Menlo" panose="020B0609030804020204" pitchFamily="49" charset="0"/>
              </a:rPr>
              <a:t>  _______________________;</a:t>
            </a:r>
            <a:endParaRPr lang="en-US" sz="2800" b="0" dirty="0">
              <a:solidFill>
                <a:srgbClr val="3B3B3B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25000"/>
              </a:lnSpc>
              <a:buNone/>
            </a:pP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}</a:t>
            </a:r>
          </a:p>
          <a:p>
            <a:pPr>
              <a:lnSpc>
                <a:spcPct val="125000"/>
              </a:lnSpc>
              <a:buNone/>
            </a:pPr>
            <a:r>
              <a:rPr lang="en-US" sz="2800" b="0" dirty="0" err="1">
                <a:solidFill>
                  <a:srgbClr val="001080"/>
                </a:solidFill>
                <a:effectLst/>
                <a:latin typeface="Menlo" panose="020B060903080402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Menlo" panose="020B060903080402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Menlo" panose="020B0609030804020204" pitchFamily="49" charset="0"/>
              </a:rPr>
              <a:t>println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myString</a:t>
            </a:r>
            <a:r>
              <a:rPr lang="en-US" sz="2800" b="0" dirty="0">
                <a:solidFill>
                  <a:srgbClr val="3B3B3B"/>
                </a:solidFill>
                <a:effectLst/>
                <a:latin typeface="Menlo" panose="020B0609030804020204" pitchFamily="49" charset="0"/>
              </a:rPr>
              <a:t>);</a:t>
            </a:r>
          </a:p>
          <a:p>
            <a:endParaRPr lang="en-US" sz="28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E79BA02-6BBB-0514-8625-4FDADF810C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284904"/>
              </p:ext>
            </p:extLst>
          </p:nvPr>
        </p:nvGraphicFramePr>
        <p:xfrm>
          <a:off x="152399" y="4937279"/>
          <a:ext cx="11887204" cy="13411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971801">
                  <a:extLst>
                    <a:ext uri="{9D8B030D-6E8A-4147-A177-3AD203B41FA5}">
                      <a16:colId xmlns:a16="http://schemas.microsoft.com/office/drawing/2014/main" val="1542612971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557000014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1777740814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val="418808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1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"0"</a:t>
                      </a:r>
                    </a:p>
                    <a:p>
                      <a:r>
                        <a:rPr lang="en-US" sz="2400" dirty="0" err="1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myString</a:t>
                      </a:r>
                      <a:r>
                        <a:rPr lang="en-US" sz="2400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+= "1"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""</a:t>
                      </a:r>
                    </a:p>
                    <a:p>
                      <a:r>
                        <a:rPr lang="en-US" sz="2400" dirty="0" err="1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myString</a:t>
                      </a:r>
                      <a:r>
                        <a:rPr lang="en-US" sz="2400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= </a:t>
                      </a:r>
                      <a:r>
                        <a:rPr lang="en-US" sz="2400" dirty="0" err="1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i</a:t>
                      </a:r>
                      <a:endParaRPr lang="en-US" sz="24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"0"</a:t>
                      </a:r>
                    </a:p>
                    <a:p>
                      <a:r>
                        <a:rPr lang="en-US" sz="2400" dirty="0" err="1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myString</a:t>
                      </a:r>
                      <a:r>
                        <a:rPr lang="en-US" sz="2400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+= </a:t>
                      </a:r>
                      <a:r>
                        <a:rPr lang="en-US" sz="2400" dirty="0" err="1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i</a:t>
                      </a:r>
                      <a:endParaRPr lang="en-US" sz="24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""</a:t>
                      </a:r>
                    </a:p>
                    <a:p>
                      <a:r>
                        <a:rPr lang="en-US" sz="2400" dirty="0" err="1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myString</a:t>
                      </a:r>
                      <a:r>
                        <a:rPr lang="en-US" sz="2400" dirty="0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 += </a:t>
                      </a:r>
                      <a:r>
                        <a:rPr lang="en-US" sz="2400" dirty="0" err="1">
                          <a:latin typeface="Menlo" panose="020B0609030804020204" pitchFamily="49" charset="0"/>
                          <a:ea typeface="Menlo" panose="020B0609030804020204" pitchFamily="49" charset="0"/>
                          <a:cs typeface="Menlo" panose="020B0609030804020204" pitchFamily="49" charset="0"/>
                        </a:rPr>
                        <a:t>i</a:t>
                      </a:r>
                      <a:endParaRPr lang="en-US" sz="2400" dirty="0">
                        <a:latin typeface="Menlo" panose="020B0609030804020204" pitchFamily="49" charset="0"/>
                        <a:ea typeface="Menlo" panose="020B0609030804020204" pitchFamily="49" charset="0"/>
                        <a:cs typeface="Menlo" panose="020B060903080402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362131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D5A37AA-62BC-0231-2089-9357A6CB6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392" y="204200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31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AC208-1BAF-21A2-6E7D-F85A5DD66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PCM: Methods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751F9-CEE8-BBC1-144C-4CC331B0A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Writing our own </a:t>
            </a:r>
            <a:r>
              <a:rPr lang="en-US" b="1" dirty="0"/>
              <a:t>methods</a:t>
            </a:r>
            <a:r>
              <a:rPr lang="en-US" dirty="0"/>
              <a:t> allows us to define our own commands!</a:t>
            </a:r>
          </a:p>
          <a:p>
            <a:pPr marL="114300" indent="0">
              <a:buNone/>
            </a:pPr>
            <a:r>
              <a:rPr lang="en-US" dirty="0"/>
              <a:t>(naming conventions for methods are same as variables: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camelCased</a:t>
            </a:r>
            <a:r>
              <a:rPr lang="en-US" dirty="0"/>
              <a:t>)</a:t>
            </a:r>
          </a:p>
          <a:p>
            <a:pPr marL="114300" indent="0"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  <a:tabLst>
                <a:tab pos="1189355" algn="l"/>
                <a:tab pos="2367280" algn="l"/>
                <a:tab pos="3210560" algn="l"/>
                <a:tab pos="5062855" algn="l"/>
              </a:tabLst>
            </a:pPr>
            <a:r>
              <a:rPr lang="en-US" sz="2800" spc="275" dirty="0">
                <a:solidFill>
                  <a:srgbClr val="0000FF"/>
                </a:solidFill>
                <a:latin typeface="Consolas" panose="020B0609020204030204" pitchFamily="49" charset="0"/>
              </a:rPr>
              <a:t>public </a:t>
            </a:r>
            <a:r>
              <a:rPr lang="en-US" sz="2800" spc="390" dirty="0">
                <a:solidFill>
                  <a:srgbClr val="0000FF"/>
                </a:solidFill>
                <a:latin typeface="Consolas" panose="020B0609020204030204" pitchFamily="49" charset="0"/>
              </a:rPr>
              <a:t>static </a:t>
            </a:r>
            <a:r>
              <a:rPr lang="en-US" sz="2800" spc="220" dirty="0">
                <a:solidFill>
                  <a:srgbClr val="257E99"/>
                </a:solidFill>
                <a:latin typeface="Consolas" panose="020B0609020204030204" pitchFamily="49" charset="0"/>
              </a:rPr>
              <a:t>void </a:t>
            </a:r>
            <a:r>
              <a:rPr lang="en-US" sz="2800" spc="40" dirty="0" err="1">
                <a:solidFill>
                  <a:srgbClr val="795E25"/>
                </a:solidFill>
                <a:latin typeface="Consolas" panose="020B0609020204030204" pitchFamily="49" charset="0"/>
              </a:rPr>
              <a:t>myMethod</a:t>
            </a:r>
            <a:r>
              <a:rPr lang="en-US" sz="2800" spc="40" dirty="0">
                <a:latin typeface="Consolas" panose="020B0609020204030204" pitchFamily="49" charset="0"/>
              </a:rPr>
              <a:t>() </a:t>
            </a:r>
            <a:r>
              <a:rPr lang="en-US" sz="2800" spc="515" dirty="0">
                <a:latin typeface="Consolas" panose="020B0609020204030204" pitchFamily="49" charset="0"/>
              </a:rPr>
              <a:t>{</a:t>
            </a:r>
            <a:endParaRPr lang="en-US" sz="2800" dirty="0">
              <a:latin typeface="Consolas" panose="020B0609020204030204" pitchFamily="49" charset="0"/>
            </a:endParaRPr>
          </a:p>
          <a:p>
            <a:pPr marL="341630" indent="0">
              <a:lnSpc>
                <a:spcPct val="100000"/>
              </a:lnSpc>
              <a:spcBef>
                <a:spcPts val="720"/>
              </a:spcBef>
              <a:buNone/>
            </a:pPr>
            <a:r>
              <a:rPr lang="en-US" sz="2800" spc="450" dirty="0">
                <a:solidFill>
                  <a:srgbClr val="008000"/>
                </a:solidFill>
                <a:latin typeface="Consolas" panose="020B0609020204030204" pitchFamily="49" charset="0"/>
              </a:rPr>
              <a:t> /***</a:t>
            </a:r>
            <a:endParaRPr lang="en-US" sz="2800" dirty="0">
              <a:latin typeface="Consolas" panose="020B0609020204030204" pitchFamily="49" charset="0"/>
            </a:endParaRPr>
          </a:p>
          <a:p>
            <a:pPr marL="341630" indent="0">
              <a:lnSpc>
                <a:spcPct val="100000"/>
              </a:lnSpc>
              <a:spcBef>
                <a:spcPts val="710"/>
              </a:spcBef>
              <a:buNone/>
              <a:tabLst>
                <a:tab pos="1526540" algn="l"/>
                <a:tab pos="2366010" algn="l"/>
              </a:tabLst>
            </a:pPr>
            <a:r>
              <a:rPr lang="en-US" sz="2800" spc="50" dirty="0">
                <a:solidFill>
                  <a:srgbClr val="008000"/>
                </a:solidFill>
                <a:latin typeface="Consolas" panose="020B0609020204030204" pitchFamily="49" charset="0"/>
              </a:rPr>
              <a:t> Your </a:t>
            </a:r>
            <a:r>
              <a:rPr lang="en-US" sz="2800" spc="20" dirty="0">
                <a:solidFill>
                  <a:srgbClr val="008000"/>
                </a:solidFill>
                <a:latin typeface="Consolas" panose="020B0609020204030204" pitchFamily="49" charset="0"/>
              </a:rPr>
              <a:t>code </a:t>
            </a:r>
            <a:r>
              <a:rPr lang="en-US" sz="2800" spc="120" dirty="0">
                <a:solidFill>
                  <a:srgbClr val="008000"/>
                </a:solidFill>
                <a:latin typeface="Consolas" panose="020B0609020204030204" pitchFamily="49" charset="0"/>
              </a:rPr>
              <a:t>here</a:t>
            </a:r>
            <a:endParaRPr lang="en-US" sz="2800" dirty="0">
              <a:latin typeface="Consolas" panose="020B0609020204030204" pitchFamily="49" charset="0"/>
            </a:endParaRPr>
          </a:p>
          <a:p>
            <a:pPr marL="341630" indent="0">
              <a:lnSpc>
                <a:spcPct val="100000"/>
              </a:lnSpc>
              <a:spcBef>
                <a:spcPts val="710"/>
              </a:spcBef>
              <a:buNone/>
            </a:pPr>
            <a:r>
              <a:rPr lang="en-US" sz="2800" spc="475" dirty="0">
                <a:solidFill>
                  <a:srgbClr val="008000"/>
                </a:solidFill>
                <a:latin typeface="Consolas" panose="020B0609020204030204" pitchFamily="49" charset="0"/>
              </a:rPr>
              <a:t> **/</a:t>
            </a:r>
            <a:endParaRPr lang="en-US" sz="2800" dirty="0">
              <a:latin typeface="Consolas" panose="020B060902020403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720"/>
              </a:spcBef>
              <a:buNone/>
            </a:pPr>
            <a:r>
              <a:rPr lang="en-US" sz="2800" spc="515" dirty="0">
                <a:latin typeface="Consolas" panose="020B0609020204030204" pitchFamily="49" charset="0"/>
              </a:rPr>
              <a:t>}</a:t>
            </a:r>
            <a:endParaRPr lang="en-US" sz="2800" dirty="0">
              <a:latin typeface="Consolas" panose="020B0609020204030204" pitchFamily="49" charset="0"/>
            </a:endParaRP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0289E-09E7-0744-9C43-55704C8329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6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D5F29-8D2A-3F6D-C2D9-6758F1F04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9BE60-9F77-B0E7-0651-63C0E1542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230" y="-1058921"/>
            <a:ext cx="10515601" cy="762636"/>
          </a:xfrm>
        </p:spPr>
        <p:txBody>
          <a:bodyPr/>
          <a:lstStyle/>
          <a:p>
            <a:r>
              <a:rPr lang="en-US" dirty="0"/>
              <a:t>Think Pair Share: Hello Goodbye (Think)</a:t>
            </a:r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EB495ECA-DA34-75D2-0083-C584FB94B6B1}"/>
              </a:ext>
            </a:extLst>
          </p:cNvPr>
          <p:cNvSpPr txBox="1">
            <a:spLocks/>
          </p:cNvSpPr>
          <p:nvPr/>
        </p:nvSpPr>
        <p:spPr>
          <a:xfrm>
            <a:off x="5392884" y="2229004"/>
            <a:ext cx="6167622" cy="4524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065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/>
              <a:t>What is the </a:t>
            </a:r>
            <a:r>
              <a:rPr lang="en-US" sz="2800" spc="-10" dirty="0"/>
              <a:t>output </a:t>
            </a:r>
            <a:r>
              <a:rPr lang="en-US" sz="2800" spc="-5" dirty="0"/>
              <a:t>of this</a:t>
            </a:r>
            <a:r>
              <a:rPr lang="en-US" sz="2800" spc="50" dirty="0"/>
              <a:t> </a:t>
            </a:r>
            <a:r>
              <a:rPr lang="en-US" sz="2800" spc="-10" dirty="0"/>
              <a:t>program?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E8B399-5158-945D-63DD-1353E4535A7A}"/>
              </a:ext>
            </a:extLst>
          </p:cNvPr>
          <p:cNvSpPr txBox="1"/>
          <p:nvPr/>
        </p:nvSpPr>
        <p:spPr>
          <a:xfrm>
            <a:off x="263423" y="1364351"/>
            <a:ext cx="564798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HelloGoodbye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String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welcome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hello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goodbye();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hello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"Hello! 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glad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goodbye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"Goodbye!"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welcome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"Welcome! 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glad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glad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"Glad you're here."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object 20">
            <a:extLst>
              <a:ext uri="{FF2B5EF4-FFF2-40B4-BE49-F238E27FC236}">
                <a16:creationId xmlns:a16="http://schemas.microsoft.com/office/drawing/2014/main" id="{8E7AB54E-59CA-A295-E09A-C13F05E1443D}"/>
              </a:ext>
            </a:extLst>
          </p:cNvPr>
          <p:cNvSpPr txBox="1"/>
          <p:nvPr/>
        </p:nvSpPr>
        <p:spPr>
          <a:xfrm>
            <a:off x="5404894" y="3387785"/>
            <a:ext cx="40170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25520" algn="l"/>
              </a:tabLst>
            </a:pPr>
            <a:r>
              <a:rPr sz="4800" spc="-5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	</a:t>
            </a:r>
            <a:r>
              <a:rPr sz="4800" spc="-5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</a:t>
            </a:r>
            <a:endParaRPr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21">
            <a:extLst>
              <a:ext uri="{FF2B5EF4-FFF2-40B4-BE49-F238E27FC236}">
                <a16:creationId xmlns:a16="http://schemas.microsoft.com/office/drawing/2014/main" id="{3C848789-A862-0BA1-1214-80FB918AD193}"/>
              </a:ext>
            </a:extLst>
          </p:cNvPr>
          <p:cNvSpPr txBox="1"/>
          <p:nvPr/>
        </p:nvSpPr>
        <p:spPr>
          <a:xfrm>
            <a:off x="5407420" y="4851049"/>
            <a:ext cx="5130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5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</a:t>
            </a:r>
            <a:endParaRPr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22">
            <a:extLst>
              <a:ext uri="{FF2B5EF4-FFF2-40B4-BE49-F238E27FC236}">
                <a16:creationId xmlns:a16="http://schemas.microsoft.com/office/drawing/2014/main" id="{6B495179-6047-804D-EA55-48740A6A9C69}"/>
              </a:ext>
            </a:extLst>
          </p:cNvPr>
          <p:cNvSpPr txBox="1"/>
          <p:nvPr/>
        </p:nvSpPr>
        <p:spPr>
          <a:xfrm>
            <a:off x="8920748" y="4851049"/>
            <a:ext cx="5543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</a:t>
            </a:r>
            <a:endParaRPr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338807-C033-1152-978D-EDDB222A8035}"/>
              </a:ext>
            </a:extLst>
          </p:cNvPr>
          <p:cNvSpPr txBox="1"/>
          <p:nvPr/>
        </p:nvSpPr>
        <p:spPr>
          <a:xfrm flipH="1">
            <a:off x="6065915" y="4874699"/>
            <a:ext cx="26107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Welcome!</a:t>
            </a:r>
          </a:p>
          <a:p>
            <a:r>
              <a:rPr lang="en-US" dirty="0">
                <a:latin typeface="Consolas" panose="020B0609020204030204" pitchFamily="49" charset="0"/>
              </a:rPr>
              <a:t>Hello!</a:t>
            </a:r>
          </a:p>
          <a:p>
            <a:r>
              <a:rPr lang="en-US" dirty="0">
                <a:latin typeface="Consolas" panose="020B0609020204030204" pitchFamily="49" charset="0"/>
              </a:rPr>
              <a:t>Goodbye!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E28534-2C0F-7F25-77BB-494A6429887A}"/>
              </a:ext>
            </a:extLst>
          </p:cNvPr>
          <p:cNvSpPr txBox="1"/>
          <p:nvPr/>
        </p:nvSpPr>
        <p:spPr>
          <a:xfrm flipH="1">
            <a:off x="5920500" y="3389881"/>
            <a:ext cx="30223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Welcome! Glad you’re here.</a:t>
            </a:r>
          </a:p>
          <a:p>
            <a:r>
              <a:rPr lang="en-US" dirty="0">
                <a:latin typeface="Consolas" panose="020B0609020204030204" pitchFamily="49" charset="0"/>
              </a:rPr>
              <a:t>Hello! Glad you’re here. </a:t>
            </a:r>
          </a:p>
          <a:p>
            <a:r>
              <a:rPr lang="en-US" dirty="0">
                <a:latin typeface="Consolas" panose="020B0609020204030204" pitchFamily="49" charset="0"/>
              </a:rPr>
              <a:t>Goodbye!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3904B3-A750-BA69-9ECB-5AFFDC2E1D59}"/>
              </a:ext>
            </a:extLst>
          </p:cNvPr>
          <p:cNvSpPr txBox="1"/>
          <p:nvPr/>
        </p:nvSpPr>
        <p:spPr>
          <a:xfrm flipH="1">
            <a:off x="9620518" y="4735631"/>
            <a:ext cx="26107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Welcome!</a:t>
            </a:r>
          </a:p>
          <a:p>
            <a:r>
              <a:rPr lang="en-US" dirty="0">
                <a:latin typeface="Consolas" panose="020B0609020204030204" pitchFamily="49" charset="0"/>
              </a:rPr>
              <a:t>Glad you're here.</a:t>
            </a:r>
          </a:p>
          <a:p>
            <a:r>
              <a:rPr lang="en-US" dirty="0">
                <a:latin typeface="Consolas" panose="020B0609020204030204" pitchFamily="49" charset="0"/>
              </a:rPr>
              <a:t>Hello!</a:t>
            </a:r>
          </a:p>
          <a:p>
            <a:r>
              <a:rPr lang="en-US" dirty="0">
                <a:latin typeface="Consolas" panose="020B0609020204030204" pitchFamily="49" charset="0"/>
              </a:rPr>
              <a:t>Glad you're here.</a:t>
            </a:r>
          </a:p>
          <a:p>
            <a:r>
              <a:rPr lang="en-US" dirty="0">
                <a:latin typeface="Consolas" panose="020B0609020204030204" pitchFamily="49" charset="0"/>
              </a:rPr>
              <a:t>Goodbye!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6F1CD2-300F-3B1E-1034-A400CE8D9066}"/>
              </a:ext>
            </a:extLst>
          </p:cNvPr>
          <p:cNvSpPr txBox="1"/>
          <p:nvPr/>
        </p:nvSpPr>
        <p:spPr>
          <a:xfrm flipH="1">
            <a:off x="9505477" y="3546094"/>
            <a:ext cx="2610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Welcome! Hello! Goodbye!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A6983D-3F8F-1333-6D01-072FA8C8F6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89BD0-AE53-6C5E-513D-8582CE8F8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392" y="204200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35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9F06-C6B6-CC78-CB6C-D3B610B2D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Pair Share: Hello Goodbye (Think)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EADC74-6811-A43B-3E73-E63516E394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E5191F69-DB25-2AE0-D2A6-C1458885C987}"/>
              </a:ext>
            </a:extLst>
          </p:cNvPr>
          <p:cNvSpPr txBox="1">
            <a:spLocks/>
          </p:cNvSpPr>
          <p:nvPr/>
        </p:nvSpPr>
        <p:spPr>
          <a:xfrm>
            <a:off x="5392884" y="2229004"/>
            <a:ext cx="6167622" cy="4524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065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/>
              <a:t>What is the </a:t>
            </a:r>
            <a:r>
              <a:rPr lang="en-US" sz="2800" spc="-10" dirty="0"/>
              <a:t>output </a:t>
            </a:r>
            <a:r>
              <a:rPr lang="en-US" sz="2800" spc="-5" dirty="0"/>
              <a:t>of this</a:t>
            </a:r>
            <a:r>
              <a:rPr lang="en-US" sz="2800" spc="50" dirty="0"/>
              <a:t> </a:t>
            </a:r>
            <a:r>
              <a:rPr lang="en-US" sz="2800" spc="-10" dirty="0"/>
              <a:t>program?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B7F04F-91E9-E391-37E3-724B1F54634A}"/>
              </a:ext>
            </a:extLst>
          </p:cNvPr>
          <p:cNvSpPr txBox="1"/>
          <p:nvPr/>
        </p:nvSpPr>
        <p:spPr>
          <a:xfrm>
            <a:off x="263423" y="1364351"/>
            <a:ext cx="564798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HelloGoodbye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String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args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welcome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hello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goodbye();</a:t>
            </a:r>
            <a:endParaRPr lang="en-US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hello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"Hello! 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glad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goodbye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"Goodbye!"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welcome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"Welcome! 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glad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glad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0070C1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"Glad you're here."</a:t>
            </a:r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object 20">
            <a:extLst>
              <a:ext uri="{FF2B5EF4-FFF2-40B4-BE49-F238E27FC236}">
                <a16:creationId xmlns:a16="http://schemas.microsoft.com/office/drawing/2014/main" id="{6358CFD1-FA30-4060-99C1-EF00B6C70B5A}"/>
              </a:ext>
            </a:extLst>
          </p:cNvPr>
          <p:cNvSpPr txBox="1"/>
          <p:nvPr/>
        </p:nvSpPr>
        <p:spPr>
          <a:xfrm>
            <a:off x="5404894" y="3387785"/>
            <a:ext cx="40170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25520" algn="l"/>
              </a:tabLst>
            </a:pPr>
            <a:r>
              <a:rPr sz="4800" spc="-5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	</a:t>
            </a:r>
            <a:r>
              <a:rPr sz="4800" spc="-5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</a:t>
            </a:r>
            <a:endParaRPr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21">
            <a:extLst>
              <a:ext uri="{FF2B5EF4-FFF2-40B4-BE49-F238E27FC236}">
                <a16:creationId xmlns:a16="http://schemas.microsoft.com/office/drawing/2014/main" id="{BA5FC7FB-674E-467E-01EF-B196A67DCB1F}"/>
              </a:ext>
            </a:extLst>
          </p:cNvPr>
          <p:cNvSpPr txBox="1"/>
          <p:nvPr/>
        </p:nvSpPr>
        <p:spPr>
          <a:xfrm>
            <a:off x="5407420" y="4851049"/>
            <a:ext cx="5130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5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</a:t>
            </a:r>
            <a:endParaRPr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22">
            <a:extLst>
              <a:ext uri="{FF2B5EF4-FFF2-40B4-BE49-F238E27FC236}">
                <a16:creationId xmlns:a16="http://schemas.microsoft.com/office/drawing/2014/main" id="{E0A86CD1-64BF-1469-F320-66E81E8DC6E1}"/>
              </a:ext>
            </a:extLst>
          </p:cNvPr>
          <p:cNvSpPr txBox="1"/>
          <p:nvPr/>
        </p:nvSpPr>
        <p:spPr>
          <a:xfrm>
            <a:off x="8920748" y="4851049"/>
            <a:ext cx="5543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</a:t>
            </a:r>
            <a:endParaRPr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0791B9-B6E2-1EAB-0778-6A4465DF446E}"/>
              </a:ext>
            </a:extLst>
          </p:cNvPr>
          <p:cNvSpPr txBox="1"/>
          <p:nvPr/>
        </p:nvSpPr>
        <p:spPr>
          <a:xfrm flipH="1">
            <a:off x="6065915" y="4874699"/>
            <a:ext cx="26107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Welcome!</a:t>
            </a:r>
          </a:p>
          <a:p>
            <a:r>
              <a:rPr lang="en-US" dirty="0">
                <a:latin typeface="Consolas" panose="020B0609020204030204" pitchFamily="49" charset="0"/>
              </a:rPr>
              <a:t>Hello!</a:t>
            </a:r>
          </a:p>
          <a:p>
            <a:r>
              <a:rPr lang="en-US" dirty="0">
                <a:latin typeface="Consolas" panose="020B0609020204030204" pitchFamily="49" charset="0"/>
              </a:rPr>
              <a:t>Goodbye!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1D614E-D275-2193-8898-2B6802ACEF96}"/>
              </a:ext>
            </a:extLst>
          </p:cNvPr>
          <p:cNvSpPr txBox="1"/>
          <p:nvPr/>
        </p:nvSpPr>
        <p:spPr>
          <a:xfrm flipH="1">
            <a:off x="5920500" y="3389881"/>
            <a:ext cx="30223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Welcome! Glad you’re here.</a:t>
            </a:r>
          </a:p>
          <a:p>
            <a:r>
              <a:rPr lang="en-US" dirty="0">
                <a:latin typeface="Consolas" panose="020B0609020204030204" pitchFamily="49" charset="0"/>
              </a:rPr>
              <a:t>Hello! Glad you’re here. </a:t>
            </a:r>
          </a:p>
          <a:p>
            <a:r>
              <a:rPr lang="en-US" dirty="0">
                <a:latin typeface="Consolas" panose="020B0609020204030204" pitchFamily="49" charset="0"/>
              </a:rPr>
              <a:t>Goodbye!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8F0249-CE0E-8656-D42D-92FDA1913FA2}"/>
              </a:ext>
            </a:extLst>
          </p:cNvPr>
          <p:cNvSpPr txBox="1"/>
          <p:nvPr/>
        </p:nvSpPr>
        <p:spPr>
          <a:xfrm flipH="1">
            <a:off x="9620518" y="4735631"/>
            <a:ext cx="26107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Welcome!</a:t>
            </a:r>
          </a:p>
          <a:p>
            <a:r>
              <a:rPr lang="en-US" dirty="0">
                <a:latin typeface="Consolas" panose="020B0609020204030204" pitchFamily="49" charset="0"/>
              </a:rPr>
              <a:t>Glad you're here.</a:t>
            </a:r>
          </a:p>
          <a:p>
            <a:r>
              <a:rPr lang="en-US" dirty="0">
                <a:latin typeface="Consolas" panose="020B0609020204030204" pitchFamily="49" charset="0"/>
              </a:rPr>
              <a:t>Hello!</a:t>
            </a:r>
          </a:p>
          <a:p>
            <a:r>
              <a:rPr lang="en-US" dirty="0">
                <a:latin typeface="Consolas" panose="020B0609020204030204" pitchFamily="49" charset="0"/>
              </a:rPr>
              <a:t>Glad you're here.</a:t>
            </a:r>
          </a:p>
          <a:p>
            <a:r>
              <a:rPr lang="en-US" dirty="0">
                <a:latin typeface="Consolas" panose="020B0609020204030204" pitchFamily="49" charset="0"/>
              </a:rPr>
              <a:t>Goodbye!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78E96F-5441-6BAA-DA00-67BC5BE5A850}"/>
              </a:ext>
            </a:extLst>
          </p:cNvPr>
          <p:cNvSpPr txBox="1"/>
          <p:nvPr/>
        </p:nvSpPr>
        <p:spPr>
          <a:xfrm flipH="1">
            <a:off x="9505477" y="3546094"/>
            <a:ext cx="2610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Welcome! Hello! Goodbye!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74838F-B0F2-57F5-2006-2AC17271B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392" y="204200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80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EBD9E-B33C-D097-E4AC-C378721A1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PCM: Parameters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68C7C-1013-C299-CB46-F1DCB3BB5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Definition: a value passed to a method by its caller. “Like” a variable!</a:t>
            </a:r>
          </a:p>
          <a:p>
            <a:pPr marL="114300" indent="0">
              <a:buNone/>
            </a:pPr>
            <a:endParaRPr lang="en-US" dirty="0"/>
          </a:p>
          <a:p>
            <a:pPr marL="5715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public static void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myMethod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</a:t>
            </a:r>
            <a:r>
              <a:rPr lang="en-US" sz="2800" dirty="0">
                <a:solidFill>
                  <a:schemeClr val="tx1"/>
                </a:solidFill>
                <a:highlight>
                  <a:srgbClr val="CCECFF"/>
                </a:highlight>
                <a:latin typeface="Consolas" panose="020B0609020204030204" pitchFamily="49" charset="0"/>
                <a:cs typeface="Calibri" panose="020F0502020204030204" pitchFamily="34" charset="0"/>
              </a:rPr>
              <a:t>String </a:t>
            </a:r>
            <a:r>
              <a:rPr lang="en-US" sz="2800" dirty="0" err="1">
                <a:solidFill>
                  <a:schemeClr val="tx1"/>
                </a:solidFill>
                <a:highlight>
                  <a:srgbClr val="CCECFF"/>
                </a:highlight>
                <a:latin typeface="Consolas" panose="020B0609020204030204" pitchFamily="49" charset="0"/>
                <a:cs typeface="Calibri" panose="020F0502020204030204" pitchFamily="34" charset="0"/>
              </a:rPr>
              <a:t>musicalAct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) {</a:t>
            </a:r>
          </a:p>
          <a:p>
            <a:pPr marL="5715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 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System.out.print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</a:t>
            </a:r>
            <a:r>
              <a:rPr lang="en-US" sz="2800" dirty="0" err="1">
                <a:solidFill>
                  <a:schemeClr val="tx1"/>
                </a:solidFill>
                <a:highlight>
                  <a:srgbClr val="CCECFF"/>
                </a:highlight>
                <a:latin typeface="Consolas" panose="020B0609020204030204" pitchFamily="49" charset="0"/>
                <a:cs typeface="Calibri" panose="020F0502020204030204" pitchFamily="34" charset="0"/>
              </a:rPr>
              <a:t>musicalAct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+ " is the best!");</a:t>
            </a:r>
          </a:p>
          <a:p>
            <a:pPr marL="5715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  ...</a:t>
            </a:r>
          </a:p>
          <a:p>
            <a:pPr marL="5715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}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Calling a method with a parameter…</a:t>
            </a:r>
          </a:p>
          <a:p>
            <a:pPr marL="571500" lvl="1" indent="0">
              <a:buNone/>
            </a:pP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myMethod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</a:t>
            </a:r>
            <a:r>
              <a:rPr lang="en-US" sz="2800" dirty="0">
                <a:solidFill>
                  <a:srgbClr val="A41514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"Laufey"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);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// prints: Laufey is the best! 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793A2-291C-A5A9-1049-72665ED91DE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982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C2CEB-8856-BCF1-F712-C372ECAA9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D26D-67DE-D595-B226-39462C91E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PCM: Scope, Redux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4DBFD9-CB58-71D5-8A19-36AD07588A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Our scope rules also apply to methods and parameters!</a:t>
            </a:r>
          </a:p>
          <a:p>
            <a:pPr marL="579437" indent="-457200">
              <a:spcBef>
                <a:spcPts val="380"/>
              </a:spcBef>
            </a:pPr>
            <a:r>
              <a:rPr lang="en-US" spc="-5" dirty="0"/>
              <a:t>general rule: f</a:t>
            </a:r>
            <a:r>
              <a:rPr lang="en-US" sz="2800" spc="-5" dirty="0"/>
              <a:t>rom </a:t>
            </a:r>
            <a:r>
              <a:rPr lang="en-US" sz="2800" dirty="0"/>
              <a:t>its </a:t>
            </a:r>
            <a:r>
              <a:rPr lang="en-US" sz="2800" b="1" dirty="0"/>
              <a:t>declaration to the next closing brace, }</a:t>
            </a:r>
            <a:endParaRPr lang="en-US" b="1" spc="-5" dirty="0">
              <a:latin typeface="Arial"/>
              <a:cs typeface="Arial"/>
            </a:endParaRPr>
          </a:p>
          <a:p>
            <a:pPr marL="579437" indent="-457200">
              <a:spcBef>
                <a:spcPts val="380"/>
              </a:spcBef>
            </a:pPr>
            <a:r>
              <a:rPr lang="en-US" sz="2800" dirty="0"/>
              <a:t>a variable </a:t>
            </a:r>
            <a:r>
              <a:rPr lang="en-US" sz="2800" spc="-5" dirty="0"/>
              <a:t>declared </a:t>
            </a:r>
            <a:r>
              <a:rPr lang="en-US" sz="2800" dirty="0"/>
              <a:t>in a method </a:t>
            </a:r>
            <a:r>
              <a:rPr lang="en-US" sz="2800" spc="-5" dirty="0"/>
              <a:t>only </a:t>
            </a:r>
            <a:r>
              <a:rPr lang="en-US" sz="2800" dirty="0"/>
              <a:t>exists </a:t>
            </a:r>
            <a:r>
              <a:rPr lang="en-US" sz="2800" u="sng" dirty="0"/>
              <a:t>in that</a:t>
            </a:r>
            <a:r>
              <a:rPr lang="en-US" sz="2800" u="sng" spc="-125" dirty="0"/>
              <a:t> </a:t>
            </a:r>
            <a:r>
              <a:rPr lang="en-US" sz="2800" u="sng" spc="-5" dirty="0"/>
              <a:t>method</a:t>
            </a:r>
            <a:r>
              <a:rPr lang="en-US" sz="2800" spc="-5" dirty="0"/>
              <a:t>!</a:t>
            </a: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B4257E77-35FA-B0C0-664F-77BD5D847499}"/>
              </a:ext>
            </a:extLst>
          </p:cNvPr>
          <p:cNvSpPr txBox="1"/>
          <p:nvPr/>
        </p:nvSpPr>
        <p:spPr>
          <a:xfrm>
            <a:off x="2743200" y="3581400"/>
            <a:ext cx="5486400" cy="267445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example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1080"/>
                </a:solidFill>
                <a:latin typeface="Consolas" panose="020B0609020204030204" pitchFamily="49" charset="0"/>
              </a:rPr>
              <a:t>n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000" b="0" dirty="0">
                <a:solidFill>
                  <a:srgbClr val="A41514"/>
                </a:solidFill>
                <a:effectLst/>
                <a:latin typeface="Consolas" panose="020B0609020204030204" pitchFamily="49" charset="0"/>
              </a:rPr>
              <a:t>hello</a:t>
            </a:r>
            <a:r>
              <a:rPr lang="en-US" sz="20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&lt;=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1080"/>
                </a:solidFill>
                <a:latin typeface="Consolas" panose="020B0609020204030204" pitchFamily="49" charset="0"/>
              </a:rPr>
              <a:t>n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0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(x);</a:t>
            </a:r>
          </a:p>
          <a:p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sz="20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algn="ctr">
              <a:lnSpc>
                <a:spcPct val="100000"/>
              </a:lnSpc>
              <a:spcBef>
                <a:spcPts val="875"/>
              </a:spcBef>
              <a:tabLst>
                <a:tab pos="533400" algn="l"/>
                <a:tab pos="1199515" algn="l"/>
                <a:tab pos="1466215" algn="l"/>
                <a:tab pos="1732914" algn="l"/>
                <a:tab pos="2133600" algn="l"/>
                <a:tab pos="2400300" algn="l"/>
                <a:tab pos="2799715" algn="l"/>
                <a:tab pos="3333115" algn="l"/>
                <a:tab pos="3998595" algn="l"/>
              </a:tabLst>
            </a:pPr>
            <a:endParaRPr sz="1900" dirty="0">
              <a:latin typeface="Arial"/>
              <a:cs typeface="Arial"/>
            </a:endParaRPr>
          </a:p>
        </p:txBody>
      </p:sp>
      <p:grpSp>
        <p:nvGrpSpPr>
          <p:cNvPr id="12" name="Group 11" descr="i’s scope is the for loop itself - starting from the header (where it’s initialized) and ending at the closing brace for the for loop">
            <a:extLst>
              <a:ext uri="{FF2B5EF4-FFF2-40B4-BE49-F238E27FC236}">
                <a16:creationId xmlns:a16="http://schemas.microsoft.com/office/drawing/2014/main" id="{F6077872-AB7F-28F1-6B71-8515358AF49B}"/>
              </a:ext>
            </a:extLst>
          </p:cNvPr>
          <p:cNvGrpSpPr/>
          <p:nvPr/>
        </p:nvGrpSpPr>
        <p:grpSpPr>
          <a:xfrm>
            <a:off x="1178169" y="4694293"/>
            <a:ext cx="1980657" cy="832264"/>
            <a:chOff x="1178169" y="4694293"/>
            <a:chExt cx="1980657" cy="832264"/>
          </a:xfrm>
        </p:grpSpPr>
        <p:sp>
          <p:nvSpPr>
            <p:cNvPr id="7" name="object 13">
              <a:extLst>
                <a:ext uri="{FF2B5EF4-FFF2-40B4-BE49-F238E27FC236}">
                  <a16:creationId xmlns:a16="http://schemas.microsoft.com/office/drawing/2014/main" id="{7D818ECB-72B2-B05A-4AF4-EDE9041A61FF}"/>
                </a:ext>
              </a:extLst>
            </p:cNvPr>
            <p:cNvSpPr txBox="1"/>
            <p:nvPr/>
          </p:nvSpPr>
          <p:spPr>
            <a:xfrm>
              <a:off x="1178169" y="4884365"/>
              <a:ext cx="1598971" cy="44307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2800" spc="300" dirty="0">
                  <a:solidFill>
                    <a:srgbClr val="33996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sz="2800" spc="300" dirty="0">
                  <a:solidFill>
                    <a:srgbClr val="3399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's</a:t>
              </a:r>
              <a:r>
                <a:rPr sz="2800" spc="-60" dirty="0">
                  <a:solidFill>
                    <a:srgbClr val="3399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2800" spc="-10" dirty="0">
                  <a:solidFill>
                    <a:srgbClr val="3399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scope</a:t>
              </a:r>
              <a:endParaRPr sz="2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50B1A079-189C-4C81-C5F4-CCF50E0D5AAC}"/>
                </a:ext>
              </a:extLst>
            </p:cNvPr>
            <p:cNvSpPr/>
            <p:nvPr/>
          </p:nvSpPr>
          <p:spPr>
            <a:xfrm>
              <a:off x="2906899" y="4694293"/>
              <a:ext cx="251927" cy="832264"/>
            </a:xfrm>
            <a:prstGeom prst="leftBrace">
              <a:avLst/>
            </a:prstGeom>
            <a:noFill/>
            <a:ln w="38100">
              <a:solidFill>
                <a:srgbClr val="339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66FF"/>
                </a:solidFill>
              </a:endParaRPr>
            </a:p>
          </p:txBody>
        </p:sp>
      </p:grpSp>
      <p:grpSp>
        <p:nvGrpSpPr>
          <p:cNvPr id="13" name="Group 12" descr="x’s scope starts at where it is declared, and ends at the end of the method declaration">
            <a:extLst>
              <a:ext uri="{FF2B5EF4-FFF2-40B4-BE49-F238E27FC236}">
                <a16:creationId xmlns:a16="http://schemas.microsoft.com/office/drawing/2014/main" id="{9E45E1C2-09F8-E058-0346-F8A320A862F5}"/>
              </a:ext>
            </a:extLst>
          </p:cNvPr>
          <p:cNvGrpSpPr/>
          <p:nvPr/>
        </p:nvGrpSpPr>
        <p:grpSpPr>
          <a:xfrm>
            <a:off x="7891947" y="4359829"/>
            <a:ext cx="1880934" cy="1166728"/>
            <a:chOff x="7891947" y="4359829"/>
            <a:chExt cx="1880934" cy="1166728"/>
          </a:xfrm>
        </p:grpSpPr>
        <p:sp>
          <p:nvSpPr>
            <p:cNvPr id="6" name="object 12">
              <a:extLst>
                <a:ext uri="{FF2B5EF4-FFF2-40B4-BE49-F238E27FC236}">
                  <a16:creationId xmlns:a16="http://schemas.microsoft.com/office/drawing/2014/main" id="{F6CFF690-716D-EC42-7E9B-B7EA779A2D28}"/>
                </a:ext>
              </a:extLst>
            </p:cNvPr>
            <p:cNvSpPr txBox="1"/>
            <p:nvPr/>
          </p:nvSpPr>
          <p:spPr>
            <a:xfrm>
              <a:off x="8412711" y="4694293"/>
              <a:ext cx="1360170" cy="44307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2800" spc="40" dirty="0">
                  <a:solidFill>
                    <a:srgbClr val="99336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  <a:r>
                <a:rPr sz="2800" spc="40" dirty="0">
                  <a:solidFill>
                    <a:srgbClr val="99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's</a:t>
              </a:r>
              <a:r>
                <a:rPr sz="2800" spc="-65" dirty="0">
                  <a:solidFill>
                    <a:srgbClr val="99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2800" spc="-5" dirty="0">
                  <a:solidFill>
                    <a:srgbClr val="99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scope</a:t>
              </a:r>
              <a:endParaRPr sz="2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F57E4518-DBF4-5528-D10B-96B927547619}"/>
                </a:ext>
              </a:extLst>
            </p:cNvPr>
            <p:cNvSpPr/>
            <p:nvPr/>
          </p:nvSpPr>
          <p:spPr>
            <a:xfrm rot="10800000">
              <a:off x="7891947" y="4359829"/>
              <a:ext cx="391005" cy="1166728"/>
            </a:xfrm>
            <a:prstGeom prst="leftBrace">
              <a:avLst/>
            </a:prstGeom>
            <a:noFill/>
            <a:ln w="38100">
              <a:solidFill>
                <a:srgbClr val="9932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66FF"/>
                </a:solidFill>
              </a:endParaRPr>
            </a:p>
          </p:txBody>
        </p:sp>
      </p:grpSp>
      <p:grpSp>
        <p:nvGrpSpPr>
          <p:cNvPr id="14" name="Group 13" descr="since n is a parameter, its scope spans the entire method body">
            <a:extLst>
              <a:ext uri="{FF2B5EF4-FFF2-40B4-BE49-F238E27FC236}">
                <a16:creationId xmlns:a16="http://schemas.microsoft.com/office/drawing/2014/main" id="{280518C9-4C35-E2E4-CE54-6E9EE1797148}"/>
              </a:ext>
            </a:extLst>
          </p:cNvPr>
          <p:cNvGrpSpPr/>
          <p:nvPr/>
        </p:nvGrpSpPr>
        <p:grpSpPr>
          <a:xfrm>
            <a:off x="9919242" y="3773510"/>
            <a:ext cx="1897536" cy="1970467"/>
            <a:chOff x="9919242" y="3773510"/>
            <a:chExt cx="1897536" cy="1970467"/>
          </a:xfrm>
        </p:grpSpPr>
        <p:sp>
          <p:nvSpPr>
            <p:cNvPr id="10" name="object 12">
              <a:extLst>
                <a:ext uri="{FF2B5EF4-FFF2-40B4-BE49-F238E27FC236}">
                  <a16:creationId xmlns:a16="http://schemas.microsoft.com/office/drawing/2014/main" id="{2F8549BB-9842-6B87-908B-01FA287BEF70}"/>
                </a:ext>
              </a:extLst>
            </p:cNvPr>
            <p:cNvSpPr txBox="1"/>
            <p:nvPr/>
          </p:nvSpPr>
          <p:spPr>
            <a:xfrm>
              <a:off x="10456608" y="4537209"/>
              <a:ext cx="1360170" cy="44307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lang="en-US" sz="2800" spc="4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</a:t>
              </a:r>
              <a:r>
                <a:rPr sz="2800" spc="40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's</a:t>
              </a:r>
              <a:r>
                <a:rPr sz="2800" spc="-65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sz="2800" spc="-5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scope</a:t>
              </a:r>
              <a:endParaRPr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5531A7EF-D88E-92FE-4DBD-17861C259C8C}"/>
                </a:ext>
              </a:extLst>
            </p:cNvPr>
            <p:cNvSpPr/>
            <p:nvPr/>
          </p:nvSpPr>
          <p:spPr>
            <a:xfrm rot="10800000">
              <a:off x="9919242" y="3773510"/>
              <a:ext cx="391005" cy="1970467"/>
            </a:xfrm>
            <a:prstGeom prst="leftBrac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8108B-0A74-DE95-ADBF-12DDEBD7F5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062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D715F-02DA-2D51-F85A-2255C7B9A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E42AB-0339-057A-238B-BACAAA9E7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439" y="-826815"/>
            <a:ext cx="10515601" cy="762636"/>
          </a:xfrm>
        </p:spPr>
        <p:txBody>
          <a:bodyPr>
            <a:normAutofit/>
          </a:bodyPr>
          <a:lstStyle/>
          <a:p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C</a:t>
            </a:r>
            <a:r>
              <a:rPr lang="en-US" dirty="0" err="1"/>
              <a:t>ount</a:t>
            </a:r>
            <a:r>
              <a:rPr lang="en-US" dirty="0"/>
              <a:t> (Think)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DB150B-37F4-62ED-07A9-F4C70B3BDB29}"/>
              </a:ext>
            </a:extLst>
          </p:cNvPr>
          <p:cNvSpPr txBox="1"/>
          <p:nvPr/>
        </p:nvSpPr>
        <p:spPr>
          <a:xfrm>
            <a:off x="7182165" y="1413064"/>
            <a:ext cx="4734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What will be the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last </a:t>
            </a:r>
            <a:b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line of output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from this code?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E0FD26-2A09-C98D-4311-737CDE500AA2}"/>
              </a:ext>
            </a:extLst>
          </p:cNvPr>
          <p:cNvSpPr txBox="1"/>
          <p:nvPr/>
        </p:nvSpPr>
        <p:spPr>
          <a:xfrm>
            <a:off x="152399" y="1674674"/>
            <a:ext cx="665027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 static final 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5CC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b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2000" b="0" dirty="0">
              <a:solidFill>
                <a:srgbClr val="D73A49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b="0" dirty="0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line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(count);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32F6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"COUNT is: "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32F6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"count is: "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b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line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count) {</a:t>
            </a:r>
          </a:p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for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32F6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"*"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count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07E58-B9EF-A7A4-7B09-2166AADDCEBD}"/>
              </a:ext>
            </a:extLst>
          </p:cNvPr>
          <p:cNvSpPr txBox="1"/>
          <p:nvPr/>
        </p:nvSpPr>
        <p:spPr>
          <a:xfrm>
            <a:off x="7182165" y="2605698"/>
            <a:ext cx="449694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count is: 1</a:t>
            </a:r>
            <a:endParaRPr lang="en-US" sz="3200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count is: 5</a:t>
            </a:r>
            <a:endParaRPr lang="en-US" sz="32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count is: 6</a:t>
            </a:r>
            <a:endParaRPr lang="en-US" sz="32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count is: 7</a:t>
            </a:r>
            <a:endParaRPr lang="en-U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B4DDAE-A892-22FB-6AF3-DD0E16FD34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0692B7-4C67-6679-FD1A-B08013023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392" y="204200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5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652C7-E5CF-857C-781E-35602E8C2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B8EF-3443-430A-3B1C-ACAB6CC3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C</a:t>
            </a:r>
            <a:r>
              <a:rPr lang="en-US" dirty="0" err="1"/>
              <a:t>ount</a:t>
            </a:r>
            <a:r>
              <a:rPr lang="en-US" dirty="0"/>
              <a:t> (Think)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C52D40-590E-BCA6-10FE-9DC9D583C5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E359D0-A930-AB8A-F4C4-E83547A492D5}"/>
              </a:ext>
            </a:extLst>
          </p:cNvPr>
          <p:cNvSpPr txBox="1"/>
          <p:nvPr/>
        </p:nvSpPr>
        <p:spPr>
          <a:xfrm>
            <a:off x="7182165" y="1413064"/>
            <a:ext cx="4734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What will be the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last </a:t>
            </a:r>
            <a:b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line of output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from this code?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19DB76-800C-9CF1-DA02-9CB577CB18A1}"/>
              </a:ext>
            </a:extLst>
          </p:cNvPr>
          <p:cNvSpPr txBox="1"/>
          <p:nvPr/>
        </p:nvSpPr>
        <p:spPr>
          <a:xfrm>
            <a:off x="152399" y="1674674"/>
            <a:ext cx="665027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 static final 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solidFill>
                  <a:srgbClr val="005CC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b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US" sz="2000" b="0" dirty="0">
              <a:solidFill>
                <a:srgbClr val="D73A49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b="0" dirty="0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line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(count);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32F6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"COUNT is: "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32F6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"count is: "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b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line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count) {</a:t>
            </a:r>
          </a:p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for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32F6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"*"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count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39B440-3218-BADD-97A8-F95504C659AF}"/>
              </a:ext>
            </a:extLst>
          </p:cNvPr>
          <p:cNvSpPr txBox="1"/>
          <p:nvPr/>
        </p:nvSpPr>
        <p:spPr>
          <a:xfrm>
            <a:off x="7182165" y="2605698"/>
            <a:ext cx="449694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count is: 1</a:t>
            </a:r>
            <a:endParaRPr lang="en-US" sz="3200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count is: 5</a:t>
            </a:r>
            <a:endParaRPr lang="en-US" sz="32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count is: 6</a:t>
            </a:r>
            <a:endParaRPr lang="en-US" sz="32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count is: 7</a:t>
            </a:r>
            <a:endParaRPr lang="en-U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6E6E9F-C90B-5547-285F-B0B3E64B9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392" y="204200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9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C5103-D461-9134-4D56-DAB56551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Walkthrough: Counting Counts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66C8F7-7A7B-C20C-C089-58D5CE490BA7}"/>
              </a:ext>
            </a:extLst>
          </p:cNvPr>
          <p:cNvSpPr txBox="1"/>
          <p:nvPr/>
        </p:nvSpPr>
        <p:spPr>
          <a:xfrm>
            <a:off x="838200" y="1517290"/>
            <a:ext cx="67056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final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[]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b="0" dirty="0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line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(count);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32F6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"COUNT is: "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32F6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"count is: "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b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line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count) {</a:t>
            </a:r>
          </a:p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count;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032F6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"*"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count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8" name="Right Arrow 17" descr="First, we initialized the class constants. In this case, there is just one - COUNT (the all caps version)">
            <a:extLst>
              <a:ext uri="{FF2B5EF4-FFF2-40B4-BE49-F238E27FC236}">
                <a16:creationId xmlns:a16="http://schemas.microsoft.com/office/drawing/2014/main" id="{7E4877B2-786B-D0E5-4AA4-1D84EBCCB804}"/>
              </a:ext>
            </a:extLst>
          </p:cNvPr>
          <p:cNvSpPr/>
          <p:nvPr/>
        </p:nvSpPr>
        <p:spPr>
          <a:xfrm>
            <a:off x="291962" y="1615744"/>
            <a:ext cx="477078" cy="261481"/>
          </a:xfrm>
          <a:prstGeom prst="rightArrow">
            <a:avLst>
              <a:gd name="adj1" fmla="val 50000"/>
              <a:gd name="adj2" fmla="val 62163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grpSp>
        <p:nvGrpSpPr>
          <p:cNvPr id="3" name="Group 2" descr="The all-caps COUNT’s scope is the entire program. Its value will stay at 7 for the entire program.">
            <a:extLst>
              <a:ext uri="{FF2B5EF4-FFF2-40B4-BE49-F238E27FC236}">
                <a16:creationId xmlns:a16="http://schemas.microsoft.com/office/drawing/2014/main" id="{ED2DE3D7-4FDA-77B5-DAE0-DFD85E2D1100}"/>
              </a:ext>
            </a:extLst>
          </p:cNvPr>
          <p:cNvGrpSpPr/>
          <p:nvPr/>
        </p:nvGrpSpPr>
        <p:grpSpPr>
          <a:xfrm>
            <a:off x="9928198" y="1803503"/>
            <a:ext cx="1731976" cy="4030769"/>
            <a:chOff x="9928198" y="1803503"/>
            <a:chExt cx="1731976" cy="4030769"/>
          </a:xfrm>
        </p:grpSpPr>
        <p:sp>
          <p:nvSpPr>
            <p:cNvPr id="9" name="Rectangle 8" descr="A box around the value 7.">
              <a:extLst>
                <a:ext uri="{FF2B5EF4-FFF2-40B4-BE49-F238E27FC236}">
                  <a16:creationId xmlns:a16="http://schemas.microsoft.com/office/drawing/2014/main" id="{CBF021F2-F39E-D203-2E9E-D20BFBA4BC79}"/>
                </a:ext>
              </a:extLst>
            </p:cNvPr>
            <p:cNvSpPr/>
            <p:nvPr/>
          </p:nvSpPr>
          <p:spPr>
            <a:xfrm>
              <a:off x="10528770" y="3518200"/>
              <a:ext cx="779228" cy="763325"/>
            </a:xfrm>
            <a:prstGeom prst="rect">
              <a:avLst/>
            </a:prstGeom>
            <a:noFill/>
            <a:ln>
              <a:solidFill>
                <a:srgbClr val="0066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5AE6604-C83F-8346-1771-A39D6844B283}"/>
                </a:ext>
              </a:extLst>
            </p:cNvPr>
            <p:cNvSpPr txBox="1"/>
            <p:nvPr/>
          </p:nvSpPr>
          <p:spPr>
            <a:xfrm>
              <a:off x="10176593" y="3155758"/>
              <a:ext cx="148358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0" dirty="0">
                  <a:solidFill>
                    <a:srgbClr val="0066FF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COUNT</a:t>
              </a:r>
              <a:endParaRPr lang="en-US" sz="1800" dirty="0">
                <a:solidFill>
                  <a:srgbClr val="0066FF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7EA3EE-D1A4-637D-76E8-F12CF7C7023B}"/>
                </a:ext>
              </a:extLst>
            </p:cNvPr>
            <p:cNvSpPr txBox="1"/>
            <p:nvPr/>
          </p:nvSpPr>
          <p:spPr>
            <a:xfrm>
              <a:off x="10562231" y="3595144"/>
              <a:ext cx="71230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0" dirty="0">
                  <a:solidFill>
                    <a:srgbClr val="0066FF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7</a:t>
              </a:r>
              <a:endParaRPr lang="en-US" sz="3200" dirty="0">
                <a:solidFill>
                  <a:srgbClr val="0066FF"/>
                </a:solidFill>
              </a:endParaRPr>
            </a:p>
          </p:txBody>
        </p:sp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0F41B883-722A-1CCF-7CFB-06CDE137E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928198" y="1803503"/>
              <a:ext cx="449580" cy="4030769"/>
            </a:xfrm>
            <a:prstGeom prst="rightBrace">
              <a:avLst>
                <a:gd name="adj1" fmla="val 33518"/>
                <a:gd name="adj2" fmla="val 51271"/>
              </a:avLst>
            </a:prstGeom>
            <a:ln w="28575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ight Arrow 25" descr="Now that we’ve finished all of our class constants, we start executing the main method.">
            <a:extLst>
              <a:ext uri="{FF2B5EF4-FFF2-40B4-BE49-F238E27FC236}">
                <a16:creationId xmlns:a16="http://schemas.microsoft.com/office/drawing/2014/main" id="{5ECF33D6-FBCA-F2FE-6F18-8432DD2F84E2}"/>
              </a:ext>
            </a:extLst>
          </p:cNvPr>
          <p:cNvSpPr/>
          <p:nvPr/>
        </p:nvSpPr>
        <p:spPr>
          <a:xfrm>
            <a:off x="291962" y="1920169"/>
            <a:ext cx="477078" cy="261481"/>
          </a:xfrm>
          <a:prstGeom prst="rightArrow">
            <a:avLst>
              <a:gd name="adj1" fmla="val 50000"/>
              <a:gd name="adj2" fmla="val 62163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19" name="Right Arrow 18" descr="The first line we execute is int count = 5;.">
            <a:extLst>
              <a:ext uri="{FF2B5EF4-FFF2-40B4-BE49-F238E27FC236}">
                <a16:creationId xmlns:a16="http://schemas.microsoft.com/office/drawing/2014/main" id="{11E5DBDC-AF89-E603-B3C1-394972578DEA}"/>
              </a:ext>
            </a:extLst>
          </p:cNvPr>
          <p:cNvSpPr/>
          <p:nvPr/>
        </p:nvSpPr>
        <p:spPr>
          <a:xfrm>
            <a:off x="291962" y="2207896"/>
            <a:ext cx="477078" cy="261481"/>
          </a:xfrm>
          <a:prstGeom prst="rightArrow">
            <a:avLst>
              <a:gd name="adj1" fmla="val 50000"/>
              <a:gd name="adj2" fmla="val 62163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grpSp>
        <p:nvGrpSpPr>
          <p:cNvPr id="31" name="Group 30" descr="Count starts with the value 5. Count’s scope is the rest of the main method - but notably, not any of the other methods.">
            <a:extLst>
              <a:ext uri="{FF2B5EF4-FFF2-40B4-BE49-F238E27FC236}">
                <a16:creationId xmlns:a16="http://schemas.microsoft.com/office/drawing/2014/main" id="{CF0A2E07-E57E-2FC4-022C-59123185A1A4}"/>
              </a:ext>
            </a:extLst>
          </p:cNvPr>
          <p:cNvGrpSpPr/>
          <p:nvPr/>
        </p:nvGrpSpPr>
        <p:grpSpPr>
          <a:xfrm>
            <a:off x="7205041" y="2029991"/>
            <a:ext cx="1822340" cy="1355280"/>
            <a:chOff x="7205041" y="2029991"/>
            <a:chExt cx="1822340" cy="1355280"/>
          </a:xfrm>
        </p:grpSpPr>
        <p:sp>
          <p:nvSpPr>
            <p:cNvPr id="6" name="Rectangle 5" descr="The value 5 is moving from the main method to the line method as a parameter.">
              <a:extLst>
                <a:ext uri="{FF2B5EF4-FFF2-40B4-BE49-F238E27FC236}">
                  <a16:creationId xmlns:a16="http://schemas.microsoft.com/office/drawing/2014/main" id="{D2A6C4F6-99C2-B47E-7555-3BBA87C9F482}"/>
                </a:ext>
              </a:extLst>
            </p:cNvPr>
            <p:cNvSpPr/>
            <p:nvPr/>
          </p:nvSpPr>
          <p:spPr>
            <a:xfrm>
              <a:off x="7895977" y="2392433"/>
              <a:ext cx="779228" cy="763325"/>
            </a:xfrm>
            <a:prstGeom prst="rect">
              <a:avLst/>
            </a:prstGeom>
            <a:noFill/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808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23AC4D1-D479-A71E-8C32-8DF408A359AE}"/>
                </a:ext>
              </a:extLst>
            </p:cNvPr>
            <p:cNvSpPr txBox="1"/>
            <p:nvPr/>
          </p:nvSpPr>
          <p:spPr>
            <a:xfrm>
              <a:off x="7543800" y="2029991"/>
              <a:ext cx="14835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0" dirty="0">
                  <a:solidFill>
                    <a:srgbClr val="008080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count</a:t>
              </a:r>
              <a:endParaRPr lang="en-US" sz="1800" dirty="0">
                <a:solidFill>
                  <a:srgbClr val="008080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5F50361-871A-8A8B-E349-C0233AD8FE01}"/>
                </a:ext>
              </a:extLst>
            </p:cNvPr>
            <p:cNvSpPr txBox="1"/>
            <p:nvPr/>
          </p:nvSpPr>
          <p:spPr>
            <a:xfrm>
              <a:off x="7936564" y="2469377"/>
              <a:ext cx="7123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0" dirty="0">
                  <a:solidFill>
                    <a:srgbClr val="008080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5</a:t>
              </a:r>
              <a:endParaRPr lang="en-US" sz="3200" dirty="0">
                <a:solidFill>
                  <a:srgbClr val="008080"/>
                </a:solidFill>
              </a:endParaRPr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58E532B1-BE6A-D25C-EB1B-778C82268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205041" y="2215517"/>
              <a:ext cx="449580" cy="1169754"/>
            </a:xfrm>
            <a:prstGeom prst="rightBrace">
              <a:avLst>
                <a:gd name="adj1" fmla="val 33518"/>
                <a:gd name="adj2" fmla="val 51271"/>
              </a:avLst>
            </a:prstGeom>
            <a:ln w="28575">
              <a:solidFill>
                <a:srgbClr val="0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ight Arrow 19" descr="Next, we’ll call the line method with count as a parameter.">
            <a:extLst>
              <a:ext uri="{FF2B5EF4-FFF2-40B4-BE49-F238E27FC236}">
                <a16:creationId xmlns:a16="http://schemas.microsoft.com/office/drawing/2014/main" id="{0EF618E2-E64C-F4AF-A7D6-79DED2BCA935}"/>
              </a:ext>
            </a:extLst>
          </p:cNvPr>
          <p:cNvSpPr/>
          <p:nvPr/>
        </p:nvSpPr>
        <p:spPr>
          <a:xfrm>
            <a:off x="291962" y="2500283"/>
            <a:ext cx="477078" cy="261481"/>
          </a:xfrm>
          <a:prstGeom prst="rightArrow">
            <a:avLst>
              <a:gd name="adj1" fmla="val 50000"/>
              <a:gd name="adj2" fmla="val 62163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7" name="TextBox 26" descr="We copy the value of the count variable - 5 - into the (separate) count parameter.">
            <a:extLst>
              <a:ext uri="{FF2B5EF4-FFF2-40B4-BE49-F238E27FC236}">
                <a16:creationId xmlns:a16="http://schemas.microsoft.com/office/drawing/2014/main" id="{35F243ED-AF6E-18EA-5EAE-0C32B4B36E0C}"/>
              </a:ext>
            </a:extLst>
          </p:cNvPr>
          <p:cNvSpPr txBox="1"/>
          <p:nvPr/>
        </p:nvSpPr>
        <p:spPr>
          <a:xfrm>
            <a:off x="2787306" y="2133837"/>
            <a:ext cx="692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endParaRPr lang="en-US" sz="2000" dirty="0">
              <a:solidFill>
                <a:srgbClr val="005CC5"/>
              </a:solidFill>
            </a:endParaRPr>
          </a:p>
        </p:txBody>
      </p:sp>
      <p:grpSp>
        <p:nvGrpSpPr>
          <p:cNvPr id="33" name="Group 32" descr="The scope of the count parameter is the entire method body.">
            <a:extLst>
              <a:ext uri="{FF2B5EF4-FFF2-40B4-BE49-F238E27FC236}">
                <a16:creationId xmlns:a16="http://schemas.microsoft.com/office/drawing/2014/main" id="{1C9CAF9B-561E-F9F8-C2F2-0F6CB9950F9E}"/>
              </a:ext>
            </a:extLst>
          </p:cNvPr>
          <p:cNvGrpSpPr/>
          <p:nvPr/>
        </p:nvGrpSpPr>
        <p:grpSpPr>
          <a:xfrm>
            <a:off x="7235439" y="4034111"/>
            <a:ext cx="1822340" cy="2004119"/>
            <a:chOff x="7235439" y="4034111"/>
            <a:chExt cx="1822340" cy="2004119"/>
          </a:xfrm>
        </p:grpSpPr>
        <p:sp>
          <p:nvSpPr>
            <p:cNvPr id="14" name="Rectangle 13" descr="A box around the value 6">
              <a:extLst>
                <a:ext uri="{FF2B5EF4-FFF2-40B4-BE49-F238E27FC236}">
                  <a16:creationId xmlns:a16="http://schemas.microsoft.com/office/drawing/2014/main" id="{95B2190A-88CB-D223-14A7-440BC6211834}"/>
                </a:ext>
              </a:extLst>
            </p:cNvPr>
            <p:cNvSpPr/>
            <p:nvPr/>
          </p:nvSpPr>
          <p:spPr>
            <a:xfrm>
              <a:off x="7926375" y="4396553"/>
              <a:ext cx="779228" cy="763325"/>
            </a:xfrm>
            <a:prstGeom prst="rect">
              <a:avLst/>
            </a:prstGeom>
            <a:noFill/>
            <a:ln>
              <a:solidFill>
                <a:srgbClr val="B46A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808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C1539B-9035-475B-0DD8-D7AC7921FAAB}"/>
                </a:ext>
              </a:extLst>
            </p:cNvPr>
            <p:cNvSpPr txBox="1"/>
            <p:nvPr/>
          </p:nvSpPr>
          <p:spPr>
            <a:xfrm>
              <a:off x="7574198" y="4034111"/>
              <a:ext cx="14835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0" dirty="0">
                  <a:solidFill>
                    <a:srgbClr val="B46A11"/>
                  </a:solidFill>
                  <a:effectLst/>
                  <a:latin typeface="Consolas" panose="020B0609020204030204" pitchFamily="49" charset="0"/>
                  <a:cs typeface="Consolas" panose="020B0609020204030204" pitchFamily="49" charset="0"/>
                </a:rPr>
                <a:t>count</a:t>
              </a:r>
              <a:endParaRPr lang="en-US" sz="1800" dirty="0">
                <a:solidFill>
                  <a:srgbClr val="B46A11"/>
                </a:solidFill>
              </a:endParaRPr>
            </a:p>
          </p:txBody>
        </p:sp>
        <p:sp>
          <p:nvSpPr>
            <p:cNvPr id="17" name="Right Brace 16">
              <a:extLst>
                <a:ext uri="{FF2B5EF4-FFF2-40B4-BE49-F238E27FC236}">
                  <a16:creationId xmlns:a16="http://schemas.microsoft.com/office/drawing/2014/main" id="{F52E5283-FAC2-9ECA-004E-42A3F3FFB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235439" y="4083497"/>
              <a:ext cx="449580" cy="1954733"/>
            </a:xfrm>
            <a:prstGeom prst="rightBrace">
              <a:avLst>
                <a:gd name="adj1" fmla="val 33518"/>
                <a:gd name="adj2" fmla="val 36732"/>
              </a:avLst>
            </a:prstGeom>
            <a:ln w="28575">
              <a:solidFill>
                <a:srgbClr val="B46A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 descr="The count parameter initially starts at 5">
            <a:extLst>
              <a:ext uri="{FF2B5EF4-FFF2-40B4-BE49-F238E27FC236}">
                <a16:creationId xmlns:a16="http://schemas.microsoft.com/office/drawing/2014/main" id="{667006DD-088F-F4A3-F03D-112E762ACDC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966962" y="4473497"/>
            <a:ext cx="712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dirty="0">
                <a:solidFill>
                  <a:srgbClr val="B46A1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endParaRPr lang="en-US" sz="3200" dirty="0">
              <a:solidFill>
                <a:srgbClr val="B46A11"/>
              </a:solidFill>
            </a:endParaRPr>
          </a:p>
        </p:txBody>
      </p:sp>
      <p:sp>
        <p:nvSpPr>
          <p:cNvPr id="21" name="Right Arrow 20" descr="We then trace through the line method.">
            <a:extLst>
              <a:ext uri="{FF2B5EF4-FFF2-40B4-BE49-F238E27FC236}">
                <a16:creationId xmlns:a16="http://schemas.microsoft.com/office/drawing/2014/main" id="{39EB79B1-7398-8E3F-1C01-5E92CE3EB84B}"/>
              </a:ext>
            </a:extLst>
          </p:cNvPr>
          <p:cNvSpPr/>
          <p:nvPr/>
        </p:nvSpPr>
        <p:spPr>
          <a:xfrm>
            <a:off x="291962" y="4034111"/>
            <a:ext cx="477078" cy="261481"/>
          </a:xfrm>
          <a:prstGeom prst="rightArrow">
            <a:avLst>
              <a:gd name="adj1" fmla="val 50000"/>
              <a:gd name="adj2" fmla="val 62163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2" name="Right Arrow 21" descr="Normally, we’d need to trace through the next for loop. However, it doesn’t change count - so for this problem, we’ll skip it!">
            <a:extLst>
              <a:ext uri="{FF2B5EF4-FFF2-40B4-BE49-F238E27FC236}">
                <a16:creationId xmlns:a16="http://schemas.microsoft.com/office/drawing/2014/main" id="{E0FBF82A-4891-A231-6FC4-769EC3D88FB8}"/>
              </a:ext>
            </a:extLst>
          </p:cNvPr>
          <p:cNvSpPr/>
          <p:nvPr/>
        </p:nvSpPr>
        <p:spPr>
          <a:xfrm>
            <a:off x="291962" y="4348084"/>
            <a:ext cx="477078" cy="261481"/>
          </a:xfrm>
          <a:prstGeom prst="rightArrow">
            <a:avLst>
              <a:gd name="adj1" fmla="val 50000"/>
              <a:gd name="adj2" fmla="val 62163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3" name="Right Arrow 22" descr="Next, we increment count. Notably, this *only* updates the value of count, line’s parameter - not the count variable in the main method. (the main method’s count is not in scope)">
            <a:extLst>
              <a:ext uri="{FF2B5EF4-FFF2-40B4-BE49-F238E27FC236}">
                <a16:creationId xmlns:a16="http://schemas.microsoft.com/office/drawing/2014/main" id="{A78CCC99-E640-E064-233F-31950F6D25E7}"/>
              </a:ext>
            </a:extLst>
          </p:cNvPr>
          <p:cNvSpPr/>
          <p:nvPr/>
        </p:nvSpPr>
        <p:spPr>
          <a:xfrm>
            <a:off x="291962" y="5260483"/>
            <a:ext cx="477078" cy="261481"/>
          </a:xfrm>
          <a:prstGeom prst="rightArrow">
            <a:avLst>
              <a:gd name="adj1" fmla="val 50000"/>
              <a:gd name="adj2" fmla="val 62163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8" name="TextBox 27" descr="Then, the count parameter is updated to be 6.">
            <a:extLst>
              <a:ext uri="{FF2B5EF4-FFF2-40B4-BE49-F238E27FC236}">
                <a16:creationId xmlns:a16="http://schemas.microsoft.com/office/drawing/2014/main" id="{2F88CAE1-0CA0-F789-3980-900D0FF10296}"/>
              </a:ext>
            </a:extLst>
          </p:cNvPr>
          <p:cNvSpPr txBox="1"/>
          <p:nvPr/>
        </p:nvSpPr>
        <p:spPr>
          <a:xfrm>
            <a:off x="7953086" y="4473444"/>
            <a:ext cx="71230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0" dirty="0">
                <a:solidFill>
                  <a:srgbClr val="B46A1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endParaRPr lang="en-US" sz="3200" dirty="0">
              <a:solidFill>
                <a:srgbClr val="B46A11"/>
              </a:solidFill>
            </a:endParaRPr>
          </a:p>
        </p:txBody>
      </p:sp>
      <p:sp>
        <p:nvSpPr>
          <p:cNvPr id="24" name="Right Arrow 23" descr="Now, we’re done tracing through the method call, so we should go back to the main method.">
            <a:extLst>
              <a:ext uri="{FF2B5EF4-FFF2-40B4-BE49-F238E27FC236}">
                <a16:creationId xmlns:a16="http://schemas.microsoft.com/office/drawing/2014/main" id="{1D80B568-21C7-E77D-F3B0-AD204054A036}"/>
              </a:ext>
            </a:extLst>
          </p:cNvPr>
          <p:cNvSpPr/>
          <p:nvPr/>
        </p:nvSpPr>
        <p:spPr>
          <a:xfrm>
            <a:off x="291962" y="5556007"/>
            <a:ext cx="477078" cy="261481"/>
          </a:xfrm>
          <a:prstGeom prst="rightArrow">
            <a:avLst>
              <a:gd name="adj1" fmla="val 50000"/>
              <a:gd name="adj2" fmla="val 62163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5" name="Right Arrow 24" descr="The next line after line(count) prints out the value of all caps COUNT. This is the class constant, which has never changed - so this is 7.">
            <a:extLst>
              <a:ext uri="{FF2B5EF4-FFF2-40B4-BE49-F238E27FC236}">
                <a16:creationId xmlns:a16="http://schemas.microsoft.com/office/drawing/2014/main" id="{5C80A98A-0D0D-6562-29C6-A92C027D5D21}"/>
              </a:ext>
            </a:extLst>
          </p:cNvPr>
          <p:cNvSpPr/>
          <p:nvPr/>
        </p:nvSpPr>
        <p:spPr>
          <a:xfrm>
            <a:off x="291962" y="2789997"/>
            <a:ext cx="477078" cy="261481"/>
          </a:xfrm>
          <a:prstGeom prst="rightArrow">
            <a:avLst>
              <a:gd name="adj1" fmla="val 50000"/>
              <a:gd name="adj2" fmla="val 62163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29" name="Right Arrow 24" descr="Finally, we print out the value of the local variable count. This is referring to the variable inside of the main method - which was defined as 5, and was never changed. Note that this is different from the parameter count! So, as a result, we’ll print 5.">
            <a:extLst>
              <a:ext uri="{FF2B5EF4-FFF2-40B4-BE49-F238E27FC236}">
                <a16:creationId xmlns:a16="http://schemas.microsoft.com/office/drawing/2014/main" id="{845FD8F9-85FA-461F-A3AB-8A6CA67E19AC}"/>
              </a:ext>
            </a:extLst>
          </p:cNvPr>
          <p:cNvSpPr/>
          <p:nvPr/>
        </p:nvSpPr>
        <p:spPr>
          <a:xfrm>
            <a:off x="291962" y="3103970"/>
            <a:ext cx="477078" cy="261481"/>
          </a:xfrm>
          <a:prstGeom prst="rightArrow">
            <a:avLst>
              <a:gd name="adj1" fmla="val 50000"/>
              <a:gd name="adj2" fmla="val 62163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2D0A4-E7EE-2333-3289-F5E9D68C0B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88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46A1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L 0.18893 0.2231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0" y="1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6" grpId="0" animBg="1"/>
      <p:bldP spid="26" grpId="1" animBg="1"/>
      <p:bldP spid="19" grpId="0" animBg="1"/>
      <p:bldP spid="19" grpId="1" animBg="1"/>
      <p:bldP spid="20" grpId="0" animBg="1"/>
      <p:bldP spid="20" grpId="1" animBg="1"/>
      <p:bldP spid="27" grpId="0"/>
      <p:bldP spid="27" grpId="1"/>
      <p:bldP spid="27" grpId="2"/>
      <p:bldP spid="16" grpId="0"/>
      <p:bldP spid="16" grpId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8" grpId="0" animBg="1"/>
      <p:bldP spid="24" grpId="1" animBg="1"/>
      <p:bldP spid="24" grpId="2" animBg="1"/>
      <p:bldP spid="25" grpId="0" animBg="1"/>
      <p:bldP spid="25" grpId="1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AB05D-FCCB-68EC-2BCE-C75CE2C04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New: Method Comments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82E47-87C4-D41F-EA81-DADE1F1B8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114300" indent="0">
              <a:buNone/>
            </a:pPr>
            <a:r>
              <a:rPr lang="en-US" dirty="0"/>
              <a:t>Each method you write (except main) should have a short comment!</a:t>
            </a:r>
          </a:p>
          <a:p>
            <a:pPr marL="463550" indent="0">
              <a:buNone/>
            </a:pPr>
            <a:r>
              <a:rPr lang="en-US" sz="2800" b="0" dirty="0">
                <a:solidFill>
                  <a:schemeClr val="bg1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// Takes in a Random object as a parameter.</a:t>
            </a:r>
          </a:p>
          <a:p>
            <a:pPr marL="463550" indent="0">
              <a:buNone/>
            </a:pPr>
            <a:r>
              <a:rPr lang="en-US" sz="2800" b="0" dirty="0">
                <a:solidFill>
                  <a:schemeClr val="bg1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// Uses the Random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object to </a:t>
            </a:r>
            <a:r>
              <a:rPr lang="en-US" sz="2800" b="0" dirty="0">
                <a:solidFill>
                  <a:schemeClr val="bg1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generate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an addition</a:t>
            </a:r>
            <a:r>
              <a:rPr lang="en-US" sz="2800" b="0" dirty="0">
                <a:solidFill>
                  <a:schemeClr val="bg1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 problem</a:t>
            </a:r>
          </a:p>
          <a:p>
            <a:pPr marL="463550" indent="0">
              <a:buNone/>
            </a:pPr>
            <a:r>
              <a:rPr lang="en-US" sz="2800" b="0" dirty="0">
                <a:solidFill>
                  <a:schemeClr val="bg1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//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where the operands </a:t>
            </a:r>
            <a:r>
              <a:rPr lang="en-US" sz="2800" b="0" dirty="0">
                <a:solidFill>
                  <a:schemeClr val="bg1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are in the range 1-10 (inclusive), </a:t>
            </a:r>
          </a:p>
          <a:p>
            <a:pPr marL="463550" indent="0">
              <a:buNone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</a:rPr>
              <a:t>// and prints the result, </a:t>
            </a:r>
            <a:r>
              <a:rPr lang="en-US" sz="2800" b="0" dirty="0">
                <a:solidFill>
                  <a:schemeClr val="bg1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rounded to two decimal places.</a:t>
            </a:r>
          </a:p>
          <a:p>
            <a:pPr marL="463550" indent="0">
              <a:buNone/>
            </a:pPr>
            <a:r>
              <a:rPr lang="en-US" sz="28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addTwoRandomNumbers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267F99"/>
                </a:solidFill>
                <a:latin typeface="Consolas" panose="020B0609020204030204" pitchFamily="49" charset="0"/>
              </a:rPr>
              <a:t>Random</a:t>
            </a:r>
            <a:r>
              <a:rPr lang="en-US" dirty="0">
                <a:solidFill>
                  <a:srgbClr val="3B3B3B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randy</a:t>
            </a:r>
            <a:r>
              <a:rPr lang="en-US" dirty="0">
                <a:solidFill>
                  <a:srgbClr val="3B3B3B"/>
                </a:solidFill>
                <a:latin typeface="Consolas" panose="020B0609020204030204" pitchFamily="49" charset="0"/>
              </a:rPr>
              <a:t>) 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{    </a:t>
            </a:r>
          </a:p>
          <a:p>
            <a:pPr marL="463550" indent="0">
              <a:buNone/>
            </a:pPr>
            <a:r>
              <a:rPr lang="en-US" dirty="0">
                <a:solidFill>
                  <a:srgbClr val="3B3B3B"/>
                </a:solidFill>
                <a:latin typeface="Consolas" panose="020B0609020204030204" pitchFamily="49" charset="0"/>
              </a:rPr>
              <a:t>    </a:t>
            </a:r>
            <a:r>
              <a:rPr lang="en-US" sz="28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num1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randy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nextInt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sz="28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463550" indent="0">
              <a:buNone/>
            </a:pP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800" b="0" dirty="0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num2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randy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nextInt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sz="28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463550" indent="0">
              <a:buNone/>
            </a:pPr>
            <a:r>
              <a:rPr lang="en-US" sz="2800" dirty="0">
                <a:solidFill>
                  <a:srgbClr val="3B3B3B"/>
                </a:solidFill>
                <a:latin typeface="Consolas" panose="020B0609020204030204" pitchFamily="49" charset="0"/>
              </a:rPr>
              <a:t>    </a:t>
            </a:r>
            <a:r>
              <a:rPr lang="en-US" sz="28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2800" dirty="0">
                <a:solidFill>
                  <a:srgbClr val="3B3B3B"/>
                </a:solidFill>
                <a:latin typeface="Consolas" panose="020B0609020204030204" pitchFamily="49" charset="0"/>
              </a:rPr>
              <a:t> </a:t>
            </a:r>
            <a:r>
              <a:rPr lang="en-US" sz="2800" dirty="0">
                <a:solidFill>
                  <a:srgbClr val="001080"/>
                </a:solidFill>
                <a:latin typeface="Consolas" panose="020B0609020204030204" pitchFamily="49" charset="0"/>
              </a:rPr>
              <a:t>sum</a:t>
            </a:r>
            <a:r>
              <a:rPr lang="en-US" sz="2800" dirty="0">
                <a:solidFill>
                  <a:srgbClr val="3B3B3B"/>
                </a:solidFill>
                <a:latin typeface="Consolas" panose="020B0609020204030204" pitchFamily="49" charset="0"/>
              </a:rPr>
              <a:t> = </a:t>
            </a:r>
            <a:r>
              <a:rPr lang="en-US" sz="2800" dirty="0">
                <a:solidFill>
                  <a:srgbClr val="001080"/>
                </a:solidFill>
                <a:latin typeface="Consolas" panose="020B0609020204030204" pitchFamily="49" charset="0"/>
              </a:rPr>
              <a:t>num1</a:t>
            </a:r>
            <a:r>
              <a:rPr lang="en-US" sz="2800" dirty="0">
                <a:solidFill>
                  <a:srgbClr val="3B3B3B"/>
                </a:solidFill>
                <a:latin typeface="Consolas" panose="020B0609020204030204" pitchFamily="49" charset="0"/>
              </a:rPr>
              <a:t> + </a:t>
            </a:r>
            <a:r>
              <a:rPr lang="en-US" sz="2800" dirty="0">
                <a:solidFill>
                  <a:srgbClr val="001080"/>
                </a:solidFill>
                <a:latin typeface="Consolas" panose="020B0609020204030204" pitchFamily="49" charset="0"/>
              </a:rPr>
              <a:t>num2</a:t>
            </a:r>
            <a:r>
              <a:rPr lang="en-US" sz="2800" dirty="0">
                <a:solidFill>
                  <a:srgbClr val="3B3B3B"/>
                </a:solidFill>
                <a:latin typeface="Consolas" panose="020B0609020204030204" pitchFamily="49" charset="0"/>
              </a:rPr>
              <a:t>;</a:t>
            </a:r>
            <a:endParaRPr lang="en-US" sz="28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 marL="463550" indent="0">
              <a:buNone/>
            </a:pPr>
            <a:r>
              <a:rPr lang="en-US" sz="2800" dirty="0">
                <a:solidFill>
                  <a:srgbClr val="3B3B3B"/>
                </a:solidFill>
                <a:latin typeface="Consolas" panose="020B0609020204030204" pitchFamily="49" charset="0"/>
              </a:rPr>
              <a:t>    ...</a:t>
            </a:r>
            <a:endParaRPr lang="en-US" sz="28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 marL="463550" indent="0">
              <a:buNone/>
            </a:pP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60047-BD04-E782-6F19-12EF485E29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058989"/>
      </p:ext>
    </p:extLst>
  </p:cSld>
  <p:clrMapOvr>
    <a:masterClrMapping/>
  </p:clrMapOvr>
</p:sld>
</file>

<file path=ppt/theme/theme1.xml><?xml version="1.0" encoding="utf-8"?>
<a:theme xmlns:a="http://schemas.openxmlformats.org/drawingml/2006/main" name="2_CSE 12X (adopted from CSE 373)">
  <a:themeElements>
    <a:clrScheme name="Custom 5">
      <a:dk1>
        <a:srgbClr val="222222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57FF"/>
      </a:hlink>
      <a:folHlink>
        <a:srgbClr val="0057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SE 373 Summer 2020">
  <a:themeElements>
    <a:clrScheme name="CSE 373 Summer 202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13636</TotalTime>
  <Words>1309</Words>
  <Application>Microsoft Macintosh PowerPoint</Application>
  <PresentationFormat>Widescreen</PresentationFormat>
  <Paragraphs>273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Montserrat SemiBold</vt:lpstr>
      <vt:lpstr>Consolas</vt:lpstr>
      <vt:lpstr>Montserrat ExtraBold</vt:lpstr>
      <vt:lpstr>Arial</vt:lpstr>
      <vt:lpstr>Calibri</vt:lpstr>
      <vt:lpstr>Menlo</vt:lpstr>
      <vt:lpstr>Montserrat</vt:lpstr>
      <vt:lpstr>2_CSE 12X (adopted from CSE 373)</vt:lpstr>
      <vt:lpstr>Methods, Parameters,  Scope (revisited)</vt:lpstr>
      <vt:lpstr>Agenda</vt:lpstr>
      <vt:lpstr>Announcements, Reminders</vt:lpstr>
      <vt:lpstr>PowerPoint Presentation</vt:lpstr>
      <vt:lpstr>PCM: Methods</vt:lpstr>
      <vt:lpstr>Think Pair Share: Hello Goodbye (Think)</vt:lpstr>
      <vt:lpstr>Think Pair Share: Hello Goodbye (Think)</vt:lpstr>
      <vt:lpstr>PCM: Parameters</vt:lpstr>
      <vt:lpstr>PCM: Scope, Redux</vt:lpstr>
      <vt:lpstr>Think Pair Share: Count (Think)</vt:lpstr>
      <vt:lpstr>Think Pair Share: Count (Think)</vt:lpstr>
      <vt:lpstr>Walkthrough: Counting Counts</vt:lpstr>
      <vt:lpstr>New: Method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cp:lastModifiedBy>Anjali Pal</cp:lastModifiedBy>
  <cp:revision>435</cp:revision>
  <dcterms:modified xsi:type="dcterms:W3CDTF">2026-10-24T01:20:48Z</dcterms:modified>
</cp:coreProperties>
</file>