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28" r:id="rId2"/>
    <p:sldId id="386" r:id="rId3"/>
    <p:sldId id="356" r:id="rId4"/>
    <p:sldId id="425" r:id="rId5"/>
    <p:sldId id="405" r:id="rId6"/>
    <p:sldId id="410" r:id="rId7"/>
    <p:sldId id="411" r:id="rId8"/>
    <p:sldId id="426" r:id="rId9"/>
    <p:sldId id="406" r:id="rId10"/>
    <p:sldId id="412" r:id="rId11"/>
    <p:sldId id="414" r:id="rId12"/>
    <p:sldId id="397" r:id="rId13"/>
    <p:sldId id="431" r:id="rId14"/>
    <p:sldId id="417" r:id="rId15"/>
    <p:sldId id="430" r:id="rId16"/>
    <p:sldId id="445" r:id="rId17"/>
    <p:sldId id="427" r:id="rId18"/>
    <p:sldId id="433" r:id="rId19"/>
    <p:sldId id="434" r:id="rId20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onsolas" panose="020B0609020204030204" pitchFamily="49" charset="0"/>
      <p:regular r:id="rId27"/>
      <p:bold r:id="rId28"/>
      <p:italic r:id="rId29"/>
      <p:boldItalic r:id="rId30"/>
    </p:embeddedFon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Montserrat ExtraBold" panose="00000900000000000000" pitchFamily="2" charset="0"/>
      <p:bold r:id="rId35"/>
      <p:italic r:id="rId36"/>
      <p:boldItalic r:id="rId37"/>
    </p:embeddedFont>
    <p:embeddedFont>
      <p:font typeface="Montserrat SemiBold" panose="000007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8C8"/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35"/>
    <p:restoredTop sz="95088"/>
  </p:normalViewPr>
  <p:slideViewPr>
    <p:cSldViewPr snapToGrid="0">
      <p:cViewPr varScale="1">
        <p:scale>
          <a:sx n="88" d="100"/>
          <a:sy n="88" d="100"/>
        </p:scale>
        <p:origin x="84" y="183"/>
      </p:cViewPr>
      <p:guideLst/>
    </p:cSldViewPr>
  </p:slideViewPr>
  <p:outlineViewPr>
    <p:cViewPr>
      <p:scale>
        <a:sx n="33" d="100"/>
        <a:sy n="33" d="100"/>
      </p:scale>
      <p:origin x="0" y="-71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10/21/2026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68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833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599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8547264C-2F90-1445-F54E-34A2553F3CA2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708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lang="en-US"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1B5786E1-AFB6-59D6-416A-2D08DE93B009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17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2D8503F6-65AC-9BE7-24B7-42950F72113F}"/>
              </a:ext>
            </a:extLst>
          </p:cNvPr>
          <p:cNvSpPr txBox="1"/>
          <p:nvPr userDrawn="1"/>
        </p:nvSpPr>
        <p:spPr>
          <a:xfrm>
            <a:off x="3046095" y="-2820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6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A148B4E2-818D-A44B-37DE-11529AB01FC4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40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7FF7020D-46D4-18A1-B6C9-D35AA9078920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451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4CC81441-6901-4A3A-7BC1-830D19F8DC6E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06: Nested Loops, Cumulative Sum, Scope, Class Constants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515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05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3034670"/>
            <a:ext cx="6211888" cy="166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4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Nested Loops, Cumulative Sum, Scope, Class Constants</a:t>
            </a:r>
            <a:endParaRPr lang="en-US" sz="28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What’s your favorite dessert?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95;p1">
            <a:extLst>
              <a:ext uri="{FF2B5EF4-FFF2-40B4-BE49-F238E27FC236}">
                <a16:creationId xmlns:a16="http://schemas.microsoft.com/office/drawing/2014/main" id="{4CEDB704-58E9-4893-BFD9-EDF7C2671933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96;p1">
            <a:extLst>
              <a:ext uri="{FF2B5EF4-FFF2-40B4-BE49-F238E27FC236}">
                <a16:creationId xmlns:a16="http://schemas.microsoft.com/office/drawing/2014/main" id="{77C7D514-5E15-4387-9781-1C27E8C7F692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97;p1">
            <a:extLst>
              <a:ext uri="{FF2B5EF4-FFF2-40B4-BE49-F238E27FC236}">
                <a16:creationId xmlns:a16="http://schemas.microsoft.com/office/drawing/2014/main" id="{DCED998E-EC06-45A2-B100-097939C2539C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" name="Google Shape;98;p1">
            <a:extLst>
              <a:ext uri="{FF2B5EF4-FFF2-40B4-BE49-F238E27FC236}">
                <a16:creationId xmlns:a16="http://schemas.microsoft.com/office/drawing/2014/main" id="{0E8AED9E-8A05-4F9B-920C-6EA2ED28445A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277104-29E5-4C7A-901A-4E33997C8365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4" name="Picture 3" descr="Ask questions at https://sli.do with code #cse121">
            <a:extLst>
              <a:ext uri="{FF2B5EF4-FFF2-40B4-BE49-F238E27FC236}">
                <a16:creationId xmlns:a16="http://schemas.microsoft.com/office/drawing/2014/main" id="{3436F7BF-504C-4F2C-BD8E-873EB4A6D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711" y="5569555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(1/4)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Announcements, Reminders</a:t>
            </a:r>
          </a:p>
          <a:p>
            <a:r>
              <a:rPr lang="en-US" dirty="0"/>
              <a:t>Fencepost Review</a:t>
            </a:r>
          </a:p>
          <a:p>
            <a:r>
              <a:rPr lang="en-US" dirty="0"/>
              <a:t>Nested for Loop Practice</a:t>
            </a:r>
          </a:p>
          <a:p>
            <a:r>
              <a:rPr lang="en-US" dirty="0"/>
              <a:t>Addition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268596"/>
          </a:xfrm>
        </p:spPr>
        <p:txBody>
          <a:bodyPr>
            <a:normAutofit/>
          </a:bodyPr>
          <a:lstStyle/>
          <a:p>
            <a:r>
              <a:rPr lang="en-US" sz="3200" b="1" dirty="0"/>
              <a:t>P1 </a:t>
            </a:r>
            <a:r>
              <a:rPr lang="en-US" sz="3200" dirty="0"/>
              <a:t>will be released later today, due Tues, Oct 27</a:t>
            </a:r>
            <a:endParaRPr lang="en-US" sz="3200" baseline="30000" dirty="0"/>
          </a:p>
          <a:p>
            <a:r>
              <a:rPr lang="en-US" sz="3200" b="1" dirty="0"/>
              <a:t>Computer Quiz 1 </a:t>
            </a:r>
            <a:r>
              <a:rPr lang="en-US" sz="3200" dirty="0"/>
              <a:t>(related to P1) will be running Wed, Oct 28 – Wed, Nov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(2/4)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b="1" dirty="0">
                <a:solidFill>
                  <a:srgbClr val="7030A0"/>
                </a:solidFill>
              </a:rPr>
              <a:t>Fencepost Review</a:t>
            </a:r>
          </a:p>
          <a:p>
            <a:r>
              <a:rPr lang="en-US" dirty="0"/>
              <a:t>Nested for Loops</a:t>
            </a:r>
          </a:p>
          <a:p>
            <a:r>
              <a:rPr lang="en-US" dirty="0"/>
              <a:t>Addition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60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E3CF-E207-1D93-FA07-C8FEE3A9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Wed </a:t>
            </a:r>
            <a:r>
              <a:rPr lang="en-US" dirty="0">
                <a:solidFill>
                  <a:schemeClr val="accent3"/>
                </a:solidFill>
              </a:rPr>
              <a:t>PCM:</a:t>
            </a:r>
            <a:r>
              <a:rPr lang="en-US" dirty="0"/>
              <a:t> String Traversals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0D85AD-CA34-BCBA-F7CC-9DF28F5FE4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1" y="2263040"/>
            <a:ext cx="10515599" cy="233192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3200" i="1" dirty="0">
                <a:solidFill>
                  <a:srgbClr val="267F99"/>
                </a:solidFill>
                <a:latin typeface="Consolas" panose="020B0609020204030204" pitchFamily="49" charset="0"/>
              </a:rPr>
              <a:t>// For some String s</a:t>
            </a:r>
            <a:endParaRPr lang="en-US" sz="3200" i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4300" indent="0">
              <a:buNone/>
            </a:pPr>
            <a:r>
              <a:rPr lang="en-US" sz="32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s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200" dirty="0" err="1">
                <a:solidFill>
                  <a:srgbClr val="795E26"/>
                </a:solidFill>
                <a:latin typeface="Consolas" panose="020B0609020204030204" pitchFamily="49" charset="0"/>
              </a:rPr>
              <a:t>length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buNone/>
            </a:pP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s.charAt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(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)</a:t>
            </a:r>
            <a:endParaRPr lang="en-US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4300" indent="0">
              <a:buNone/>
            </a:pP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CADEE-FF9C-F0B0-AC67-1102C88A03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6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B9AC-AFD2-F021-7978-11BEEB48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 Huskies?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FB8E8-F82F-7C16-5682-D19BE52937C1}"/>
              </a:ext>
            </a:extLst>
          </p:cNvPr>
          <p:cNvSpPr txBox="1"/>
          <p:nvPr/>
        </p:nvSpPr>
        <p:spPr>
          <a:xfrm>
            <a:off x="2627810" y="3515687"/>
            <a:ext cx="6936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onsolas" panose="020B0609020204030204" pitchFamily="49" charset="0"/>
              </a:rPr>
              <a:t>h-u-s-k-</a:t>
            </a:r>
            <a:r>
              <a:rPr lang="en-US" sz="6000" b="1" dirty="0" err="1">
                <a:latin typeface="Consolas" panose="020B0609020204030204" pitchFamily="49" charset="0"/>
              </a:rPr>
              <a:t>i</a:t>
            </a:r>
            <a:r>
              <a:rPr lang="en-US" sz="6000" b="1" dirty="0">
                <a:latin typeface="Consolas" panose="020B0609020204030204" pitchFamily="49" charset="0"/>
              </a:rPr>
              <a:t>-e-s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B515-0A27-6BF9-DC1B-DC80266FF0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90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03FD-FD3C-382E-8A2F-393B1AC4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90D0-FF19-82FB-1747-1A787DC4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Fencepost Pattern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B4565FC-BF9E-48BD-3265-57BCD82A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72044"/>
            <a:ext cx="10515599" cy="1171603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task where one piece is repeated 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times, and another piece is repeated 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n-1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 and they alternate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87902-6E55-AEF5-EB32-E72C7DF00730}"/>
              </a:ext>
            </a:extLst>
          </p:cNvPr>
          <p:cNvSpPr txBox="1"/>
          <p:nvPr/>
        </p:nvSpPr>
        <p:spPr>
          <a:xfrm>
            <a:off x="2627810" y="3515687"/>
            <a:ext cx="6936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h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u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s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k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 err="1">
                <a:solidFill>
                  <a:srgbClr val="990033"/>
                </a:solidFill>
                <a:latin typeface="Consolas" panose="020B0609020204030204" pitchFamily="49" charset="0"/>
              </a:rPr>
              <a:t>i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e</a:t>
            </a:r>
            <a:r>
              <a:rPr lang="en-US" sz="6000" b="1" dirty="0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dirty="0">
                <a:solidFill>
                  <a:srgbClr val="990033"/>
                </a:solidFill>
                <a:latin typeface="Consolas" panose="020B0609020204030204" pitchFamily="49" charset="0"/>
              </a:rPr>
              <a:t>s</a:t>
            </a:r>
          </a:p>
        </p:txBody>
      </p:sp>
      <p:grpSp>
        <p:nvGrpSpPr>
          <p:cNvPr id="20" name="Group 19" descr="A fencepost with 7 posts with 6 bars between them. The core idea is to highlight a task with n items (the posts), with n - 1 alternating items “between” them (the bars).">
            <a:extLst>
              <a:ext uri="{FF2B5EF4-FFF2-40B4-BE49-F238E27FC236}">
                <a16:creationId xmlns:a16="http://schemas.microsoft.com/office/drawing/2014/main" id="{6BF8D1D1-92F9-8EC4-C8C7-02217758B5A5}"/>
              </a:ext>
            </a:extLst>
          </p:cNvPr>
          <p:cNvGrpSpPr/>
          <p:nvPr/>
        </p:nvGrpSpPr>
        <p:grpSpPr>
          <a:xfrm>
            <a:off x="3442063" y="4735282"/>
            <a:ext cx="5384079" cy="1015667"/>
            <a:chOff x="3442063" y="4735282"/>
            <a:chExt cx="5384079" cy="1015667"/>
          </a:xfrm>
        </p:grpSpPr>
        <p:sp>
          <p:nvSpPr>
            <p:cNvPr id="5" name="Equals 4">
              <a:extLst>
                <a:ext uri="{FF2B5EF4-FFF2-40B4-BE49-F238E27FC236}">
                  <a16:creationId xmlns:a16="http://schemas.microsoft.com/office/drawing/2014/main" id="{A5990C50-0B85-08B2-67E7-D85C8D4F3B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479473" y="4972060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Equals 14">
              <a:extLst>
                <a:ext uri="{FF2B5EF4-FFF2-40B4-BE49-F238E27FC236}">
                  <a16:creationId xmlns:a16="http://schemas.microsoft.com/office/drawing/2014/main" id="{351042D0-A9D6-3F44-68B2-27F3CF9D1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630387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Equals 15">
              <a:extLst>
                <a:ext uri="{FF2B5EF4-FFF2-40B4-BE49-F238E27FC236}">
                  <a16:creationId xmlns:a16="http://schemas.microsoft.com/office/drawing/2014/main" id="{8E00A9DA-D051-B581-E780-898F981BE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286649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Equals 16">
              <a:extLst>
                <a:ext uri="{FF2B5EF4-FFF2-40B4-BE49-F238E27FC236}">
                  <a16:creationId xmlns:a16="http://schemas.microsoft.com/office/drawing/2014/main" id="{6A3ACA1C-ECFB-DDDC-A68C-6125A6099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118319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Equals 17">
              <a:extLst>
                <a:ext uri="{FF2B5EF4-FFF2-40B4-BE49-F238E27FC236}">
                  <a16:creationId xmlns:a16="http://schemas.microsoft.com/office/drawing/2014/main" id="{45C2062A-E241-E692-CB95-05CE832C6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979922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Equals 18">
              <a:extLst>
                <a:ext uri="{FF2B5EF4-FFF2-40B4-BE49-F238E27FC236}">
                  <a16:creationId xmlns:a16="http://schemas.microsoft.com/office/drawing/2014/main" id="{62614364-ED19-0062-E9BA-C132BC37D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4591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3">
              <a:extLst>
                <a:ext uri="{FF2B5EF4-FFF2-40B4-BE49-F238E27FC236}">
                  <a16:creationId xmlns:a16="http://schemas.microsoft.com/office/drawing/2014/main" id="{7822B498-3071-BB7B-B48D-51CCEF4C7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42063" y="4735286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7">
              <a:extLst>
                <a:ext uri="{FF2B5EF4-FFF2-40B4-BE49-F238E27FC236}">
                  <a16:creationId xmlns:a16="http://schemas.microsoft.com/office/drawing/2014/main" id="{5D94B35C-61F0-0352-C5CE-DACCE6BC6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54137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8">
              <a:extLst>
                <a:ext uri="{FF2B5EF4-FFF2-40B4-BE49-F238E27FC236}">
                  <a16:creationId xmlns:a16="http://schemas.microsoft.com/office/drawing/2014/main" id="{81F331F0-CBE7-3106-1E32-A5A37D23A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79274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9">
              <a:extLst>
                <a:ext uri="{FF2B5EF4-FFF2-40B4-BE49-F238E27FC236}">
                  <a16:creationId xmlns:a16="http://schemas.microsoft.com/office/drawing/2014/main" id="{5DE1BAE7-C0FA-A531-1384-6834CBC581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891349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0">
              <a:extLst>
                <a:ext uri="{FF2B5EF4-FFF2-40B4-BE49-F238E27FC236}">
                  <a16:creationId xmlns:a16="http://schemas.microsoft.com/office/drawing/2014/main" id="{50179BC1-FCBF-5206-8699-EAE0F204A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73094" y="4735284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1">
              <a:extLst>
                <a:ext uri="{FF2B5EF4-FFF2-40B4-BE49-F238E27FC236}">
                  <a16:creationId xmlns:a16="http://schemas.microsoft.com/office/drawing/2014/main" id="{C1B21747-7760-F789-66F2-36D9446A8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617825" y="4735283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2">
              <a:extLst>
                <a:ext uri="{FF2B5EF4-FFF2-40B4-BE49-F238E27FC236}">
                  <a16:creationId xmlns:a16="http://schemas.microsoft.com/office/drawing/2014/main" id="{8201E144-7DF2-326A-CA44-CAAC9E7A07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479976" y="4735282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7A932-33EC-F382-9545-8E3C337E7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6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(3/4)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Fencepost Review</a:t>
            </a:r>
          </a:p>
          <a:p>
            <a:r>
              <a:rPr lang="en-US" b="1" dirty="0">
                <a:solidFill>
                  <a:srgbClr val="7030A0"/>
                </a:solidFill>
              </a:rPr>
              <a:t>Nested for Loops</a:t>
            </a:r>
          </a:p>
          <a:p>
            <a:r>
              <a:rPr lang="en-US" dirty="0"/>
              <a:t>Addition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7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D3B8-93AD-C9AB-90AC-6C8A811C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Fri </a:t>
            </a:r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for Loops!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0C69F-90E4-E09E-E501-DB717FA47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1"/>
            <a:ext cx="10515600" cy="1283918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For loops are our first </a:t>
            </a:r>
            <a:r>
              <a:rPr lang="en-US" b="1" dirty="0"/>
              <a:t>control structure</a:t>
            </a:r>
            <a:r>
              <a:rPr lang="en-US" dirty="0"/>
              <a:t>: a syntax </a:t>
            </a:r>
            <a:r>
              <a:rPr lang="en-US" i="1" dirty="0"/>
              <a:t>structure</a:t>
            </a:r>
            <a:r>
              <a:rPr lang="en-US" dirty="0"/>
              <a:t> that </a:t>
            </a:r>
            <a:r>
              <a:rPr lang="en-US" i="1" dirty="0"/>
              <a:t>controls</a:t>
            </a:r>
            <a:r>
              <a:rPr lang="en-US" dirty="0"/>
              <a:t> the execution of other statements.</a:t>
            </a:r>
          </a:p>
        </p:txBody>
      </p:sp>
      <p:pic>
        <p:nvPicPr>
          <p:cNvPr id="5" name="Picture 2" descr="Text showing the syntax for a for-loop. The first line of the for-loop contains text that says &quot;for (initialization; test; update) {&quot;. The next line is indented by one tab and says &quot;body (statements to be repeated)&quot;. The third and last line just contains the closing curly brace &quot;{&quot;.">
            <a:extLst>
              <a:ext uri="{FF2B5EF4-FFF2-40B4-BE49-F238E27FC236}">
                <a16:creationId xmlns:a16="http://schemas.microsoft.com/office/drawing/2014/main" id="{D76418A1-DE2A-071E-38F0-0BA0769D6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32" y="3098110"/>
            <a:ext cx="8210135" cy="274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29307-9E61-A838-FDC8-8DABE30061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498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15C9-D883-4B50-836A-0CF5033B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Nested for Loops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DE6E54-D164-9368-68EA-BA27AD08B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031736"/>
            <a:ext cx="10515599" cy="3098284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"outer loop iteration #"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    inner loop iteration #"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FFE12-1E99-63F9-748B-17056A7788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020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32926-BC7F-5FC0-849B-D489F9F82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D4D6-2D7F-116B-7716-86AF8520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Nested for Loops, “Inner Loop”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D31B2DB-4CC9-D8F2-BD83-6C64E81AA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044093"/>
            <a:ext cx="10607027" cy="3098284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0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latin typeface="Consolas" panose="020B0609020204030204" pitchFamily="49" charset="0"/>
              </a:rPr>
              <a:t> (</a:t>
            </a:r>
            <a:r>
              <a:rPr lang="en-US" sz="20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outerLoop</a:t>
            </a:r>
            <a:r>
              <a:rPr lang="en-US" sz="2000" dirty="0"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000" dirty="0">
                <a:latin typeface="Consolas" panose="020B0609020204030204" pitchFamily="49" charset="0"/>
              </a:rPr>
              <a:t>; </a:t>
            </a:r>
            <a:r>
              <a:rPr lang="en-US" sz="2000" dirty="0" err="1">
                <a:latin typeface="Consolas" panose="020B0609020204030204" pitchFamily="49" charset="0"/>
              </a:rPr>
              <a:t>outerLoop</a:t>
            </a:r>
            <a:r>
              <a:rPr lang="en-US" sz="2000" dirty="0">
                <a:latin typeface="Consolas" panose="020B0609020204030204" pitchFamily="49" charset="0"/>
              </a:rPr>
              <a:t> &lt;=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2000" dirty="0">
                <a:latin typeface="Consolas" panose="020B0609020204030204" pitchFamily="49" charset="0"/>
              </a:rPr>
              <a:t>; </a:t>
            </a:r>
            <a:r>
              <a:rPr lang="en-US" sz="2000" dirty="0" err="1">
                <a:latin typeface="Consolas" panose="020B0609020204030204" pitchFamily="49" charset="0"/>
              </a:rPr>
              <a:t>outerLoop</a:t>
            </a:r>
            <a:r>
              <a:rPr lang="en-US" sz="2000" dirty="0">
                <a:latin typeface="Consolas" panose="020B0609020204030204" pitchFamily="49" charset="0"/>
              </a:rPr>
              <a:t>++) {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latin typeface="Consolas" panose="020B0609020204030204" pitchFamily="49" charset="0"/>
              </a:rPr>
              <a:t>   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000" dirty="0" err="1"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000" dirty="0" err="1"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"outer loop iteration #"</a:t>
            </a:r>
            <a:r>
              <a:rPr lang="en-US" sz="2000" dirty="0">
                <a:latin typeface="Consolas" panose="020B0609020204030204" pitchFamily="49" charset="0"/>
              </a:rPr>
              <a:t> + </a:t>
            </a:r>
            <a:r>
              <a:rPr lang="en-US" sz="2000" dirty="0" err="1">
                <a:latin typeface="Consolas" panose="020B0609020204030204" pitchFamily="49" charset="0"/>
              </a:rPr>
              <a:t>outerLoop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    for (int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= 1;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&lt;= 3;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++) {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       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("    inner loop iteration #" + </a:t>
            </a:r>
            <a:r>
              <a:rPr lang="en-US" sz="2000" dirty="0" err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innerLoop</a:t>
            </a: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);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    }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latin typeface="Consolas" panose="020B0609020204030204" pitchFamily="49" charset="0"/>
              </a:rPr>
              <a:t>    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000" dirty="0" err="1"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000" dirty="0" err="1">
                <a:latin typeface="Consolas" panose="020B0609020204030204" pitchFamily="49" charset="0"/>
              </a:rPr>
              <a:t>.</a:t>
            </a:r>
            <a:r>
              <a:rPr lang="en-US" sz="20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outerLoop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  <a:p>
            <a:pPr marL="114300" indent="0">
              <a:buFont typeface="Arial"/>
              <a:buNone/>
            </a:pPr>
            <a:r>
              <a:rPr lang="en-US" sz="20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36DE2-B7A5-3FB8-6E3B-4DD96B5F6C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7" name="Group 6" descr="We often call the nested for loop the “inner loop” (in this case, with that loop variable name!). When we look at this inner loop, it’s just a normal for loop - nothing special! This can help us focus on just one part of our program.">
            <a:extLst>
              <a:ext uri="{FF2B5EF4-FFF2-40B4-BE49-F238E27FC236}">
                <a16:creationId xmlns:a16="http://schemas.microsoft.com/office/drawing/2014/main" id="{BC9B3C01-51B6-1D26-D5A7-FAB229DA8972}"/>
              </a:ext>
            </a:extLst>
          </p:cNvPr>
          <p:cNvGrpSpPr/>
          <p:nvPr/>
        </p:nvGrpSpPr>
        <p:grpSpPr>
          <a:xfrm>
            <a:off x="158750" y="3164746"/>
            <a:ext cx="1358900" cy="832264"/>
            <a:chOff x="158750" y="3164746"/>
            <a:chExt cx="1358900" cy="832264"/>
          </a:xfrm>
        </p:grpSpPr>
        <p:sp>
          <p:nvSpPr>
            <p:cNvPr id="3" name="Left Bracket 2" descr="Opening brackets showing the extent of the inner loop’s scope">
              <a:extLst>
                <a:ext uri="{FF2B5EF4-FFF2-40B4-BE49-F238E27FC236}">
                  <a16:creationId xmlns:a16="http://schemas.microsoft.com/office/drawing/2014/main" id="{EA2B4E26-F4CE-E4B6-5EB0-3EBA45CA27E9}"/>
                </a:ext>
              </a:extLst>
            </p:cNvPr>
            <p:cNvSpPr/>
            <p:nvPr/>
          </p:nvSpPr>
          <p:spPr>
            <a:xfrm>
              <a:off x="929627" y="3164746"/>
              <a:ext cx="165699" cy="832264"/>
            </a:xfrm>
            <a:prstGeom prst="leftBracke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bject 13">
              <a:extLst>
                <a:ext uri="{FF2B5EF4-FFF2-40B4-BE49-F238E27FC236}">
                  <a16:creationId xmlns:a16="http://schemas.microsoft.com/office/drawing/2014/main" id="{A80E50EC-B666-B52A-6C40-9E35A57B3530}"/>
                </a:ext>
              </a:extLst>
            </p:cNvPr>
            <p:cNvSpPr txBox="1"/>
            <p:nvPr/>
          </p:nvSpPr>
          <p:spPr>
            <a:xfrm>
              <a:off x="158750" y="3199042"/>
              <a:ext cx="1358900" cy="7636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inner</a:t>
              </a:r>
            </a:p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loop</a:t>
              </a:r>
              <a:endParaRPr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 descr="In this case, we’d call the other for loop the “outer” loop. We can do the same trick - and focus just on what that loop does!">
            <a:extLst>
              <a:ext uri="{FF2B5EF4-FFF2-40B4-BE49-F238E27FC236}">
                <a16:creationId xmlns:a16="http://schemas.microsoft.com/office/drawing/2014/main" id="{92783416-0C21-E4F8-E9C5-0571CE7D9878}"/>
              </a:ext>
            </a:extLst>
          </p:cNvPr>
          <p:cNvGrpSpPr/>
          <p:nvPr/>
        </p:nvGrpSpPr>
        <p:grpSpPr>
          <a:xfrm>
            <a:off x="10690429" y="2364339"/>
            <a:ext cx="1691311" cy="2534919"/>
            <a:chOff x="10690429" y="2364339"/>
            <a:chExt cx="1691311" cy="2534919"/>
          </a:xfrm>
        </p:grpSpPr>
        <p:sp>
          <p:nvSpPr>
            <p:cNvPr id="8" name="Left Bracket 7" descr="Closing brackets showing the extent of the outer loop’s scope">
              <a:extLst>
                <a:ext uri="{FF2B5EF4-FFF2-40B4-BE49-F238E27FC236}">
                  <a16:creationId xmlns:a16="http://schemas.microsoft.com/office/drawing/2014/main" id="{350B19E2-47FA-84ED-5FE6-9A37567CD0F1}"/>
                </a:ext>
              </a:extLst>
            </p:cNvPr>
            <p:cNvSpPr/>
            <p:nvPr/>
          </p:nvSpPr>
          <p:spPr>
            <a:xfrm flipH="1">
              <a:off x="10690429" y="2364339"/>
              <a:ext cx="165698" cy="2534919"/>
            </a:xfrm>
            <a:prstGeom prst="leftBracke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9B3A742D-F465-5C95-B7A8-5CBA23270486}"/>
                </a:ext>
              </a:extLst>
            </p:cNvPr>
            <p:cNvSpPr txBox="1"/>
            <p:nvPr/>
          </p:nvSpPr>
          <p:spPr>
            <a:xfrm>
              <a:off x="11022840" y="3164746"/>
              <a:ext cx="1358900" cy="763671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outer </a:t>
              </a:r>
            </a:p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loop</a:t>
              </a:r>
              <a:endParaRPr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97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A27E6-FCA4-9480-F657-D13C913E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8DD4071-F97F-E12F-ECBF-178588380F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199" y="-867392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Nested Triangle (Think)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A6FBF1-51DE-79D7-BA40-E6010E7AACAE}"/>
              </a:ext>
            </a:extLst>
          </p:cNvPr>
          <p:cNvSpPr txBox="1">
            <a:spLocks/>
          </p:cNvSpPr>
          <p:nvPr/>
        </p:nvSpPr>
        <p:spPr>
          <a:xfrm>
            <a:off x="937697" y="1409936"/>
            <a:ext cx="771707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b="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output is produced by the following code?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F75260-6EB5-BC38-C680-1E1F64C5E88C}"/>
              </a:ext>
            </a:extLst>
          </p:cNvPr>
          <p:cNvSpPr txBox="1"/>
          <p:nvPr/>
        </p:nvSpPr>
        <p:spPr>
          <a:xfrm>
            <a:off x="937697" y="1999859"/>
            <a:ext cx="70447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20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7913F1-6C58-D148-F029-DD46E8B23317}"/>
              </a:ext>
            </a:extLst>
          </p:cNvPr>
          <p:cNvSpPr txBox="1"/>
          <p:nvPr/>
        </p:nvSpPr>
        <p:spPr>
          <a:xfrm>
            <a:off x="605717" y="4700132"/>
            <a:ext cx="11025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		     B. 		  C.              D.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062D46-9734-A7BE-8C6B-9E19EF9D266E}"/>
              </a:ext>
            </a:extLst>
          </p:cNvPr>
          <p:cNvSpPr txBox="1"/>
          <p:nvPr/>
        </p:nvSpPr>
        <p:spPr>
          <a:xfrm>
            <a:off x="1362530" y="4005554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B8D4A6-D3C6-1FAF-8F73-A9173EB14742}"/>
              </a:ext>
            </a:extLst>
          </p:cNvPr>
          <p:cNvSpPr txBox="1"/>
          <p:nvPr/>
        </p:nvSpPr>
        <p:spPr>
          <a:xfrm>
            <a:off x="4038600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ii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iii</a:t>
            </a:r>
          </a:p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iiii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iiiii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F31F62-FD4B-1197-253D-AFEB18144747}"/>
              </a:ext>
            </a:extLst>
          </p:cNvPr>
          <p:cNvSpPr txBox="1"/>
          <p:nvPr/>
        </p:nvSpPr>
        <p:spPr>
          <a:xfrm>
            <a:off x="6287531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22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333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4444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55555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D00F9-9971-0D62-40A6-4ADE03321D21}"/>
              </a:ext>
            </a:extLst>
          </p:cNvPr>
          <p:cNvSpPr txBox="1"/>
          <p:nvPr/>
        </p:nvSpPr>
        <p:spPr>
          <a:xfrm>
            <a:off x="8654767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11111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C788F2-6272-1E31-DB50-EB797FDAA5A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14" name="Picture 13" descr="Ask questions at https://sli.do with code #cse121">
            <a:extLst>
              <a:ext uri="{FF2B5EF4-FFF2-40B4-BE49-F238E27FC236}">
                <a16:creationId xmlns:a16="http://schemas.microsoft.com/office/drawing/2014/main" id="{428E3ED3-8434-4A9C-B182-49BA965E4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720" y="201202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43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69E2D0-2BB3-9ADC-AFA5-1C9451D417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-867392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N</a:t>
            </a:r>
            <a:r>
              <a:rPr lang="en-US" dirty="0" err="1"/>
              <a:t>ested</a:t>
            </a:r>
            <a:r>
              <a:rPr lang="en-US" dirty="0"/>
              <a:t> Triangle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(Pair)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8A9C7D-39D5-EC91-541A-552DECBB3492}"/>
              </a:ext>
            </a:extLst>
          </p:cNvPr>
          <p:cNvSpPr txBox="1">
            <a:spLocks/>
          </p:cNvSpPr>
          <p:nvPr/>
        </p:nvSpPr>
        <p:spPr>
          <a:xfrm>
            <a:off x="937697" y="1409936"/>
            <a:ext cx="7717070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b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output is produced by the following code?</a:t>
            </a:r>
            <a:endParaRPr lang="en-US" sz="2800" b="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5E901B-44CD-8D14-DDB0-4D3A32D97EE7}"/>
              </a:ext>
            </a:extLst>
          </p:cNvPr>
          <p:cNvSpPr txBox="1"/>
          <p:nvPr/>
        </p:nvSpPr>
        <p:spPr>
          <a:xfrm>
            <a:off x="937697" y="1999859"/>
            <a:ext cx="70447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20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20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0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0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20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F939A-48F8-01B7-62E6-ABEA9F206F5F}"/>
              </a:ext>
            </a:extLst>
          </p:cNvPr>
          <p:cNvSpPr txBox="1"/>
          <p:nvPr/>
        </p:nvSpPr>
        <p:spPr>
          <a:xfrm>
            <a:off x="605717" y="4700132"/>
            <a:ext cx="11025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		     B. 		  C.              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E6971C-F9D5-F4AD-4D54-FAF0FA41C8F7}"/>
              </a:ext>
            </a:extLst>
          </p:cNvPr>
          <p:cNvSpPr txBox="1"/>
          <p:nvPr/>
        </p:nvSpPr>
        <p:spPr>
          <a:xfrm>
            <a:off x="1362530" y="4005554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112432-5E00-27C4-57F7-8AFBAF811D36}"/>
              </a:ext>
            </a:extLst>
          </p:cNvPr>
          <p:cNvSpPr txBox="1"/>
          <p:nvPr/>
        </p:nvSpPr>
        <p:spPr>
          <a:xfrm>
            <a:off x="4038600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ii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iii</a:t>
            </a:r>
          </a:p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iiii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400" dirty="0" err="1">
                <a:latin typeface="Consolas" panose="020B0609020204030204" pitchFamily="49" charset="0"/>
                <a:cs typeface="Consolas" panose="020B0609020204030204" pitchFamily="49" charset="0"/>
              </a:rPr>
              <a:t>iiiii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404E94-8804-A491-5BAD-13EC80CB0D2D}"/>
              </a:ext>
            </a:extLst>
          </p:cNvPr>
          <p:cNvSpPr txBox="1"/>
          <p:nvPr/>
        </p:nvSpPr>
        <p:spPr>
          <a:xfrm>
            <a:off x="6287531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22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333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4444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55555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0BE458-F9D7-3024-9DF0-EC8BD2EE5C14}"/>
              </a:ext>
            </a:extLst>
          </p:cNvPr>
          <p:cNvSpPr txBox="1"/>
          <p:nvPr/>
        </p:nvSpPr>
        <p:spPr>
          <a:xfrm>
            <a:off x="8654767" y="4004748"/>
            <a:ext cx="18658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1111</a:t>
            </a:r>
          </a:p>
          <a:p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11111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CCFB2-E373-8453-1C80-1A03DC04D7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12" name="Picture 11" descr="Ask questions at https://sli.do with code #cse121">
            <a:extLst>
              <a:ext uri="{FF2B5EF4-FFF2-40B4-BE49-F238E27FC236}">
                <a16:creationId xmlns:a16="http://schemas.microsoft.com/office/drawing/2014/main" id="{EE57EA35-42F8-46AA-90D1-92D62F11C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720" y="201202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36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CECED-7443-9E35-78FC-AFA3A768F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D91F-0060-A905-EE66-FBDB192A1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Nested </a:t>
            </a:r>
            <a:r>
              <a:rPr lang="en-US" dirty="0"/>
              <a:t>T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riangle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2 (Think)</a:t>
            </a:r>
            <a:endParaRPr lang="en-US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F077C3CF-ADD7-3394-C464-4461492E3529}"/>
              </a:ext>
            </a:extLst>
          </p:cNvPr>
          <p:cNvSpPr txBox="1">
            <a:spLocks/>
          </p:cNvSpPr>
          <p:nvPr/>
        </p:nvSpPr>
        <p:spPr>
          <a:xfrm>
            <a:off x="3197488" y="1332852"/>
            <a:ext cx="6594212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b="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code produces the following output?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66D6F-2508-2BF6-1A34-82031C6C6E53}"/>
              </a:ext>
            </a:extLst>
          </p:cNvPr>
          <p:cNvSpPr txBox="1"/>
          <p:nvPr/>
        </p:nvSpPr>
        <p:spPr>
          <a:xfrm>
            <a:off x="165100" y="1479034"/>
            <a:ext cx="9532199" cy="413279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3C22B-D3F7-3498-EC49-BBAA9717FB89}"/>
              </a:ext>
            </a:extLst>
          </p:cNvPr>
          <p:cNvSpPr txBox="1"/>
          <p:nvPr/>
        </p:nvSpPr>
        <p:spPr>
          <a:xfrm>
            <a:off x="10255444" y="2691104"/>
            <a:ext cx="142746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4B6B88-5708-4DA1-353A-7955E4264A61}"/>
              </a:ext>
            </a:extLst>
          </p:cNvPr>
          <p:cNvSpPr txBox="1"/>
          <p:nvPr/>
        </p:nvSpPr>
        <p:spPr>
          <a:xfrm>
            <a:off x="850900" y="2266352"/>
            <a:ext cx="4612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D741C5-8A3C-C59C-4039-EA3575050825}"/>
              </a:ext>
            </a:extLst>
          </p:cNvPr>
          <p:cNvSpPr txBox="1"/>
          <p:nvPr/>
        </p:nvSpPr>
        <p:spPr>
          <a:xfrm>
            <a:off x="874218" y="4203353"/>
            <a:ext cx="44155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0E3D75-9070-960D-9DD8-E9656E050F27}"/>
              </a:ext>
            </a:extLst>
          </p:cNvPr>
          <p:cNvSpPr txBox="1"/>
          <p:nvPr/>
        </p:nvSpPr>
        <p:spPr>
          <a:xfrm>
            <a:off x="5778520" y="2263332"/>
            <a:ext cx="47497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6D6974-64CC-1FD6-EB35-2203D22D8651}"/>
              </a:ext>
            </a:extLst>
          </p:cNvPr>
          <p:cNvSpPr txBox="1"/>
          <p:nvPr/>
        </p:nvSpPr>
        <p:spPr>
          <a:xfrm>
            <a:off x="5778519" y="4175974"/>
            <a:ext cx="47497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BCFEA8-218A-8A3B-47C2-A39972D439D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p:pic>
        <p:nvPicPr>
          <p:cNvPr id="12" name="Picture 11" descr="Ask questions at https://sli.do with code #cse121">
            <a:extLst>
              <a:ext uri="{FF2B5EF4-FFF2-40B4-BE49-F238E27FC236}">
                <a16:creationId xmlns:a16="http://schemas.microsoft.com/office/drawing/2014/main" id="{EEEBA2BC-C6F9-4BE6-95FB-09B8C068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720" y="201202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18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E6E17C8-5C2E-AF55-F6CE-ECD6A9216A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-960893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Nested </a:t>
            </a:r>
            <a:r>
              <a:rPr lang="en-US" dirty="0"/>
              <a:t>T</a:t>
            </a:r>
            <a:r>
              <a:rPr kumimoji="0" lang="en-US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riangle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2 (Pair)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89E032-998E-9FE1-1C8F-9F06258E5471}"/>
              </a:ext>
            </a:extLst>
          </p:cNvPr>
          <p:cNvSpPr txBox="1">
            <a:spLocks/>
          </p:cNvSpPr>
          <p:nvPr/>
        </p:nvSpPr>
        <p:spPr>
          <a:xfrm>
            <a:off x="3197488" y="1332852"/>
            <a:ext cx="6594212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lnSpc>
                <a:spcPct val="100000"/>
              </a:lnSpc>
              <a:buSzTx/>
              <a:buFont typeface="Arial"/>
              <a:buNone/>
              <a:defRPr/>
            </a:pPr>
            <a:r>
              <a:rPr lang="en-US" sz="2800" b="0" dirty="0"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What code produces the following output?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3AC11-D05B-5BD1-1C0E-CD04CE24AF44}"/>
              </a:ext>
            </a:extLst>
          </p:cNvPr>
          <p:cNvSpPr txBox="1"/>
          <p:nvPr/>
        </p:nvSpPr>
        <p:spPr>
          <a:xfrm>
            <a:off x="10255444" y="2691104"/>
            <a:ext cx="1427461" cy="25545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1234</a:t>
            </a:r>
          </a:p>
          <a:p>
            <a:r>
              <a:rPr lang="en-US" sz="3200" dirty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85911-169C-1683-E0CC-B862E16623D8}"/>
              </a:ext>
            </a:extLst>
          </p:cNvPr>
          <p:cNvSpPr txBox="1"/>
          <p:nvPr/>
        </p:nvSpPr>
        <p:spPr>
          <a:xfrm>
            <a:off x="165100" y="1479034"/>
            <a:ext cx="9532199" cy="413279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C.</a:t>
            </a:r>
          </a:p>
          <a:p>
            <a:pPr>
              <a:lnSpc>
                <a:spcPct val="300000"/>
              </a:lnSpc>
            </a:pPr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10355-0F47-0221-F5F4-E62B3AE562F1}"/>
              </a:ext>
            </a:extLst>
          </p:cNvPr>
          <p:cNvSpPr txBox="1"/>
          <p:nvPr/>
        </p:nvSpPr>
        <p:spPr>
          <a:xfrm>
            <a:off x="850900" y="2266352"/>
            <a:ext cx="46120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608423-63B2-3681-87EF-47FA4A0EDDC8}"/>
              </a:ext>
            </a:extLst>
          </p:cNvPr>
          <p:cNvSpPr txBox="1"/>
          <p:nvPr/>
        </p:nvSpPr>
        <p:spPr>
          <a:xfrm>
            <a:off x="874218" y="4203353"/>
            <a:ext cx="44155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1F7AA3-3005-E855-4CE5-8B362937CCE7}"/>
              </a:ext>
            </a:extLst>
          </p:cNvPr>
          <p:cNvSpPr txBox="1"/>
          <p:nvPr/>
        </p:nvSpPr>
        <p:spPr>
          <a:xfrm>
            <a:off x="5778520" y="2263332"/>
            <a:ext cx="47497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j</a:t>
            </a:r>
            <a:r>
              <a:rPr lang="en-US" sz="1800" b="0" dirty="0" err="1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FC9219-33D9-93BF-3B75-96234263C79D}"/>
              </a:ext>
            </a:extLst>
          </p:cNvPr>
          <p:cNvSpPr txBox="1"/>
          <p:nvPr/>
        </p:nvSpPr>
        <p:spPr>
          <a:xfrm>
            <a:off x="5778519" y="4175974"/>
            <a:ext cx="47497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j 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(j);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z="18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9341A3-2E90-3778-0F95-9742501B8A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/>
          </a:p>
        </p:txBody>
      </p:sp>
      <p:pic>
        <p:nvPicPr>
          <p:cNvPr id="12" name="Picture 11" descr="Ask questions at https://sli.do with code #cse121">
            <a:extLst>
              <a:ext uri="{FF2B5EF4-FFF2-40B4-BE49-F238E27FC236}">
                <a16:creationId xmlns:a16="http://schemas.microsoft.com/office/drawing/2014/main" id="{1C4673A2-22EC-474B-B472-0D2EC0DFB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720" y="201202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6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18701-1C16-E51B-E591-7609F661F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CD36A-E179-1BC4-AC08-1385E38EC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PCM: Scope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2B77BA2-49C0-F841-1A1C-EF5978C08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2568987"/>
          </a:xfrm>
        </p:spPr>
        <p:txBody>
          <a:bodyPr>
            <a:normAutofit/>
          </a:bodyPr>
          <a:lstStyle/>
          <a:p>
            <a:pPr marL="122237" indent="0">
              <a:lnSpc>
                <a:spcPct val="100000"/>
              </a:lnSpc>
              <a:spcBef>
                <a:spcPts val="380"/>
              </a:spcBef>
              <a:buNone/>
            </a:pPr>
            <a:r>
              <a:rPr lang="en-US" b="1" spc="-5" dirty="0"/>
              <a:t>Scope: </a:t>
            </a:r>
            <a:r>
              <a:rPr lang="en-US" spc="-5" dirty="0"/>
              <a:t>the part of a program where a variable</a:t>
            </a:r>
            <a:r>
              <a:rPr lang="en-US" spc="60" dirty="0"/>
              <a:t> </a:t>
            </a:r>
            <a:r>
              <a:rPr lang="en-US" spc="-5" dirty="0"/>
              <a:t>exists </a:t>
            </a:r>
            <a:br>
              <a:rPr lang="en-US" spc="-5" dirty="0"/>
            </a:br>
            <a:r>
              <a:rPr lang="en-US" spc="-5" dirty="0"/>
              <a:t>(and can thus be referenced, modified, or used).</a:t>
            </a:r>
          </a:p>
          <a:p>
            <a:pPr marL="579437" indent="-457200">
              <a:spcBef>
                <a:spcPts val="380"/>
              </a:spcBef>
            </a:pPr>
            <a:r>
              <a:rPr lang="en-US" spc="-5" dirty="0"/>
              <a:t>General Rule: a variable ‘exists’ f</a:t>
            </a:r>
            <a:r>
              <a:rPr lang="en-US" sz="2800" spc="-5" dirty="0"/>
              <a:t>rom </a:t>
            </a:r>
            <a:r>
              <a:rPr lang="en-US" sz="2800" dirty="0"/>
              <a:t>its </a:t>
            </a:r>
            <a:r>
              <a:rPr lang="en-US" sz="2800" b="1" dirty="0"/>
              <a:t>declaration </a:t>
            </a:r>
            <a:r>
              <a:rPr lang="en-US" sz="2800" dirty="0"/>
              <a:t>to the </a:t>
            </a:r>
            <a:r>
              <a:rPr lang="en-US" sz="2800" b="1" dirty="0"/>
              <a:t>closing brace of that indentation level }</a:t>
            </a:r>
          </a:p>
          <a:p>
            <a:pPr marL="579437" indent="-457200">
              <a:spcBef>
                <a:spcPts val="380"/>
              </a:spcBef>
            </a:pPr>
            <a:r>
              <a:rPr lang="en-US" dirty="0"/>
              <a:t>Exception applies to for loops (header is “part” of the body)</a:t>
            </a:r>
            <a:endParaRPr lang="en-US" sz="28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AF4F08D8-A7FD-A92E-83D7-B0B8272852E1}"/>
              </a:ext>
            </a:extLst>
          </p:cNvPr>
          <p:cNvSpPr txBox="1"/>
          <p:nvPr/>
        </p:nvSpPr>
        <p:spPr>
          <a:xfrm>
            <a:off x="1449235" y="3684853"/>
            <a:ext cx="9246637" cy="24590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14300" indent="0">
              <a:buNone/>
            </a:pPr>
            <a:r>
              <a:rPr lang="en-US" sz="18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sz="18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"outer loop iteration #"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18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8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innerLoop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sz="18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A31515"/>
                </a:solidFill>
                <a:latin typeface="Consolas" panose="020B0609020204030204" pitchFamily="49" charset="0"/>
              </a:rPr>
              <a:t>"    inner loop iteration #"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innerLoop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800" dirty="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outerLoop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algn="ctr">
              <a:lnSpc>
                <a:spcPct val="100000"/>
              </a:lnSpc>
              <a:spcBef>
                <a:spcPts val="875"/>
              </a:spcBef>
              <a:tabLst>
                <a:tab pos="533400" algn="l"/>
                <a:tab pos="1199515" algn="l"/>
                <a:tab pos="1466215" algn="l"/>
                <a:tab pos="1732914" algn="l"/>
                <a:tab pos="2133600" algn="l"/>
                <a:tab pos="2400300" algn="l"/>
                <a:tab pos="2799715" algn="l"/>
                <a:tab pos="3333115" algn="l"/>
                <a:tab pos="3998595" algn="l"/>
              </a:tabLst>
            </a:pPr>
            <a:endParaRPr sz="1900" dirty="0">
              <a:latin typeface="Arial"/>
              <a:cs typeface="Arial"/>
            </a:endParaRPr>
          </a:p>
        </p:txBody>
      </p:sp>
      <p:sp>
        <p:nvSpPr>
          <p:cNvPr id="6" name="Left Bracket 5" descr="Outerloop’s scope is the entire body of the outer loop. This includes the inside of the nested for loop, but ends after the end of the for loop body.">
            <a:extLst>
              <a:ext uri="{FF2B5EF4-FFF2-40B4-BE49-F238E27FC236}">
                <a16:creationId xmlns:a16="http://schemas.microsoft.com/office/drawing/2014/main" id="{2CBE412D-05C7-44E5-BDA3-5F61BE3B51AE}"/>
              </a:ext>
            </a:extLst>
          </p:cNvPr>
          <p:cNvSpPr/>
          <p:nvPr/>
        </p:nvSpPr>
        <p:spPr>
          <a:xfrm flipH="1">
            <a:off x="10371281" y="3754443"/>
            <a:ext cx="165699" cy="1854070"/>
          </a:xfrm>
          <a:prstGeom prst="leftBracket">
            <a:avLst/>
          </a:prstGeom>
          <a:ln w="38100">
            <a:solidFill>
              <a:srgbClr val="096B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F58277F3-4A3E-E25C-7F24-7AE4B5AE035D}"/>
              </a:ext>
            </a:extLst>
          </p:cNvPr>
          <p:cNvSpPr txBox="1"/>
          <p:nvPr/>
        </p:nvSpPr>
        <p:spPr>
          <a:xfrm>
            <a:off x="10761444" y="4398388"/>
            <a:ext cx="1358900" cy="566181"/>
          </a:xfrm>
          <a:prstGeom prst="rect">
            <a:avLst/>
          </a:prstGeom>
          <a:ln>
            <a:noFill/>
          </a:ln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800" dirty="0" err="1">
                <a:solidFill>
                  <a:srgbClr val="096B0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outerloop</a:t>
            </a:r>
            <a:r>
              <a:rPr lang="en-US" sz="1800" dirty="0" err="1">
                <a:solidFill>
                  <a:srgbClr val="096B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’s</a:t>
            </a:r>
            <a:r>
              <a:rPr lang="en-US" sz="1800" dirty="0">
                <a:solidFill>
                  <a:srgbClr val="096B0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scope</a:t>
            </a:r>
            <a:endParaRPr sz="1800" dirty="0">
              <a:solidFill>
                <a:srgbClr val="096B0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eft Bracket 9" descr="Inner loop’s scope is only for the inner for loop’s body - importantly, it’s not in scope after the loop finishes">
            <a:extLst>
              <a:ext uri="{FF2B5EF4-FFF2-40B4-BE49-F238E27FC236}">
                <a16:creationId xmlns:a16="http://schemas.microsoft.com/office/drawing/2014/main" id="{D914310C-6828-E7A4-6B64-9A933B725448}"/>
              </a:ext>
            </a:extLst>
          </p:cNvPr>
          <p:cNvSpPr/>
          <p:nvPr/>
        </p:nvSpPr>
        <p:spPr>
          <a:xfrm>
            <a:off x="1746905" y="4351094"/>
            <a:ext cx="165699" cy="832264"/>
          </a:xfrm>
          <a:prstGeom prst="leftBracke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D99FE41E-172C-0C53-7DA5-08CB1C22A5C3}"/>
              </a:ext>
            </a:extLst>
          </p:cNvPr>
          <p:cNvSpPr txBox="1"/>
          <p:nvPr/>
        </p:nvSpPr>
        <p:spPr>
          <a:xfrm>
            <a:off x="263759" y="4471286"/>
            <a:ext cx="1358900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800" dirty="0" err="1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innerloop</a:t>
            </a:r>
            <a:r>
              <a:rPr lang="en-US" sz="1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’s</a:t>
            </a: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scope</a:t>
            </a:r>
            <a:endParaRPr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21AAF-9FD8-DE69-9223-9F5A67E514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3" grpId="0"/>
      <p:bldP spid="6" grpId="0" animBg="1"/>
      <p:bldP spid="9" grpId="0"/>
      <p:bldP spid="10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(4/4)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Fencepost Review</a:t>
            </a:r>
          </a:p>
          <a:p>
            <a:r>
              <a:rPr lang="en-US" dirty="0"/>
              <a:t>Nested for Loops</a:t>
            </a:r>
          </a:p>
          <a:p>
            <a:r>
              <a:rPr lang="en-US" b="1" dirty="0">
                <a:solidFill>
                  <a:srgbClr val="7030A0"/>
                </a:solidFill>
              </a:rPr>
              <a:t>Addition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92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ACDB-5BDE-16F6-4D1F-6DB8B830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Pseudocode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CFC63-683B-2D7D-8769-3B2B64F5A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437472" cy="4805363"/>
          </a:xfrm>
        </p:spPr>
        <p:txBody>
          <a:bodyPr/>
          <a:lstStyle/>
          <a:p>
            <a:r>
              <a:rPr lang="en-US" dirty="0">
                <a:sym typeface="Wingdings" pitchFamily="2" charset="2"/>
              </a:rPr>
              <a:t>Quite literally: “fake” code</a:t>
            </a:r>
          </a:p>
          <a:p>
            <a:r>
              <a:rPr lang="en-US" dirty="0">
                <a:sym typeface="Wingdings" pitchFamily="2" charset="2"/>
              </a:rPr>
              <a:t>Goal: writing that is</a:t>
            </a:r>
          </a:p>
          <a:p>
            <a:pPr lvl="1"/>
            <a:r>
              <a:rPr lang="en-US" b="1" dirty="0">
                <a:sym typeface="Wingdings" pitchFamily="2" charset="2"/>
              </a:rPr>
              <a:t>for humans</a:t>
            </a:r>
          </a:p>
          <a:p>
            <a:pPr lvl="1"/>
            <a:r>
              <a:rPr lang="en-US" dirty="0">
                <a:sym typeface="Wingdings" pitchFamily="2" charset="2"/>
              </a:rPr>
              <a:t>structured </a:t>
            </a:r>
            <a:r>
              <a:rPr lang="en-US" i="1" dirty="0">
                <a:sym typeface="Wingdings" pitchFamily="2" charset="2"/>
              </a:rPr>
              <a:t>like</a:t>
            </a:r>
            <a:r>
              <a:rPr lang="en-US" dirty="0">
                <a:sym typeface="Wingdings" pitchFamily="2" charset="2"/>
              </a:rPr>
              <a:t> code</a:t>
            </a:r>
          </a:p>
          <a:p>
            <a:pPr lvl="1"/>
            <a:r>
              <a:rPr lang="en-US" dirty="0">
                <a:sym typeface="Wingdings" pitchFamily="2" charset="2"/>
              </a:rPr>
              <a:t>“easy” to convert </a:t>
            </a:r>
            <a:r>
              <a:rPr lang="en-US" i="1" dirty="0">
                <a:sym typeface="Wingdings" pitchFamily="2" charset="2"/>
              </a:rPr>
              <a:t>to</a:t>
            </a:r>
            <a:r>
              <a:rPr lang="en-US" dirty="0">
                <a:sym typeface="Wingdings" pitchFamily="2" charset="2"/>
              </a:rPr>
              <a:t> code</a:t>
            </a:r>
          </a:p>
          <a:p>
            <a:pPr lvl="1"/>
            <a:r>
              <a:rPr lang="en-US" i="1" dirty="0">
                <a:sym typeface="Wingdings" pitchFamily="2" charset="2"/>
              </a:rPr>
              <a:t>not</a:t>
            </a:r>
            <a:r>
              <a:rPr lang="en-US" dirty="0">
                <a:sym typeface="Wingdings" pitchFamily="2" charset="2"/>
              </a:rPr>
              <a:t> beholden to the same </a:t>
            </a:r>
            <a:br>
              <a:rPr lang="en-US" dirty="0">
                <a:sym typeface="Wingdings" pitchFamily="2" charset="2"/>
              </a:rPr>
            </a:br>
            <a:r>
              <a:rPr lang="en-US" dirty="0">
                <a:sym typeface="Wingdings" pitchFamily="2" charset="2"/>
              </a:rPr>
              <a:t>preciseness as code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4C0EA-AF7B-8135-E001-AA9BD770A2EC}"/>
              </a:ext>
            </a:extLst>
          </p:cNvPr>
          <p:cNvSpPr txBox="1"/>
          <p:nvPr/>
        </p:nvSpPr>
        <p:spPr>
          <a:xfrm>
            <a:off x="5918887" y="2767280"/>
            <a:ext cx="6120714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// Example for "name" demo</a:t>
            </a:r>
          </a:p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// find the space in the name</a:t>
            </a:r>
          </a:p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// use substring to get first, last name</a:t>
            </a:r>
          </a:p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// get first char of first name w/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charAt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// concatenate all to get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79E07-E456-3942-D4C2-4EEB811FCE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0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B9701-2233-17AC-B2DC-B743CBAB1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PCM: Class Constants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ECAF8-468F-E04A-F5A4-18639FD32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1500389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A fixed value visible (in-scope) to the whole program (the entire </a:t>
            </a:r>
            <a:r>
              <a:rPr lang="en-US" b="1" i="1" dirty="0"/>
              <a:t>class</a:t>
            </a:r>
            <a:r>
              <a:rPr lang="en-US" dirty="0"/>
              <a:t>).</a:t>
            </a:r>
          </a:p>
          <a:p>
            <a:pPr marL="114300" indent="0">
              <a:buNone/>
            </a:pPr>
            <a:r>
              <a:rPr lang="en-US" dirty="0"/>
              <a:t>Value is set at declaration, </a:t>
            </a:r>
            <a:r>
              <a:rPr lang="en-US" b="1" dirty="0"/>
              <a:t>cannot</a:t>
            </a:r>
            <a:r>
              <a:rPr lang="en-US" dirty="0"/>
              <a:t> be reassigned – value is </a:t>
            </a:r>
            <a:r>
              <a:rPr lang="en-US" b="1" i="1" dirty="0"/>
              <a:t>constant</a:t>
            </a:r>
            <a:r>
              <a:rPr lang="en-US" dirty="0"/>
              <a:t>.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2AFC3D56-ACCF-C796-A385-E6E12FF1C12A}"/>
              </a:ext>
            </a:extLst>
          </p:cNvPr>
          <p:cNvSpPr txBox="1"/>
          <p:nvPr/>
        </p:nvSpPr>
        <p:spPr>
          <a:xfrm>
            <a:off x="533400" y="3986012"/>
            <a:ext cx="1112519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28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final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i="1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NAME_OF_CONSTANT </a:t>
            </a:r>
            <a:r>
              <a:rPr lang="en-US" sz="28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800" b="0" i="1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expression</a:t>
            </a:r>
            <a:r>
              <a:rPr lang="en-US" sz="2800" b="0" dirty="0">
                <a:solidFill>
                  <a:srgbClr val="3B3B3B"/>
                </a:solidFill>
                <a:effectLst/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A3FF1-5B88-0728-C7D7-CAF0F25CE4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84615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3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10501</TotalTime>
  <Words>1398</Words>
  <Application>Microsoft Office PowerPoint</Application>
  <PresentationFormat>Widescreen</PresentationFormat>
  <Paragraphs>274</Paragraphs>
  <Slides>19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Montserrat ExtraBold</vt:lpstr>
      <vt:lpstr>Montserrat</vt:lpstr>
      <vt:lpstr>Consolas</vt:lpstr>
      <vt:lpstr>Montserrat SemiBold</vt:lpstr>
      <vt:lpstr>Arial</vt:lpstr>
      <vt:lpstr>2_CSE 12X (adopted from CSE 373)</vt:lpstr>
      <vt:lpstr>Nested Loops, Cumulative Sum, Scope, Class Constants</vt:lpstr>
      <vt:lpstr>Agenda (1/4)</vt:lpstr>
      <vt:lpstr>Announcements, Reminders</vt:lpstr>
      <vt:lpstr>Agenda (2/4)</vt:lpstr>
      <vt:lpstr>Wed PCM: String Traversals</vt:lpstr>
      <vt:lpstr>Go Huskies?</vt:lpstr>
      <vt:lpstr>The Fencepost Pattern</vt:lpstr>
      <vt:lpstr>Agenda (3/4)</vt:lpstr>
      <vt:lpstr>Fri PCM: for Loops!</vt:lpstr>
      <vt:lpstr>PCM: Nested for Loops</vt:lpstr>
      <vt:lpstr>PCM: Nested for Loops, “Inner Loop”</vt:lpstr>
      <vt:lpstr>Think Pair Share: Nested Triangle (Think)</vt:lpstr>
      <vt:lpstr>Think Pair Share: Nested Triangle (Pair)</vt:lpstr>
      <vt:lpstr>Think Pair Share: Nested Triangle 2 (Think)</vt:lpstr>
      <vt:lpstr>Think Pair Share: Nested Triangle 2 (Pair)</vt:lpstr>
      <vt:lpstr>PCM: Scope</vt:lpstr>
      <vt:lpstr>Agenda (4/4)</vt:lpstr>
      <vt:lpstr>Pseudocode</vt:lpstr>
      <vt:lpstr>PCM: Class Constants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mnats</cp:lastModifiedBy>
  <cp:revision>353</cp:revision>
  <dcterms:modified xsi:type="dcterms:W3CDTF">2026-10-21T15:47:44Z</dcterms:modified>
</cp:coreProperties>
</file>