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4"/>
  </p:notesMasterIdLst>
  <p:handoutMasterIdLst>
    <p:handoutMasterId r:id="rId15"/>
  </p:handoutMasterIdLst>
  <p:sldIdLst>
    <p:sldId id="415" r:id="rId2"/>
    <p:sldId id="356" r:id="rId3"/>
    <p:sldId id="406" r:id="rId4"/>
    <p:sldId id="407" r:id="rId5"/>
    <p:sldId id="408" r:id="rId6"/>
    <p:sldId id="409" r:id="rId7"/>
    <p:sldId id="399" r:id="rId8"/>
    <p:sldId id="400" r:id="rId9"/>
    <p:sldId id="422" r:id="rId10"/>
    <p:sldId id="405" r:id="rId11"/>
    <p:sldId id="410" r:id="rId12"/>
    <p:sldId id="411" r:id="rId13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onsolas" panose="020B0609020204030204" pitchFamily="49" charset="0"/>
      <p:regular r:id="rId20"/>
      <p:bold r:id="rId21"/>
      <p:italic r:id="rId22"/>
      <p:boldItalic r:id="rId23"/>
    </p:embeddedFon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Montserrat ExtraBold" panose="00000900000000000000" pitchFamily="2" charset="0"/>
      <p:bold r:id="rId28"/>
      <p:italic r:id="rId29"/>
      <p:boldItalic r:id="rId30"/>
    </p:embeddedFont>
    <p:embeddedFont>
      <p:font typeface="Montserrat SemiBold" panose="00000700000000000000" pitchFamily="2" charset="0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7" roundtripDataSignature="AMtx7mi8dWrwCSJhu53tQRppDdHoobhiM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7781A1-A2C5-42D0-06E9-8AED046F1B1D}" name="Hannah Swoffer" initials="HS" userId="2d1b4be5bb37386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7E"/>
    <a:srgbClr val="CF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DA0D71-42BA-4008-B092-3453B59E6545}" v="511" dt="2025-04-16T20:00:21.612"/>
    <p1510:client id="{BBAFB2FB-30C8-4C37-90FB-6471F75DC4C7}" v="6" dt="2025-04-16T22:00:21.3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9"/>
    <p:restoredTop sz="94691"/>
  </p:normalViewPr>
  <p:slideViewPr>
    <p:cSldViewPr snapToGrid="0">
      <p:cViewPr varScale="1">
        <p:scale>
          <a:sx n="71" d="100"/>
          <a:sy n="71" d="100"/>
        </p:scale>
        <p:origin x="48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63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5BF56-4A4D-4DEA-BF4B-8ED38A61B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E3BD0-CCFC-4760-AAF3-CF9B94D18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50203-2B6C-4376-BFEA-B4E212133564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10/15/2026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70846-9548-41CC-857D-BF91CA71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BCD5-B21F-45B8-9F34-078703248D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2362-2E36-4DA0-BABD-FE59F686457C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4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18;p29"/>
          <p:cNvSpPr txBox="1"/>
          <p:nvPr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05: for Loops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069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6460A18B-C255-A911-4C48-4E614C03C150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05: for Loops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556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FB731E90-7EC4-5384-9AC3-A1474F0E94DA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05: for Loops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024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1_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26E35248-F583-9568-D431-6A3E782A1BBC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05: for Loops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6692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preserve="1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9F2A5684-F5D9-1313-5B60-3F8E09942383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05: for Loops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531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18;p29">
            <a:extLst>
              <a:ext uri="{FF2B5EF4-FFF2-40B4-BE49-F238E27FC236}">
                <a16:creationId xmlns:a16="http://schemas.microsoft.com/office/drawing/2014/main" id="{6F8C7A55-409C-5957-30D5-187BFEBC2FF7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05: for Loops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0261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Google Shape;18;p29">
            <a:extLst>
              <a:ext uri="{FF2B5EF4-FFF2-40B4-BE49-F238E27FC236}">
                <a16:creationId xmlns:a16="http://schemas.microsoft.com/office/drawing/2014/main" id="{6F82A061-2C83-CE72-E202-675E0DB78812}"/>
              </a:ext>
            </a:extLst>
          </p:cNvPr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05: for Loops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0334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6eUyEbV57NesP7vbm0pIP?si=56e4258dbc3441b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106638/discussion/8399627" TargetMode="External"/><Relationship Id="rId2" Type="http://schemas.openxmlformats.org/officeDocument/2006/relationships/hyperlink" Target="mailto:cse121-instructors@cs.washington.ed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29">
            <a:extLst>
              <a:ext uri="{FF2B5EF4-FFF2-40B4-BE49-F238E27FC236}">
                <a16:creationId xmlns:a16="http://schemas.microsoft.com/office/drawing/2014/main" id="{C5E7BACA-EC1A-F75A-8907-C34CAD2EE0F4}"/>
              </a:ext>
            </a:extLst>
          </p:cNvPr>
          <p:cNvSpPr txBox="1"/>
          <p:nvPr/>
        </p:nvSpPr>
        <p:spPr>
          <a:xfrm>
            <a:off x="420095" y="1419273"/>
            <a:ext cx="8786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1" u="none" strike="noStrike" cap="none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LEC 05</a:t>
            </a:r>
            <a:endParaRPr b="1" dirty="0">
              <a:latin typeface="Montserrat ExtraBold" pitchFamily="2" charset="77"/>
              <a:cs typeface="Calibri" panose="020F0502020204030204" pitchFamily="34" charset="0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 idx="4294967295"/>
          </p:nvPr>
        </p:nvSpPr>
        <p:spPr>
          <a:xfrm>
            <a:off x="0" y="3084513"/>
            <a:ext cx="6211888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60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for Loops</a:t>
            </a:r>
            <a:endParaRPr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7009923" y="1112472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087221" y="1451178"/>
            <a:ext cx="43854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22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What’s your favorite TV show right now?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r>
              <a:rPr lang="en-US" sz="20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sz="20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Google Shape;95;p1">
            <a:extLst>
              <a:ext uri="{FF2B5EF4-FFF2-40B4-BE49-F238E27FC236}">
                <a16:creationId xmlns:a16="http://schemas.microsoft.com/office/drawing/2014/main" id="{6258E78B-15E2-4D8D-9FA0-DEE73FD341D3}"/>
              </a:ext>
            </a:extLst>
          </p:cNvPr>
          <p:cNvSpPr txBox="1"/>
          <p:nvPr/>
        </p:nvSpPr>
        <p:spPr>
          <a:xfrm>
            <a:off x="7157403" y="3493967"/>
            <a:ext cx="476198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buClr>
                <a:srgbClr val="404040"/>
              </a:buClr>
              <a:buSzPts val="2200"/>
            </a:pP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r>
              <a:rPr lang="fr-FR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🍂 CSE 121 26au Lecture Tunes 🍂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Google Shape;96;p1">
            <a:extLst>
              <a:ext uri="{FF2B5EF4-FFF2-40B4-BE49-F238E27FC236}">
                <a16:creationId xmlns:a16="http://schemas.microsoft.com/office/drawing/2014/main" id="{0AFCD411-0F4E-4668-9564-D635B724FEE1}"/>
              </a:ext>
            </a:extLst>
          </p:cNvPr>
          <p:cNvSpPr txBox="1"/>
          <p:nvPr/>
        </p:nvSpPr>
        <p:spPr>
          <a:xfrm>
            <a:off x="6935347" y="4072895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8" name="Google Shape;97;p1">
            <a:extLst>
              <a:ext uri="{FF2B5EF4-FFF2-40B4-BE49-F238E27FC236}">
                <a16:creationId xmlns:a16="http://schemas.microsoft.com/office/drawing/2014/main" id="{1A86C4C5-D66C-4A86-9993-34A2E26CE13D}"/>
              </a:ext>
            </a:extLst>
          </p:cNvPr>
          <p:cNvSpPr txBox="1"/>
          <p:nvPr/>
        </p:nvSpPr>
        <p:spPr>
          <a:xfrm>
            <a:off x="6935347" y="4333507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9" name="Google Shape;98;p1">
            <a:extLst>
              <a:ext uri="{FF2B5EF4-FFF2-40B4-BE49-F238E27FC236}">
                <a16:creationId xmlns:a16="http://schemas.microsoft.com/office/drawing/2014/main" id="{886CD0ED-3D5D-402D-AFB7-D8BA26A9F6B2}"/>
              </a:ext>
            </a:extLst>
          </p:cNvPr>
          <p:cNvSpPr txBox="1"/>
          <p:nvPr/>
        </p:nvSpPr>
        <p:spPr>
          <a:xfrm>
            <a:off x="8088246" y="4072895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Miya </a:t>
            </a:r>
            <a:r>
              <a:rPr lang="en-US" sz="1200" dirty="0" err="1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Natsuhara</a:t>
            </a: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Anjali Pal</a:t>
            </a:r>
            <a:endParaRPr sz="1200" dirty="0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99D605-F8EB-4986-BEDD-96B3DC8A97A5}"/>
              </a:ext>
            </a:extLst>
          </p:cNvPr>
          <p:cNvSpPr txBox="1"/>
          <p:nvPr/>
        </p:nvSpPr>
        <p:spPr>
          <a:xfrm>
            <a:off x="8088246" y="4363869"/>
            <a:ext cx="4011913" cy="1754326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en-US" sz="1200" dirty="0" err="1">
                <a:latin typeface="Montserrat" panose="00000500000000000000" pitchFamily="2" charset="0"/>
              </a:rPr>
              <a:t>Samrutha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William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Samvedha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Syreeta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Ryan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Anant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Henry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Reese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Savannah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Tamsyn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Cedric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Anum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Navya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Gene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Margot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K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Ethan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Evelyn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Owen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Jameson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Paul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Gurbax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Tony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Lucas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Alex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Jesse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Matthew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Jennie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Anisha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TJ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Ivory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Avery</a:t>
            </a:r>
          </a:p>
        </p:txBody>
      </p:sp>
      <p:pic>
        <p:nvPicPr>
          <p:cNvPr id="6" name="Picture 5" descr="QR code for slido, join at sli.do #cse121">
            <a:extLst>
              <a:ext uri="{FF2B5EF4-FFF2-40B4-BE49-F238E27FC236}">
                <a16:creationId xmlns:a16="http://schemas.microsoft.com/office/drawing/2014/main" id="{D4F1BEF9-E2D6-403F-870B-B23381F42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7304" y="5569555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61FA-EEB3-422B-7DB0-3E80089A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Announcements, Reminders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B5108-D326-A3E1-1010-648875F9D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371600"/>
            <a:ext cx="10631557" cy="4805363"/>
          </a:xfrm>
        </p:spPr>
        <p:txBody>
          <a:bodyPr>
            <a:normAutofit/>
          </a:bodyPr>
          <a:lstStyle/>
          <a:p>
            <a:r>
              <a:rPr lang="en-US" dirty="0"/>
              <a:t>Computer Quiz 0 window currently ongoing! </a:t>
            </a:r>
          </a:p>
          <a:p>
            <a:pPr lvl="1"/>
            <a:r>
              <a:rPr lang="en-US" sz="2400" dirty="0"/>
              <a:t>Make sure to sign up for a timeslot if you have not already! </a:t>
            </a:r>
          </a:p>
          <a:p>
            <a:pPr lvl="1"/>
            <a:r>
              <a:rPr lang="en-US" sz="2400" dirty="0"/>
              <a:t>Window ends on Wed 10/21 – if you wait until the last minute, there may not be any timeslots left</a:t>
            </a:r>
          </a:p>
          <a:p>
            <a:r>
              <a:rPr lang="en-US" dirty="0"/>
              <a:t>Paper Quiz 0 is </a:t>
            </a:r>
            <a:r>
              <a:rPr lang="en-US" i="1" dirty="0"/>
              <a:t>next </a:t>
            </a:r>
            <a:r>
              <a:rPr lang="en-US" dirty="0"/>
              <a:t>Tuesday, October 20 (in your registered quiz section)</a:t>
            </a:r>
          </a:p>
          <a:p>
            <a:pPr lvl="1"/>
            <a:r>
              <a:rPr lang="en-US" sz="2400" dirty="0"/>
              <a:t>Can’t make it? Email </a:t>
            </a:r>
            <a:r>
              <a:rPr lang="en-US" sz="2400" u="sng" dirty="0"/>
              <a:t>ASAP</a:t>
            </a:r>
            <a:r>
              <a:rPr lang="en-US" sz="2400" dirty="0"/>
              <a:t> (</a:t>
            </a:r>
            <a:r>
              <a:rPr lang="en-US" sz="2400" dirty="0">
                <a:hlinkClick r:id="rId2"/>
              </a:rPr>
              <a:t>cse121-instructors@cs.washington.edu</a:t>
            </a:r>
            <a:r>
              <a:rPr lang="en-US" sz="2400" dirty="0"/>
              <a:t>)</a:t>
            </a:r>
          </a:p>
          <a:p>
            <a:pPr lvl="1"/>
            <a:r>
              <a:rPr lang="en-US" sz="2400" dirty="0">
                <a:hlinkClick r:id="rId3"/>
              </a:rPr>
              <a:t>Paper Quiz Logistics announcement</a:t>
            </a:r>
            <a:endParaRPr lang="en-US" sz="2400" dirty="0"/>
          </a:p>
          <a:p>
            <a:r>
              <a:rPr lang="en-US" dirty="0"/>
              <a:t>Section Participation grades for Section 0, 1, 2 posted on Canvas! </a:t>
            </a:r>
          </a:p>
          <a:p>
            <a:pPr lvl="1"/>
            <a:r>
              <a:rPr lang="en-US" sz="2400" dirty="0"/>
              <a:t>Reach out to your quiz section TA if something looks off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86EBE-4008-0E4A-A533-90A58C2BAA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1D3B8-93AD-C9AB-90AC-6C8A811C3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PCM Review: for loops!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D0C69F-90E4-E09E-E501-DB717FA47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1"/>
            <a:ext cx="10515600" cy="1283918"/>
          </a:xfrm>
        </p:spPr>
        <p:txBody>
          <a:bodyPr/>
          <a:lstStyle/>
          <a:p>
            <a:pPr marL="114300" indent="0">
              <a:buNone/>
            </a:pPr>
            <a:r>
              <a:rPr lang="en-US"/>
              <a:t>For loops are our first </a:t>
            </a:r>
            <a:r>
              <a:rPr lang="en-US" b="1"/>
              <a:t>control structure</a:t>
            </a:r>
            <a:r>
              <a:rPr lang="en-US"/>
              <a:t>: a syntax </a:t>
            </a:r>
            <a:r>
              <a:rPr lang="en-US" i="1"/>
              <a:t>structure</a:t>
            </a:r>
            <a:r>
              <a:rPr lang="en-US"/>
              <a:t> that </a:t>
            </a:r>
            <a:r>
              <a:rPr lang="en-US" i="1"/>
              <a:t>controls</a:t>
            </a:r>
            <a:r>
              <a:rPr lang="en-US"/>
              <a:t> the execution of other statements.</a:t>
            </a:r>
          </a:p>
        </p:txBody>
      </p:sp>
      <p:pic>
        <p:nvPicPr>
          <p:cNvPr id="5" name="Picture 2" descr="Text showing the syntax for a for-loop. The first line of the for-loop contains text that says &quot;for (initialization; test; update) {&quot;. The next line is indented by one tab and says &quot;body (statements to be repeated)&quot;. The third and last line just contains the closing curly brace &quot;{&quot;.">
            <a:extLst>
              <a:ext uri="{FF2B5EF4-FFF2-40B4-BE49-F238E27FC236}">
                <a16:creationId xmlns:a16="http://schemas.microsoft.com/office/drawing/2014/main" id="{D76418A1-DE2A-071E-38F0-0BA0769D6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932" y="3098110"/>
            <a:ext cx="8210135" cy="274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29307-9E61-A838-FDC8-8DABE30061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98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E36EC-CE14-188D-8652-3F58962FA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19507-A100-51EF-2656-7EFFDFFBC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PCM Review: for loops (example)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BCED2D9-B92F-2FC5-5CC7-5214E9FA0B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2474893"/>
            <a:ext cx="11582399" cy="1908215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en-US" sz="320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320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320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32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3200">
                <a:solidFill>
                  <a:srgbClr val="001080"/>
                </a:solidFill>
                <a:latin typeface="Consolas" panose="020B0609020204030204" pitchFamily="49" charset="0"/>
              </a:rPr>
              <a:t>counter</a:t>
            </a:r>
            <a:r>
              <a:rPr lang="en-US" sz="320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320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3200">
                <a:solidFill>
                  <a:srgbClr val="000000"/>
                </a:solidFill>
                <a:latin typeface="Consolas" panose="020B0609020204030204" pitchFamily="49" charset="0"/>
              </a:rPr>
              <a:t>; counter &lt;= </a:t>
            </a:r>
            <a:r>
              <a:rPr lang="en-US" sz="320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sz="3200">
                <a:solidFill>
                  <a:srgbClr val="000000"/>
                </a:solidFill>
                <a:latin typeface="Consolas" panose="020B0609020204030204" pitchFamily="49" charset="0"/>
              </a:rPr>
              <a:t>; counter++) {</a:t>
            </a:r>
          </a:p>
          <a:p>
            <a:pPr marL="114300" indent="0">
              <a:buNone/>
            </a:pPr>
            <a:r>
              <a:rPr lang="en-US" sz="320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320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320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320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3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3200">
                <a:solidFill>
                  <a:srgbClr val="A31515"/>
                </a:solidFill>
                <a:latin typeface="Consolas" panose="020B0609020204030204" pitchFamily="49" charset="0"/>
              </a:rPr>
              <a:t>"I love CSE 121!"</a:t>
            </a:r>
            <a:r>
              <a:rPr lang="en-US" sz="32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114300" indent="0">
              <a:buNone/>
            </a:pPr>
            <a:r>
              <a:rPr lang="en-US" sz="32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FE774-08A0-F813-DCE8-7CA9BD2A98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30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4E480-4C4E-1C2B-2C71-47DE15C19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5FF13-278E-6965-EDA2-BD704AC03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PCM Review: for loops (a helpful flowchart)</a:t>
            </a:r>
          </a:p>
        </p:txBody>
      </p:sp>
      <p:pic>
        <p:nvPicPr>
          <p:cNvPr id="5" name="Picture 2" descr="Flow chart of for loop control flow. Starting point's text says &quot;Perform the initialization once at the beginning.&quot; Gray rectangle background with a blue &quot;1&quot; on the top right corner. This box points to another box with test that says &quot;Is the test true?&quot; with a red &quot;2&quot; at the top right corner. On the right side of the box is an arrow indicating &quot;YES&quot; to the question. This arrow points to a box that says &quot;Execute the statements inside the for loop body.&quot; with a dark green three at the top right corner. This box points to another box that says &quot;Perform the update.&quot; with an orange &quot;4&quot; at the top right of the box. This box points back to the box with the red &quot;2&quot; in the corner. On the left side of that box is an arrow that indicating &quot;NO&quot; to the question. This arrow points to a box that says &quot;Execute the statements that are immediately after the for loop body.&quot; with a green &quot;5&quot; at the top right of the box.">
            <a:extLst>
              <a:ext uri="{FF2B5EF4-FFF2-40B4-BE49-F238E27FC236}">
                <a16:creationId xmlns:a16="http://schemas.microsoft.com/office/drawing/2014/main" id="{F2FD606D-B0C3-974C-1621-7E11DDAFEA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725" y="1392427"/>
            <a:ext cx="6968549" cy="500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0CF21-86F7-F825-5CB7-EC02B9A1838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5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306C-402C-5208-7F5D-34F5D91D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Tracing through a for loop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C419F2F-836B-3610-BEB4-BC0D4892EC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15153" y="1645372"/>
            <a:ext cx="8686800" cy="1469633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en-US" sz="240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240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40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24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400">
                <a:solidFill>
                  <a:srgbClr val="001080"/>
                </a:solidFill>
                <a:latin typeface="Consolas" panose="020B0609020204030204" pitchFamily="49" charset="0"/>
              </a:rPr>
              <a:t>counter</a:t>
            </a:r>
            <a:r>
              <a:rPr lang="en-US" sz="240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40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400">
                <a:solidFill>
                  <a:srgbClr val="000000"/>
                </a:solidFill>
                <a:latin typeface="Consolas" panose="020B0609020204030204" pitchFamily="49" charset="0"/>
              </a:rPr>
              <a:t>; counter &lt;= </a:t>
            </a:r>
            <a:r>
              <a:rPr lang="en-US" sz="240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sz="2400">
                <a:solidFill>
                  <a:srgbClr val="000000"/>
                </a:solidFill>
                <a:latin typeface="Consolas" panose="020B0609020204030204" pitchFamily="49" charset="0"/>
              </a:rPr>
              <a:t>; counter++) {</a:t>
            </a:r>
          </a:p>
          <a:p>
            <a:pPr marL="114300" indent="0">
              <a:buNone/>
            </a:pPr>
            <a:r>
              <a:rPr lang="en-US" sz="240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2400" err="1">
                <a:solidFill>
                  <a:srgbClr val="001080"/>
                </a:solidFill>
                <a:latin typeface="Consolas" panose="020B0609020204030204" pitchFamily="49" charset="0"/>
              </a:rPr>
              <a:t>System</a:t>
            </a:r>
            <a:r>
              <a:rPr lang="en-US" sz="240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400" err="1">
                <a:solidFill>
                  <a:srgbClr val="001080"/>
                </a:solidFill>
                <a:latin typeface="Consolas" panose="020B0609020204030204" pitchFamily="49" charset="0"/>
              </a:rPr>
              <a:t>out</a:t>
            </a:r>
            <a:r>
              <a:rPr lang="en-US" sz="240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2400" err="1">
                <a:solidFill>
                  <a:srgbClr val="795E26"/>
                </a:solidFill>
                <a:latin typeface="Consolas" panose="020B0609020204030204" pitchFamily="49" charset="0"/>
              </a:rPr>
              <a:t>println</a:t>
            </a:r>
            <a:r>
              <a:rPr lang="en-US" sz="24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2400">
                <a:solidFill>
                  <a:srgbClr val="A31515"/>
                </a:solidFill>
                <a:latin typeface="Consolas" panose="020B0609020204030204" pitchFamily="49" charset="0"/>
              </a:rPr>
              <a:t>"I love CSE 121!"</a:t>
            </a:r>
            <a:r>
              <a:rPr lang="en-US" sz="24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114300" indent="0">
              <a:buNone/>
            </a:pPr>
            <a:r>
              <a:rPr lang="en-US" sz="24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683C5-9F15-5ADD-6056-CEC3BEED23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B211480-648F-793F-2661-2869F9ACD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3649" y="739336"/>
            <a:ext cx="1752599" cy="506805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sz="2400">
                <a:solidFill>
                  <a:schemeClr val="tx1"/>
                </a:solidFill>
                <a:latin typeface="Consolas" panose="020B0609020204030204" pitchFamily="49" charset="0"/>
              </a:rPr>
              <a:t>counter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D5A9C4-FC4F-9C43-6231-32E3032DA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1635" y="3284538"/>
            <a:ext cx="6113929" cy="2667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311A381-54E8-1CEF-CA90-4AF3BD51C081}"/>
              </a:ext>
            </a:extLst>
          </p:cNvPr>
          <p:cNvSpPr/>
          <p:nvPr/>
        </p:nvSpPr>
        <p:spPr>
          <a:xfrm>
            <a:off x="2299448" y="1268649"/>
            <a:ext cx="502023" cy="506805"/>
          </a:xfrm>
          <a:prstGeom prst="ellipse">
            <a:avLst/>
          </a:prstGeom>
          <a:solidFill>
            <a:srgbClr val="3652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1</a:t>
            </a: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5F2ACF5-0129-A8CD-74E6-03CC215E1BE5}"/>
              </a:ext>
            </a:extLst>
          </p:cNvPr>
          <p:cNvSpPr/>
          <p:nvPr/>
        </p:nvSpPr>
        <p:spPr>
          <a:xfrm>
            <a:off x="5096437" y="1287102"/>
            <a:ext cx="502023" cy="506806"/>
          </a:xfrm>
          <a:prstGeom prst="ellipse">
            <a:avLst/>
          </a:prstGeom>
          <a:solidFill>
            <a:srgbClr val="C618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2</a:t>
            </a:r>
            <a:endParaRPr lang="en-US" sz="11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44702D2-CCB8-B18F-9A7C-118372251BD5}"/>
              </a:ext>
            </a:extLst>
          </p:cNvPr>
          <p:cNvSpPr/>
          <p:nvPr/>
        </p:nvSpPr>
        <p:spPr>
          <a:xfrm>
            <a:off x="479612" y="2149444"/>
            <a:ext cx="502023" cy="506805"/>
          </a:xfrm>
          <a:prstGeom prst="ellipse">
            <a:avLst/>
          </a:prstGeom>
          <a:solidFill>
            <a:srgbClr val="146A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3</a:t>
            </a:r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1F52FF-A812-78DB-63B3-D7D1BB5EE9BC}"/>
              </a:ext>
            </a:extLst>
          </p:cNvPr>
          <p:cNvSpPr txBox="1"/>
          <p:nvPr/>
        </p:nvSpPr>
        <p:spPr>
          <a:xfrm>
            <a:off x="1044389" y="3307804"/>
            <a:ext cx="351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onsolas" panose="020B0609020204030204" pitchFamily="49" charset="0"/>
              </a:rPr>
              <a:t>I love CSE 121!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20F1E4-69D3-99C2-4FB7-6BCDEA6D84BB}"/>
              </a:ext>
            </a:extLst>
          </p:cNvPr>
          <p:cNvSpPr txBox="1"/>
          <p:nvPr/>
        </p:nvSpPr>
        <p:spPr>
          <a:xfrm>
            <a:off x="1044389" y="3612673"/>
            <a:ext cx="351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onsolas" panose="020B0609020204030204" pitchFamily="49" charset="0"/>
              </a:rPr>
              <a:t>I love CSE 121!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EB58F5-4799-8263-BD10-BB59B9C09FB2}"/>
              </a:ext>
            </a:extLst>
          </p:cNvPr>
          <p:cNvSpPr txBox="1"/>
          <p:nvPr/>
        </p:nvSpPr>
        <p:spPr>
          <a:xfrm>
            <a:off x="1044389" y="3917542"/>
            <a:ext cx="351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onsolas" panose="020B0609020204030204" pitchFamily="49" charset="0"/>
              </a:rPr>
              <a:t>I love CSE 121!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53A6A3-C1AE-ABCA-E672-A4CA189E8E1B}"/>
              </a:ext>
            </a:extLst>
          </p:cNvPr>
          <p:cNvSpPr txBox="1"/>
          <p:nvPr/>
        </p:nvSpPr>
        <p:spPr>
          <a:xfrm>
            <a:off x="1044389" y="4213726"/>
            <a:ext cx="351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onsolas" panose="020B0609020204030204" pitchFamily="49" charset="0"/>
              </a:rPr>
              <a:t>I love CSE 121!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76E934-479C-6703-5037-4947567953B9}"/>
              </a:ext>
            </a:extLst>
          </p:cNvPr>
          <p:cNvSpPr txBox="1"/>
          <p:nvPr/>
        </p:nvSpPr>
        <p:spPr>
          <a:xfrm>
            <a:off x="1044389" y="4507699"/>
            <a:ext cx="3514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chemeClr val="tx1"/>
                </a:solidFill>
                <a:latin typeface="Consolas" panose="020B0609020204030204" pitchFamily="49" charset="0"/>
              </a:rPr>
              <a:t>I love CSE 121!</a:t>
            </a:r>
            <a:endParaRPr lang="en-US" sz="200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30C744E-67DE-E6CE-745C-49A992C185AF}"/>
              </a:ext>
            </a:extLst>
          </p:cNvPr>
          <p:cNvSpPr/>
          <p:nvPr/>
        </p:nvSpPr>
        <p:spPr>
          <a:xfrm>
            <a:off x="7039152" y="1268649"/>
            <a:ext cx="502023" cy="506805"/>
          </a:xfrm>
          <a:prstGeom prst="ellipse">
            <a:avLst/>
          </a:prstGeom>
          <a:solidFill>
            <a:srgbClr val="BD56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4</a:t>
            </a:r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2613943-DCE8-566D-C226-51A5BF7FC8BD}"/>
              </a:ext>
            </a:extLst>
          </p:cNvPr>
          <p:cNvSpPr/>
          <p:nvPr/>
        </p:nvSpPr>
        <p:spPr>
          <a:xfrm>
            <a:off x="81803" y="3112272"/>
            <a:ext cx="502023" cy="506805"/>
          </a:xfrm>
          <a:prstGeom prst="ellipse">
            <a:avLst/>
          </a:prstGeom>
          <a:solidFill>
            <a:srgbClr val="02824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/>
              <a:t>5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5B7D10-ACE6-A455-AB73-69646C57F5BA}"/>
              </a:ext>
            </a:extLst>
          </p:cNvPr>
          <p:cNvSpPr/>
          <p:nvPr/>
        </p:nvSpPr>
        <p:spPr>
          <a:xfrm>
            <a:off x="9694928" y="1287102"/>
            <a:ext cx="596152" cy="5816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nsolas" panose="020B0609020204030204" pitchFamily="49" charset="0"/>
              </a:rPr>
              <a:t>1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B42B47-3C44-36F9-0502-EE3C32183B38}"/>
              </a:ext>
            </a:extLst>
          </p:cNvPr>
          <p:cNvSpPr/>
          <p:nvPr/>
        </p:nvSpPr>
        <p:spPr>
          <a:xfrm>
            <a:off x="9694928" y="1287102"/>
            <a:ext cx="596152" cy="5816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nsolas" panose="020B0609020204030204" pitchFamily="49" charset="0"/>
              </a:rPr>
              <a:t>2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182AE4-330F-94C1-C68B-0F6965A251A8}"/>
              </a:ext>
            </a:extLst>
          </p:cNvPr>
          <p:cNvSpPr/>
          <p:nvPr/>
        </p:nvSpPr>
        <p:spPr>
          <a:xfrm>
            <a:off x="9694928" y="1287102"/>
            <a:ext cx="596152" cy="5816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nsolas" panose="020B0609020204030204" pitchFamily="49" charset="0"/>
              </a:rPr>
              <a:t>3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EB3AF8-0770-843D-35F0-B16AA254F51E}"/>
              </a:ext>
            </a:extLst>
          </p:cNvPr>
          <p:cNvSpPr/>
          <p:nvPr/>
        </p:nvSpPr>
        <p:spPr>
          <a:xfrm>
            <a:off x="9694928" y="1287102"/>
            <a:ext cx="596152" cy="5816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nsolas" panose="020B0609020204030204" pitchFamily="49" charset="0"/>
              </a:rPr>
              <a:t>4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6A00D7-2FC2-C8CF-A143-FDAB45D823F9}"/>
              </a:ext>
            </a:extLst>
          </p:cNvPr>
          <p:cNvSpPr/>
          <p:nvPr/>
        </p:nvSpPr>
        <p:spPr>
          <a:xfrm>
            <a:off x="9694928" y="1287102"/>
            <a:ext cx="596152" cy="5816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nsolas" panose="020B0609020204030204" pitchFamily="49" charset="0"/>
              </a:rPr>
              <a:t>5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52F41D-0CED-7900-22F4-E9119DA41273}"/>
              </a:ext>
            </a:extLst>
          </p:cNvPr>
          <p:cNvSpPr/>
          <p:nvPr/>
        </p:nvSpPr>
        <p:spPr>
          <a:xfrm>
            <a:off x="9694928" y="1287102"/>
            <a:ext cx="596152" cy="5816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Consolas" panose="020B0609020204030204" pitchFamily="49" charset="0"/>
              </a:rPr>
              <a:t>6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24" name="Picture 2" descr="Flow chart of for loop control flow. Starting point's text says &quot;Perform the initialization once at the beginning.&quot; Gray rectangle background with a blue &quot;1&quot; on the top right corner. This box points to another box with test that says &quot;Is the test true?&quot; with a red &quot;2&quot; at the top right corner. On the right side of the box is an arrow indicating &quot;YES&quot; to the question. This arrow points to a box that says &quot;Execute the statements inside the for loop body.&quot; with a dark green three at the top right corner. This box points to another box that says &quot;Perform the update.&quot; with an orange &quot;4&quot; at the top right of the box. This box points back to the box with the red &quot;2&quot; in the corner. On the left side of that box is an arrow that indicating &quot;NO&quot; to the question. This arrow points to a box that says &quot;Execute the statements that are immediately after the for loop body.&quot; with a green &quot;5&quot; at the top right of the box.">
            <a:extLst>
              <a:ext uri="{FF2B5EF4-FFF2-40B4-BE49-F238E27FC236}">
                <a16:creationId xmlns:a16="http://schemas.microsoft.com/office/drawing/2014/main" id="{F605DA97-8DB3-E7B7-6504-E9121CA94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4807" y="2753011"/>
            <a:ext cx="4707699" cy="338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01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  <p:bldP spid="9" grpId="8" animBg="1"/>
      <p:bldP spid="9" grpId="9" animBg="1"/>
      <p:bldP spid="9" grpId="10" animBg="1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0" grpId="9" animBg="1"/>
      <p:bldP spid="11" grpId="0"/>
      <p:bldP spid="12" grpId="0"/>
      <p:bldP spid="13" grpId="0"/>
      <p:bldP spid="14" grpId="0"/>
      <p:bldP spid="15" grpId="0"/>
      <p:bldP spid="16" grpId="0" animBg="1"/>
      <p:bldP spid="16" grpId="1" animBg="1"/>
      <p:bldP spid="16" grpId="2" animBg="1"/>
      <p:bldP spid="16" grpId="3" animBg="1"/>
      <p:bldP spid="16" grpId="4" animBg="1"/>
      <p:bldP spid="16" grpId="5" animBg="1"/>
      <p:bldP spid="16" grpId="6" animBg="1"/>
      <p:bldP spid="16" grpId="7" animBg="1"/>
      <p:bldP spid="16" grpId="8" animBg="1"/>
      <p:bldP spid="16" grpId="9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11E70-ACE9-A6DD-86FD-963954E24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6E724-CD81-2F93-9279-640EE24C9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439" y="-826815"/>
            <a:ext cx="10515601" cy="762636"/>
          </a:xfrm>
        </p:spPr>
        <p:txBody>
          <a:bodyPr>
            <a:normAutofit/>
          </a:bodyPr>
          <a:lstStyle/>
          <a:p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</a:t>
            </a:r>
            <a:r>
              <a:rPr lang="en-US"/>
              <a:t>squared loops </a:t>
            </a: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(Think)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E88469-CA7E-9251-E469-EA8F59FAE5C9}"/>
              </a:ext>
            </a:extLst>
          </p:cNvPr>
          <p:cNvSpPr txBox="1"/>
          <p:nvPr/>
        </p:nvSpPr>
        <p:spPr>
          <a:xfrm>
            <a:off x="555170" y="1361339"/>
            <a:ext cx="902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What output does the following code produce?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27524B-44AD-0FEE-965F-F8BC2FAD514F}"/>
              </a:ext>
            </a:extLst>
          </p:cNvPr>
          <p:cNvSpPr txBox="1"/>
          <p:nvPr/>
        </p:nvSpPr>
        <p:spPr>
          <a:xfrm>
            <a:off x="555170" y="2115134"/>
            <a:ext cx="962425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i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5CC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; i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5CC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; i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800" b="0" dirty="0" err="1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800" b="0" dirty="0" err="1">
                <a:solidFill>
                  <a:srgbClr val="6F42C1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(i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dirty="0">
                <a:solidFill>
                  <a:srgbClr val="032F62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032F62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squared = "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i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i);</a:t>
            </a:r>
          </a:p>
          <a:p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8C7F48-8F9C-DC72-CC79-89C5FF3D0E51}"/>
              </a:ext>
            </a:extLst>
          </p:cNvPr>
          <p:cNvSpPr txBox="1"/>
          <p:nvPr/>
        </p:nvSpPr>
        <p:spPr>
          <a:xfrm>
            <a:off x="555170" y="3429000"/>
            <a:ext cx="243744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</a:t>
            </a:r>
            <a:endParaRPr lang="en-US" sz="4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1B889C-E0C1-DE54-2473-B8E348217B61}"/>
              </a:ext>
            </a:extLst>
          </p:cNvPr>
          <p:cNvSpPr txBox="1"/>
          <p:nvPr/>
        </p:nvSpPr>
        <p:spPr>
          <a:xfrm>
            <a:off x="3904693" y="3429000"/>
            <a:ext cx="235797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</a:t>
            </a:r>
            <a:endParaRPr lang="en-US" sz="4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6DC19C-66C0-60B7-3855-6387CA72C791}"/>
              </a:ext>
            </a:extLst>
          </p:cNvPr>
          <p:cNvSpPr txBox="1"/>
          <p:nvPr/>
        </p:nvSpPr>
        <p:spPr>
          <a:xfrm>
            <a:off x="6845490" y="3429000"/>
            <a:ext cx="204174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</a:t>
            </a:r>
            <a:endParaRPr lang="en-US" sz="4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1 squared = 1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2 squared = 4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3 squared = 9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4 squared = 16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5 squared = 25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6 squared = 36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4E5FA2-700D-C88B-030B-42D768FB6204}"/>
              </a:ext>
            </a:extLst>
          </p:cNvPr>
          <p:cNvSpPr txBox="1"/>
          <p:nvPr/>
        </p:nvSpPr>
        <p:spPr>
          <a:xfrm>
            <a:off x="9470052" y="3429000"/>
            <a:ext cx="204174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</a:t>
            </a:r>
            <a:endParaRPr lang="en-US" sz="4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1 squared = 1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2 squared = 4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3 squared = 9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4 squared = 16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5 squared = 25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6 squared = 36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7 squared = 49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19574D-436F-EF97-1A2B-1E22AE6419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/>
          </a:p>
        </p:txBody>
      </p:sp>
      <p:pic>
        <p:nvPicPr>
          <p:cNvPr id="13" name="Picture 12" descr="QR code for slido, join at sli.do #cse121">
            <a:extLst>
              <a:ext uri="{FF2B5EF4-FFF2-40B4-BE49-F238E27FC236}">
                <a16:creationId xmlns:a16="http://schemas.microsoft.com/office/drawing/2014/main" id="{4896A398-9F83-4D01-B8B2-999405D93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474" y="212455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42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9348DA0-DE7D-33BF-0C55-A13AC495D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9EDD-5C3D-30C8-FEB1-429008A18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1109629"/>
            <a:ext cx="10515601" cy="762636"/>
          </a:xfrm>
        </p:spPr>
        <p:txBody>
          <a:bodyPr>
            <a:normAutofit/>
          </a:bodyPr>
          <a:lstStyle/>
          <a:p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</a:t>
            </a:r>
            <a:r>
              <a:rPr lang="en-US" dirty="0"/>
              <a:t>squared loops 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(Pair)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D46217-0CE7-F245-9DFB-582076C0344D}"/>
              </a:ext>
            </a:extLst>
          </p:cNvPr>
          <p:cNvSpPr txBox="1"/>
          <p:nvPr/>
        </p:nvSpPr>
        <p:spPr>
          <a:xfrm>
            <a:off x="555170" y="1361339"/>
            <a:ext cx="9026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What output does the following code produce?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EDCED6-4598-57C4-6F8B-C0B534CE70F5}"/>
              </a:ext>
            </a:extLst>
          </p:cNvPr>
          <p:cNvSpPr txBox="1"/>
          <p:nvPr/>
        </p:nvSpPr>
        <p:spPr>
          <a:xfrm>
            <a:off x="555170" y="2115134"/>
            <a:ext cx="962425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 err="1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5CC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800" b="0" dirty="0" err="1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005CC5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sz="2800" b="0" dirty="0" err="1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</a:p>
          <a:p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sz="2800" b="0" dirty="0" err="1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System.out.</a:t>
            </a:r>
            <a:r>
              <a:rPr lang="en-US" sz="2800" b="0" dirty="0" err="1">
                <a:solidFill>
                  <a:srgbClr val="6F42C1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println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2800" b="0" dirty="0" err="1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dirty="0">
                <a:solidFill>
                  <a:srgbClr val="032F62"/>
                </a:solidFill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2800" b="0" dirty="0">
                <a:solidFill>
                  <a:srgbClr val="032F62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squared = "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 err="1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>
                <a:solidFill>
                  <a:srgbClr val="D73A49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800" b="0" dirty="0" err="1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2800" b="0" dirty="0">
                <a:solidFill>
                  <a:srgbClr val="24292E"/>
                </a:solidFill>
                <a:effectLst/>
                <a:highlight>
                  <a:srgbClr val="FFFFFF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B7CB81-DDCE-150E-F8E7-B3F9D0613B47}"/>
              </a:ext>
            </a:extLst>
          </p:cNvPr>
          <p:cNvSpPr txBox="1"/>
          <p:nvPr/>
        </p:nvSpPr>
        <p:spPr>
          <a:xfrm>
            <a:off x="555170" y="3429000"/>
            <a:ext cx="243744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</a:t>
            </a:r>
            <a:endParaRPr lang="en-US" sz="4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422C2F-EB5C-AD7F-F895-D397CE6EF8C0}"/>
              </a:ext>
            </a:extLst>
          </p:cNvPr>
          <p:cNvSpPr txBox="1"/>
          <p:nvPr/>
        </p:nvSpPr>
        <p:spPr>
          <a:xfrm>
            <a:off x="3904693" y="3429000"/>
            <a:ext cx="235797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</a:t>
            </a:r>
            <a:endParaRPr lang="en-US" sz="4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squared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*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D68405-CB46-4854-1A4F-C5B5AEF721B2}"/>
              </a:ext>
            </a:extLst>
          </p:cNvPr>
          <p:cNvSpPr txBox="1"/>
          <p:nvPr/>
        </p:nvSpPr>
        <p:spPr>
          <a:xfrm>
            <a:off x="6845490" y="3429000"/>
            <a:ext cx="204174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</a:t>
            </a:r>
            <a:endParaRPr lang="en-US" sz="4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1 squared = 1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2 squared = 4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3 squared = 9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4 squared = 16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5 squared = 25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6 squared = 36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E367DB-D73B-51B2-AC78-E9271351618A}"/>
              </a:ext>
            </a:extLst>
          </p:cNvPr>
          <p:cNvSpPr txBox="1"/>
          <p:nvPr/>
        </p:nvSpPr>
        <p:spPr>
          <a:xfrm>
            <a:off x="9470052" y="3429000"/>
            <a:ext cx="204174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</a:t>
            </a:r>
            <a:endParaRPr lang="en-US" sz="4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1 squared = 1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2 squared = 4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3 squared = 9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4 squared = 16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5 squared = 25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6 squared = 36</a:t>
            </a:r>
          </a:p>
          <a:p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7 squared = 49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8F1C9C-0156-C8D6-FC20-9C3A9060C6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  <p:pic>
        <p:nvPicPr>
          <p:cNvPr id="13" name="Picture 12" descr="QR code for slido, join at sli.do #cse121">
            <a:extLst>
              <a:ext uri="{FF2B5EF4-FFF2-40B4-BE49-F238E27FC236}">
                <a16:creationId xmlns:a16="http://schemas.microsoft.com/office/drawing/2014/main" id="{EAA53323-4D74-43B1-A361-364E46741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9474" y="212455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181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75352-A1E8-451C-C332-72E666088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3C7DE-C884-29DF-E712-BD61A5DED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PCM: </a:t>
            </a:r>
            <a:r>
              <a:rPr lang="en-US" dirty="0"/>
              <a:t>Math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D46BA1-E541-423A-5103-0AEA7FD73924}"/>
              </a:ext>
            </a:extLst>
          </p:cNvPr>
          <p:cNvSpPr txBox="1"/>
          <p:nvPr/>
        </p:nvSpPr>
        <p:spPr>
          <a:xfrm>
            <a:off x="3702732" y="1378231"/>
            <a:ext cx="4786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Math.&lt;method&gt;(…)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FF15992-299F-D031-7974-545D8E2DFCBC}"/>
              </a:ext>
            </a:extLst>
          </p:cNvPr>
          <p:cNvGraphicFramePr>
            <a:graphicFrameLocks noGrp="1"/>
          </p:cNvGraphicFramePr>
          <p:nvPr/>
        </p:nvGraphicFramePr>
        <p:xfrm>
          <a:off x="1107326" y="2063714"/>
          <a:ext cx="9977348" cy="40466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4142">
                  <a:extLst>
                    <a:ext uri="{9D8B030D-6E8A-4147-A177-3AD203B41FA5}">
                      <a16:colId xmlns:a16="http://schemas.microsoft.com/office/drawing/2014/main" val="1114121371"/>
                    </a:ext>
                  </a:extLst>
                </a:gridCol>
                <a:gridCol w="6733206">
                  <a:extLst>
                    <a:ext uri="{9D8B030D-6E8A-4147-A177-3AD203B41FA5}">
                      <a16:colId xmlns:a16="http://schemas.microsoft.com/office/drawing/2014/main" val="382854233"/>
                    </a:ext>
                  </a:extLst>
                </a:gridCol>
              </a:tblGrid>
              <a:tr h="459962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03890"/>
                  </a:ext>
                </a:extLst>
              </a:tr>
              <a:tr h="36711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Math.abs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value</a:t>
                      </a:r>
                      <a:r>
                        <a:rPr lang="en-US" sz="1600" i="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600" dirty="0">
                        <a:latin typeface="Consolas" panose="020B0609020204030204" pitchFamily="49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the absolute value of </a:t>
                      </a:r>
                      <a:r>
                        <a:rPr lang="en-US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value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775112"/>
                  </a:ext>
                </a:extLst>
              </a:tr>
              <a:tr h="450027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Math.ceil</a:t>
                      </a:r>
                      <a:r>
                        <a:rPr lang="en-US" sz="1600" i="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value</a:t>
                      </a:r>
                      <a:r>
                        <a:rPr lang="en-US" sz="1600" i="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600" dirty="0">
                        <a:latin typeface="Consolas" panose="020B0609020204030204" pitchFamily="49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value </a:t>
                      </a:r>
                      <a:r>
                        <a:rPr lang="en-US" sz="20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rounded up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106784"/>
                  </a:ext>
                </a:extLst>
              </a:tr>
              <a:tr h="36711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Math.floor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value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value</a:t>
                      </a:r>
                      <a:r>
                        <a:rPr lang="en-US" sz="20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rounded down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4476"/>
                  </a:ext>
                </a:extLst>
              </a:tr>
              <a:tr h="36711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Math.max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value1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value2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the larger of the two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247286"/>
                  </a:ext>
                </a:extLst>
              </a:tr>
              <a:tr h="36711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Math.min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value1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value2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the smaller of the two values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204326"/>
                  </a:ext>
                </a:extLst>
              </a:tr>
              <a:tr h="36711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Math.round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value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value</a:t>
                      </a:r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rounded to the nearest whole number*</a:t>
                      </a:r>
                    </a:p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note: need to cast result to int (it’s complicated!)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906384"/>
                  </a:ext>
                </a:extLst>
              </a:tr>
              <a:tr h="36711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Math.sqrt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value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the square root of </a:t>
                      </a:r>
                      <a:r>
                        <a:rPr lang="en-US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46846"/>
                  </a:ext>
                </a:extLst>
              </a:tr>
              <a:tr h="367115"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Math.pow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base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600" i="1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exp</a:t>
                      </a:r>
                      <a:r>
                        <a:rPr lang="en-US" sz="1600" dirty="0">
                          <a:latin typeface="Consolas" panose="020B0609020204030204" pitchFamily="49" charset="0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</a:t>
                      </a:r>
                      <a:r>
                        <a:rPr lang="en-US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base</a:t>
                      </a:r>
                      <a:r>
                        <a:rPr lang="en-US" sz="20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raised to the </a:t>
                      </a:r>
                      <a:r>
                        <a:rPr lang="en-US" sz="20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exp</a:t>
                      </a:r>
                      <a:r>
                        <a:rPr lang="en-US" sz="20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power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89812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EC946-C89B-8343-921E-5F0789F666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115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E3CF-E207-1D93-FA07-C8FEE3A97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PCM Review: String Traversals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0D85AD-CA34-BCBA-F7CC-9DF28F5FE4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1" y="1706449"/>
            <a:ext cx="10515599" cy="2331920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14300" indent="0">
              <a:buNone/>
            </a:pPr>
            <a:r>
              <a:rPr lang="en-US" sz="3200" i="1" dirty="0">
                <a:solidFill>
                  <a:srgbClr val="267F99"/>
                </a:solidFill>
                <a:latin typeface="Consolas" panose="020B0609020204030204" pitchFamily="49" charset="0"/>
              </a:rPr>
              <a:t>// For some String s</a:t>
            </a:r>
            <a:endParaRPr lang="en-US" sz="3200" i="1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114300" indent="0">
              <a:buNone/>
            </a:pPr>
            <a:r>
              <a:rPr lang="en-US" sz="3200" dirty="0">
                <a:solidFill>
                  <a:srgbClr val="AF00DB"/>
                </a:solidFill>
                <a:latin typeface="Consolas" panose="020B0609020204030204" pitchFamily="49" charset="0"/>
              </a:rPr>
              <a:t>for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32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 err="1">
                <a:solidFill>
                  <a:srgbClr val="00108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3200" dirty="0" err="1">
                <a:solidFill>
                  <a:srgbClr val="001080"/>
                </a:solidFill>
                <a:latin typeface="Consolas" panose="020B0609020204030204" pitchFamily="49" charset="0"/>
              </a:rPr>
              <a:t>s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3200" dirty="0" err="1">
                <a:solidFill>
                  <a:srgbClr val="795E26"/>
                </a:solidFill>
                <a:latin typeface="Consolas" panose="020B0609020204030204" pitchFamily="49" charset="0"/>
              </a:rPr>
              <a:t>length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 marL="114300" indent="0">
              <a:buNone/>
            </a:pP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// do something with </a:t>
            </a:r>
            <a:r>
              <a:rPr lang="en-US" sz="3200" dirty="0" err="1">
                <a:solidFill>
                  <a:srgbClr val="001080"/>
                </a:solidFill>
                <a:latin typeface="Consolas" panose="020B0609020204030204" pitchFamily="49" charset="0"/>
              </a:rPr>
              <a:t>s.charAt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(</a:t>
            </a:r>
            <a:r>
              <a:rPr lang="en-US" sz="3200" dirty="0" err="1">
                <a:solidFill>
                  <a:srgbClr val="00108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)</a:t>
            </a:r>
            <a:endParaRPr lang="en-US" sz="32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114300" indent="0">
              <a:buNone/>
            </a:pP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CADEE-FF9C-F0B0-AC67-1102C88A033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158555F-0DFF-2FB8-DDCE-24F7A18554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045246"/>
              </p:ext>
            </p:extLst>
          </p:nvPr>
        </p:nvGraphicFramePr>
        <p:xfrm>
          <a:off x="3466879" y="4636304"/>
          <a:ext cx="5453550" cy="1000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5355">
                  <a:extLst>
                    <a:ext uri="{9D8B030D-6E8A-4147-A177-3AD203B41FA5}">
                      <a16:colId xmlns:a16="http://schemas.microsoft.com/office/drawing/2014/main" val="3874129439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9037766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107311372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208589544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739331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04357698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731264172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2397371736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143654077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808435129"/>
                    </a:ext>
                  </a:extLst>
                </a:gridCol>
              </a:tblGrid>
              <a:tr h="544967"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>
                        <a:solidFill>
                          <a:srgbClr val="002060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0276"/>
                  </a:ext>
                </a:extLst>
              </a:tr>
              <a:tr h="421685"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8510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416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EB9AC-AFD2-F021-7978-11BEEB480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 Huskies?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1FB8E8-F82F-7C16-5682-D19BE52937C1}"/>
              </a:ext>
            </a:extLst>
          </p:cNvPr>
          <p:cNvSpPr txBox="1"/>
          <p:nvPr/>
        </p:nvSpPr>
        <p:spPr>
          <a:xfrm>
            <a:off x="2627810" y="3515687"/>
            <a:ext cx="6936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latin typeface="Consolas" panose="020B0609020204030204" pitchFamily="49" charset="0"/>
              </a:rPr>
              <a:t>h-u-s-k-</a:t>
            </a:r>
            <a:r>
              <a:rPr lang="en-US" sz="6000" b="1" err="1">
                <a:latin typeface="Consolas" panose="020B0609020204030204" pitchFamily="49" charset="0"/>
              </a:rPr>
              <a:t>i</a:t>
            </a:r>
            <a:r>
              <a:rPr lang="en-US" sz="6000" b="1">
                <a:latin typeface="Consolas" panose="020B0609020204030204" pitchFamily="49" charset="0"/>
              </a:rPr>
              <a:t>-e-s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AB515-0A27-6BF9-DC1B-DC80266FF0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90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903FD-FD3C-382E-8A2F-393B1AC4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90D0-FF19-82FB-1747-1A787DC40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Fencepost Pattern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B4565FC-BF9E-48BD-3265-57BCD82A7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772044"/>
            <a:ext cx="10515599" cy="1171603"/>
          </a:xfrm>
          <a:prstGeom prst="rect">
            <a:avLst/>
          </a:prstGeom>
          <a:solidFill>
            <a:srgbClr val="FEFE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 algn="ctr">
              <a:buFont typeface="Arial"/>
              <a:buNone/>
            </a:pPr>
            <a:r>
              <a:rPr lang="en-US"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task where one piece is repeated </a:t>
            </a:r>
            <a:r>
              <a:rPr lang="en-US" sz="36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times, and another piece is repeated </a:t>
            </a:r>
            <a:r>
              <a:rPr lang="en-US" sz="3600" i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n-1 </a:t>
            </a:r>
            <a:r>
              <a:rPr lang="en-US" sz="3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times and they alternate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287902-6E55-AEF5-EB32-E72C7DF00730}"/>
              </a:ext>
            </a:extLst>
          </p:cNvPr>
          <p:cNvSpPr txBox="1"/>
          <p:nvPr/>
        </p:nvSpPr>
        <p:spPr>
          <a:xfrm>
            <a:off x="2627810" y="3515687"/>
            <a:ext cx="6936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rgbClr val="990033"/>
                </a:solidFill>
                <a:latin typeface="Consolas" panose="020B0609020204030204" pitchFamily="49" charset="0"/>
              </a:rPr>
              <a:t>h</a:t>
            </a:r>
            <a:r>
              <a:rPr lang="en-US" sz="6000" b="1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>
                <a:solidFill>
                  <a:srgbClr val="990033"/>
                </a:solidFill>
                <a:latin typeface="Consolas" panose="020B0609020204030204" pitchFamily="49" charset="0"/>
              </a:rPr>
              <a:t>u</a:t>
            </a:r>
            <a:r>
              <a:rPr lang="en-US" sz="6000" b="1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>
                <a:solidFill>
                  <a:srgbClr val="990033"/>
                </a:solidFill>
                <a:latin typeface="Consolas" panose="020B0609020204030204" pitchFamily="49" charset="0"/>
              </a:rPr>
              <a:t>s</a:t>
            </a:r>
            <a:r>
              <a:rPr lang="en-US" sz="6000" b="1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>
                <a:solidFill>
                  <a:srgbClr val="990033"/>
                </a:solidFill>
                <a:latin typeface="Consolas" panose="020B0609020204030204" pitchFamily="49" charset="0"/>
              </a:rPr>
              <a:t>k</a:t>
            </a:r>
            <a:r>
              <a:rPr lang="en-US" sz="6000" b="1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 err="1">
                <a:solidFill>
                  <a:srgbClr val="990033"/>
                </a:solidFill>
                <a:latin typeface="Consolas" panose="020B0609020204030204" pitchFamily="49" charset="0"/>
              </a:rPr>
              <a:t>i</a:t>
            </a:r>
            <a:r>
              <a:rPr lang="en-US" sz="6000" b="1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>
                <a:solidFill>
                  <a:srgbClr val="990033"/>
                </a:solidFill>
                <a:latin typeface="Consolas" panose="020B0609020204030204" pitchFamily="49" charset="0"/>
              </a:rPr>
              <a:t>e</a:t>
            </a:r>
            <a:r>
              <a:rPr lang="en-US" sz="6000" b="1">
                <a:solidFill>
                  <a:srgbClr val="0066FF"/>
                </a:solidFill>
                <a:latin typeface="Consolas" panose="020B0609020204030204" pitchFamily="49" charset="0"/>
              </a:rPr>
              <a:t>-</a:t>
            </a:r>
            <a:r>
              <a:rPr lang="en-US" sz="6000" b="1">
                <a:solidFill>
                  <a:srgbClr val="990033"/>
                </a:solidFill>
                <a:latin typeface="Consolas" panose="020B0609020204030204" pitchFamily="49" charset="0"/>
              </a:rPr>
              <a:t>s</a:t>
            </a:r>
          </a:p>
        </p:txBody>
      </p:sp>
      <p:grpSp>
        <p:nvGrpSpPr>
          <p:cNvPr id="20" name="Group 19" descr="A fencepost with 7 posts with 6 bars between them. The core idea is to highlight a task with n items (the posts), with n - 1 alternating items “between” them (the bars).">
            <a:extLst>
              <a:ext uri="{FF2B5EF4-FFF2-40B4-BE49-F238E27FC236}">
                <a16:creationId xmlns:a16="http://schemas.microsoft.com/office/drawing/2014/main" id="{6BF8D1D1-92F9-8EC4-C8C7-02217758B5A5}"/>
              </a:ext>
            </a:extLst>
          </p:cNvPr>
          <p:cNvGrpSpPr/>
          <p:nvPr/>
        </p:nvGrpSpPr>
        <p:grpSpPr>
          <a:xfrm>
            <a:off x="3442063" y="4735282"/>
            <a:ext cx="5384079" cy="1015667"/>
            <a:chOff x="3442063" y="4735282"/>
            <a:chExt cx="5384079" cy="1015667"/>
          </a:xfrm>
        </p:grpSpPr>
        <p:sp>
          <p:nvSpPr>
            <p:cNvPr id="5" name="Equals 4">
              <a:extLst>
                <a:ext uri="{FF2B5EF4-FFF2-40B4-BE49-F238E27FC236}">
                  <a16:creationId xmlns:a16="http://schemas.microsoft.com/office/drawing/2014/main" id="{A5990C50-0B85-08B2-67E7-D85C8D4F3B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479473" y="4972060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Equals 14">
              <a:extLst>
                <a:ext uri="{FF2B5EF4-FFF2-40B4-BE49-F238E27FC236}">
                  <a16:creationId xmlns:a16="http://schemas.microsoft.com/office/drawing/2014/main" id="{351042D0-A9D6-3F44-68B2-27F3CF9D1A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630387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Equals 15">
              <a:extLst>
                <a:ext uri="{FF2B5EF4-FFF2-40B4-BE49-F238E27FC236}">
                  <a16:creationId xmlns:a16="http://schemas.microsoft.com/office/drawing/2014/main" id="{8E00A9DA-D051-B581-E780-898F981BE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286649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Equals 16">
              <a:extLst>
                <a:ext uri="{FF2B5EF4-FFF2-40B4-BE49-F238E27FC236}">
                  <a16:creationId xmlns:a16="http://schemas.microsoft.com/office/drawing/2014/main" id="{6A3ACA1C-ECFB-DDDC-A68C-6125A6099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118319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Equals 17">
              <a:extLst>
                <a:ext uri="{FF2B5EF4-FFF2-40B4-BE49-F238E27FC236}">
                  <a16:creationId xmlns:a16="http://schemas.microsoft.com/office/drawing/2014/main" id="{45C2062A-E241-E692-CB95-05CE832C6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979922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Equals 18">
              <a:extLst>
                <a:ext uri="{FF2B5EF4-FFF2-40B4-BE49-F238E27FC236}">
                  <a16:creationId xmlns:a16="http://schemas.microsoft.com/office/drawing/2014/main" id="{62614364-ED19-0062-E9BA-C132BC37D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854591" y="4972059"/>
              <a:ext cx="764177" cy="542105"/>
            </a:xfrm>
            <a:prstGeom prst="mathEqual">
              <a:avLst/>
            </a:prstGeom>
            <a:solidFill>
              <a:srgbClr val="00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Rectangle: Rounded Corners 3">
              <a:extLst>
                <a:ext uri="{FF2B5EF4-FFF2-40B4-BE49-F238E27FC236}">
                  <a16:creationId xmlns:a16="http://schemas.microsoft.com/office/drawing/2014/main" id="{7822B498-3071-BB7B-B48D-51CCEF4C7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442063" y="4735286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: Rounded Corners 7">
              <a:extLst>
                <a:ext uri="{FF2B5EF4-FFF2-40B4-BE49-F238E27FC236}">
                  <a16:creationId xmlns:a16="http://schemas.microsoft.com/office/drawing/2014/main" id="{5D94B35C-61F0-0352-C5CE-DACCE6BC6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4254137" y="4735285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: Rounded Corners 8">
              <a:extLst>
                <a:ext uri="{FF2B5EF4-FFF2-40B4-BE49-F238E27FC236}">
                  <a16:creationId xmlns:a16="http://schemas.microsoft.com/office/drawing/2014/main" id="{81F331F0-CBE7-3106-1E32-A5A37D23A8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079274" y="4735285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: Rounded Corners 9">
              <a:extLst>
                <a:ext uri="{FF2B5EF4-FFF2-40B4-BE49-F238E27FC236}">
                  <a16:creationId xmlns:a16="http://schemas.microsoft.com/office/drawing/2014/main" id="{5DE1BAE7-C0FA-A531-1384-6834CBC581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5891349" y="4735285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: Rounded Corners 10">
              <a:extLst>
                <a:ext uri="{FF2B5EF4-FFF2-40B4-BE49-F238E27FC236}">
                  <a16:creationId xmlns:a16="http://schemas.microsoft.com/office/drawing/2014/main" id="{50179BC1-FCBF-5206-8699-EAE0F204A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773094" y="4735284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1">
              <a:extLst>
                <a:ext uri="{FF2B5EF4-FFF2-40B4-BE49-F238E27FC236}">
                  <a16:creationId xmlns:a16="http://schemas.microsoft.com/office/drawing/2014/main" id="{C1B21747-7760-F789-66F2-36D9446A8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617825" y="4735283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: Rounded Corners 12">
              <a:extLst>
                <a:ext uri="{FF2B5EF4-FFF2-40B4-BE49-F238E27FC236}">
                  <a16:creationId xmlns:a16="http://schemas.microsoft.com/office/drawing/2014/main" id="{8201E144-7DF2-326A-CA44-CAAC9E7A07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8479976" y="4735282"/>
              <a:ext cx="346166" cy="1015663"/>
            </a:xfrm>
            <a:prstGeom prst="roundRect">
              <a:avLst/>
            </a:prstGeom>
            <a:solidFill>
              <a:srgbClr val="99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7A932-33EC-F382-9545-8E3C337E79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869716"/>
      </p:ext>
    </p:extLst>
  </p:cSld>
  <p:clrMapOvr>
    <a:masterClrMapping/>
  </p:clrMapOvr>
</p:sld>
</file>

<file path=ppt/theme/theme1.xml><?xml version="1.0" encoding="utf-8"?>
<a:theme xmlns:a="http://schemas.openxmlformats.org/drawingml/2006/main" name="2_CSE 12X (adopted from CSE 373)">
  <a:themeElements>
    <a:clrScheme name="Custom 1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2699A9"/>
      </a:hlink>
      <a:folHlink>
        <a:srgbClr val="269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3839</TotalTime>
  <Words>930</Words>
  <Application>Microsoft Office PowerPoint</Application>
  <PresentationFormat>Widescreen</PresentationFormat>
  <Paragraphs>213</Paragraphs>
  <Slides>12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Montserrat ExtraBold</vt:lpstr>
      <vt:lpstr>Montserrat</vt:lpstr>
      <vt:lpstr>Consolas</vt:lpstr>
      <vt:lpstr>Montserrat SemiBold</vt:lpstr>
      <vt:lpstr>Arial</vt:lpstr>
      <vt:lpstr>Calibri</vt:lpstr>
      <vt:lpstr>2_CSE 12X (adopted from CSE 373)</vt:lpstr>
      <vt:lpstr>for Loops</vt:lpstr>
      <vt:lpstr>Announcements, Reminders</vt:lpstr>
      <vt:lpstr>PCM Review: for loops!</vt:lpstr>
      <vt:lpstr>PCM Review: for loops (example)</vt:lpstr>
      <vt:lpstr>PCM Review: for loops (a helpful flowchart)</vt:lpstr>
      <vt:lpstr>Tracing through a for loop</vt:lpstr>
      <vt:lpstr>Think Pair Share: squared loops (Think)</vt:lpstr>
      <vt:lpstr>Think Pair Share: squared loops (Pair)</vt:lpstr>
      <vt:lpstr>PCM: Math</vt:lpstr>
      <vt:lpstr>PCM Review: String Traversals</vt:lpstr>
      <vt:lpstr>Go Huskies?</vt:lpstr>
      <vt:lpstr>The Fencepost Pattern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dc:creator>Hannah Swoffer</dc:creator>
  <cp:lastModifiedBy>mnats</cp:lastModifiedBy>
  <cp:revision>27</cp:revision>
  <dcterms:modified xsi:type="dcterms:W3CDTF">2026-10-16T15:55:49Z</dcterms:modified>
</cp:coreProperties>
</file>