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4" r:id="rId1"/>
  </p:sldMasterIdLst>
  <p:notesMasterIdLst>
    <p:notesMasterId r:id="rId20"/>
  </p:notesMasterIdLst>
  <p:handoutMasterIdLst>
    <p:handoutMasterId r:id="rId21"/>
  </p:handoutMasterIdLst>
  <p:sldIdLst>
    <p:sldId id="398" r:id="rId2"/>
    <p:sldId id="386" r:id="rId3"/>
    <p:sldId id="356" r:id="rId4"/>
    <p:sldId id="393" r:id="rId5"/>
    <p:sldId id="396" r:id="rId6"/>
    <p:sldId id="397" r:id="rId7"/>
    <p:sldId id="376" r:id="rId8"/>
    <p:sldId id="377" r:id="rId9"/>
    <p:sldId id="390" r:id="rId10"/>
    <p:sldId id="391" r:id="rId11"/>
    <p:sldId id="355" r:id="rId12"/>
    <p:sldId id="402" r:id="rId13"/>
    <p:sldId id="394" r:id="rId14"/>
    <p:sldId id="395" r:id="rId15"/>
    <p:sldId id="381" r:id="rId16"/>
    <p:sldId id="378" r:id="rId17"/>
    <p:sldId id="403" r:id="rId18"/>
    <p:sldId id="380" r:id="rId19"/>
  </p:sldIdLst>
  <p:sldSz cx="12192000" cy="6858000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  <p:embeddedFont>
      <p:font typeface="Consolas" panose="020B0609020204030204" pitchFamily="49" charset="0"/>
      <p:regular r:id="rId26"/>
      <p:bold r:id="rId27"/>
      <p:italic r:id="rId28"/>
      <p:boldItalic r:id="rId29"/>
    </p:embeddedFont>
    <p:embeddedFont>
      <p:font typeface="Montserrat" panose="00000500000000000000" pitchFamily="2" charset="0"/>
      <p:regular r:id="rId30"/>
      <p:bold r:id="rId31"/>
      <p:italic r:id="rId32"/>
      <p:boldItalic r:id="rId33"/>
    </p:embeddedFont>
    <p:embeddedFont>
      <p:font typeface="Montserrat ExtraBold" panose="00000900000000000000" pitchFamily="2" charset="0"/>
      <p:regular r:id="rId34"/>
      <p:bold r:id="rId35"/>
      <p:italic r:id="rId36"/>
      <p:boldItalic r:id="rId37"/>
    </p:embeddedFont>
    <p:embeddedFont>
      <p:font typeface="Montserrat SemiBold" panose="00000700000000000000" pitchFamily="2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7" roundtripDataSignature="AMtx7mi8dWrwCSJhu53tQRppDdHoobhiM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D57E"/>
    <a:srgbClr val="7028C8"/>
    <a:srgbClr val="CFFF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469"/>
    <p:restoredTop sz="94919"/>
  </p:normalViewPr>
  <p:slideViewPr>
    <p:cSldViewPr snapToGrid="0">
      <p:cViewPr varScale="1">
        <p:scale>
          <a:sx n="62" d="100"/>
          <a:sy n="62" d="100"/>
        </p:scale>
        <p:origin x="36" y="729"/>
      </p:cViewPr>
      <p:guideLst/>
    </p:cSldViewPr>
  </p:slideViewPr>
  <p:outlineViewPr>
    <p:cViewPr>
      <p:scale>
        <a:sx n="33" d="100"/>
        <a:sy n="33" d="100"/>
      </p:scale>
      <p:origin x="0" y="-7176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5" d="100"/>
          <a:sy n="75" d="100"/>
        </p:scale>
        <p:origin x="2649" y="27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5.fntdata"/><Relationship Id="rId39" Type="http://schemas.openxmlformats.org/officeDocument/2006/relationships/font" Target="fonts/font18.fntdata"/><Relationship Id="rId21" Type="http://schemas.openxmlformats.org/officeDocument/2006/relationships/handoutMaster" Target="handoutMasters/handoutMaster1.xml"/><Relationship Id="rId34" Type="http://schemas.openxmlformats.org/officeDocument/2006/relationships/font" Target="fonts/font13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font" Target="fonts/font16.fntdata"/><Relationship Id="rId40" Type="http://schemas.openxmlformats.org/officeDocument/2006/relationships/font" Target="fonts/font19.fntdata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font" Target="fonts/font15.fntdata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0.fntdata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font" Target="fonts/font17.fntdata"/><Relationship Id="rId59" Type="http://schemas.openxmlformats.org/officeDocument/2006/relationships/viewProps" Target="viewProps.xml"/><Relationship Id="rId20" Type="http://schemas.openxmlformats.org/officeDocument/2006/relationships/notesMaster" Target="notesMasters/notesMaster1.xml"/><Relationship Id="rId41" Type="http://schemas.openxmlformats.org/officeDocument/2006/relationships/font" Target="fonts/font20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F65BF56-4A4D-4DEA-BF4B-8ED38A61B52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DE3BD0-CCFC-4760-AAF3-CF9B94D18CA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E50203-2B6C-4376-BFEA-B4E212133564}" type="datetimeFigureOut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10/8/2026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C70846-9548-41CC-857D-BF91CA71D9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66BCD5-B21F-45B8-9F34-078703248D6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182362-2E36-4DA0-BABD-FE59F686457C}" type="slidenum">
              <a:rPr lang="en-US" smtClean="0">
                <a:latin typeface="Calibri" panose="020F0502020204030204" pitchFamily="34" charset="0"/>
                <a:cs typeface="Calibri" panose="020F0502020204030204" pitchFamily="34" charset="0"/>
              </a:rPr>
              <a:t>‹#›</a:t>
            </a:fld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141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preserve="1" userDrawn="1">
  <p:cSld name="Title Slide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9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29" descr="University of Washington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29"/>
          <p:cNvSpPr txBox="1"/>
          <p:nvPr/>
        </p:nvSpPr>
        <p:spPr>
          <a:xfrm>
            <a:off x="10615294" y="-1"/>
            <a:ext cx="1530987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Google Shape;20;p29"/>
          <p:cNvSpPr txBox="1"/>
          <p:nvPr/>
        </p:nvSpPr>
        <p:spPr>
          <a:xfrm>
            <a:off x="338697" y="1894816"/>
            <a:ext cx="3062976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0F0F0"/>
              </a:buClr>
              <a:buSzPts val="3600"/>
              <a:buFont typeface="Montserrat ExtraBold"/>
              <a:buNone/>
            </a:pPr>
            <a:r>
              <a:rPr lang="en-US" sz="3600" b="1" i="0" u="none" strike="noStrike" cap="none" dirty="0">
                <a:solidFill>
                  <a:srgbClr val="F0F0F0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CSE 121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Google Shape;22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0127" y="1370208"/>
            <a:ext cx="878586" cy="420132"/>
          </a:xfrm>
          <a:prstGeom prst="roundRect">
            <a:avLst>
              <a:gd name="adj" fmla="val 16667"/>
            </a:avLst>
          </a:prstGeom>
          <a:solidFill>
            <a:srgbClr val="FA8231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1" i="0" u="none" strike="noStrike" cap="none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34951" y="951503"/>
            <a:ext cx="5250244" cy="5153776"/>
          </a:xfrm>
          <a:prstGeom prst="roundRect">
            <a:avLst>
              <a:gd name="adj" fmla="val 1114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5" name="Google Shape;25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/>
        </p:nvCxnSpPr>
        <p:spPr>
          <a:xfrm>
            <a:off x="7025920" y="4053518"/>
            <a:ext cx="4468306" cy="1"/>
          </a:xfrm>
          <a:prstGeom prst="straightConnector1">
            <a:avLst/>
          </a:prstGeom>
          <a:noFill/>
          <a:ln w="9525" cap="flat" cmpd="sng">
            <a:solidFill>
              <a:srgbClr val="BFBFBF"/>
            </a:solidFill>
            <a:prstDash val="solid"/>
            <a:miter lim="8000"/>
            <a:headEnd type="none" w="sm" len="sm"/>
            <a:tailEnd type="none" w="sm" len="sm"/>
          </a:ln>
        </p:spPr>
      </p:cxnSp>
      <p:sp>
        <p:nvSpPr>
          <p:cNvPr id="26" name="Google Shape;26;p2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6443" y="5439308"/>
            <a:ext cx="3730182" cy="1340914"/>
          </a:xfrm>
          <a:prstGeom prst="roundRect">
            <a:avLst>
              <a:gd name="adj" fmla="val 9433"/>
            </a:avLst>
          </a:prstGeom>
          <a:solidFill>
            <a:srgbClr val="FAFAFA"/>
          </a:solidFill>
          <a:ln w="12700" cap="flat" cmpd="sng">
            <a:solidFill>
              <a:srgbClr val="221A44"/>
            </a:solidFill>
            <a:prstDash val="solid"/>
            <a:miter lim="8000"/>
            <a:headEnd type="none" w="sm" len="sm"/>
            <a:tailEnd type="none" w="sm" len="sm"/>
          </a:ln>
          <a:effectLst>
            <a:outerShdw blurRad="50800" dist="38100" dir="8100000" rotWithShape="0">
              <a:srgbClr val="000000">
                <a:alpha val="40000"/>
              </a:srgbClr>
            </a:outerShdw>
          </a:effectLst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29"/>
          <p:cNvSpPr txBox="1"/>
          <p:nvPr/>
        </p:nvSpPr>
        <p:spPr>
          <a:xfrm>
            <a:off x="306805" y="5577374"/>
            <a:ext cx="2154864" cy="11387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  <a:tabLst/>
              <a:defRPr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"/>
                <a:cs typeface="Montserrat"/>
                <a:sym typeface="Montserrat"/>
              </a:rPr>
              <a:t>Questions during Class?</a:t>
            </a:r>
            <a:endParaRPr lang="en-US" sz="1200"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lang="en-US"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r>
              <a:rPr lang="en-US" sz="12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Raise hand or send here</a:t>
            </a:r>
            <a:endParaRPr b="0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200"/>
              <a:buFont typeface="Montserrat SemiBold"/>
              <a:buNone/>
            </a:pPr>
            <a:endParaRPr sz="1200" b="1" i="0" u="none" strike="noStrike" cap="none" dirty="0">
              <a:solidFill>
                <a:schemeClr val="tx1"/>
              </a:solidFill>
              <a:latin typeface="Montserrat" pitchFamily="2" charset="77"/>
              <a:ea typeface="Montserrat SemiBold"/>
              <a:cs typeface="Montserrat SemiBold"/>
              <a:sym typeface="Montserrat SemiBold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2000"/>
              <a:buFont typeface="Montserrat SemiBold"/>
              <a:buNone/>
            </a:pPr>
            <a:r>
              <a:rPr lang="en-US" sz="2000" b="1" i="0" u="none" strike="noStrike" cap="none" dirty="0" err="1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sli.do</a:t>
            </a:r>
            <a:r>
              <a:rPr lang="en-US" sz="2000" b="1" i="0" u="none" strike="noStrike" cap="none" dirty="0">
                <a:solidFill>
                  <a:schemeClr val="tx1"/>
                </a:solidFill>
                <a:latin typeface="Montserrat" pitchFamily="2" charset="77"/>
                <a:ea typeface="Montserrat SemiBold"/>
                <a:cs typeface="Montserrat SemiBold"/>
                <a:sym typeface="Montserrat SemiBold"/>
              </a:rPr>
              <a:t>    #cse121 </a:t>
            </a:r>
            <a:endParaRPr b="1" i="0" dirty="0">
              <a:solidFill>
                <a:schemeClr val="tx1"/>
              </a:solidFill>
              <a:latin typeface="Montserrat" pitchFamily="2" charset="77"/>
              <a:cs typeface="Calibri" panose="020F0502020204030204" pitchFamily="34" charset="0"/>
            </a:endParaRPr>
          </a:p>
        </p:txBody>
      </p:sp>
      <p:sp>
        <p:nvSpPr>
          <p:cNvPr id="2" name="Google Shape;9;p28">
            <a:extLst>
              <a:ext uri="{FF2B5EF4-FFF2-40B4-BE49-F238E27FC236}">
                <a16:creationId xmlns:a16="http://schemas.microsoft.com/office/drawing/2014/main" id="{9FFA0CF3-43D0-FD61-8EE2-351FCF2682D4}"/>
              </a:ext>
            </a:extLst>
          </p:cNvPr>
          <p:cNvSpPr txBox="1"/>
          <p:nvPr userDrawn="1"/>
        </p:nvSpPr>
        <p:spPr>
          <a:xfrm>
            <a:off x="3046095" y="-8015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03: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Strings, char, and Variables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255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" preserve="1">
  <p:cSld name="Title and Conte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0"/>
          <p:cNvSpPr/>
          <p:nvPr userDrawn="1"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" name="Google Shape;37;p30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 dirty="0"/>
          </a:p>
        </p:txBody>
      </p:sp>
      <p:sp>
        <p:nvSpPr>
          <p:cNvPr id="38" name="Google Shape;38;p30"/>
          <p:cNvSpPr txBox="1"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ct val="1000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2pPr>
            <a:lvl3pPr marL="1371600" lvl="2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3pPr>
            <a:lvl4pPr marL="1828800" lvl="3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4pPr>
            <a:lvl5pPr marL="2286000" lvl="4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-"/>
              <a:defRPr/>
            </a:lvl5pPr>
            <a:lvl6pPr marL="2743200" lvl="5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39" name="Google Shape;39;p30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BABC5B18-FB33-F6B8-4C29-4724707E45C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43E64A9D-13F4-4F7A-870E-E779341A833A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9;p28">
            <a:extLst>
              <a:ext uri="{FF2B5EF4-FFF2-40B4-BE49-F238E27FC236}">
                <a16:creationId xmlns:a16="http://schemas.microsoft.com/office/drawing/2014/main" id="{1D74E88A-8125-5444-C765-196045FBA06B}"/>
              </a:ext>
            </a:extLst>
          </p:cNvPr>
          <p:cNvSpPr txBox="1"/>
          <p:nvPr userDrawn="1"/>
        </p:nvSpPr>
        <p:spPr>
          <a:xfrm>
            <a:off x="3046095" y="-8015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03: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Strings, char, and Variables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16885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Google Shape;52;p32">
            <a:extLst>
              <a:ext uri="{FF2B5EF4-FFF2-40B4-BE49-F238E27FC236}">
                <a16:creationId xmlns:a16="http://schemas.microsoft.com/office/drawing/2014/main" id="{7CB162C5-D013-0E9F-304A-00EF111A719D}"/>
              </a:ext>
            </a:extLst>
          </p:cNvPr>
          <p:cNvSpPr txBox="1"/>
          <p:nvPr userDrawn="1"/>
        </p:nvSpPr>
        <p:spPr>
          <a:xfrm>
            <a:off x="1152635" y="300370"/>
            <a:ext cx="3506055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Think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7" name="Google Shape;53;p32" descr="Graphic 12">
            <a:extLst>
              <a:ext uri="{FF2B5EF4-FFF2-40B4-BE49-F238E27FC236}">
                <a16:creationId xmlns:a16="http://schemas.microsoft.com/office/drawing/2014/main" id="{6639FEF2-EB20-D618-A4FD-015344F21E43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 flipH="1">
            <a:off x="154038" y="300371"/>
            <a:ext cx="684161" cy="78189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Google Shape;9;p28">
            <a:extLst>
              <a:ext uri="{FF2B5EF4-FFF2-40B4-BE49-F238E27FC236}">
                <a16:creationId xmlns:a16="http://schemas.microsoft.com/office/drawing/2014/main" id="{9FA5FA7A-410F-C463-0694-51E7628BD828}"/>
              </a:ext>
            </a:extLst>
          </p:cNvPr>
          <p:cNvSpPr txBox="1"/>
          <p:nvPr userDrawn="1"/>
        </p:nvSpPr>
        <p:spPr>
          <a:xfrm>
            <a:off x="3046095" y="-8015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03: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Strings, char, and Variables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72003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racitce: Pair" preserve="1">
  <p:cSld name="1_Pracitce: Pai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3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33"/>
          <p:cNvSpPr txBox="1">
            <a:spLocks noGrp="1"/>
          </p:cNvSpPr>
          <p:nvPr>
            <p:ph type="title"/>
          </p:nvPr>
        </p:nvSpPr>
        <p:spPr>
          <a:xfrm>
            <a:off x="838199" y="1388065"/>
            <a:ext cx="10515601" cy="7626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33"/>
          <p:cNvSpPr/>
          <p:nvPr/>
        </p:nvSpPr>
        <p:spPr>
          <a:xfrm>
            <a:off x="-29764" y="231049"/>
            <a:ext cx="12221765" cy="98440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5" name="Google Shape;65;p33"/>
          <p:cNvGrpSpPr/>
          <p:nvPr/>
        </p:nvGrpSpPr>
        <p:grpSpPr>
          <a:xfrm>
            <a:off x="8414950" y="403661"/>
            <a:ext cx="3380433" cy="556056"/>
            <a:chOff x="0" y="0"/>
            <a:chExt cx="3380431" cy="556054"/>
          </a:xfrm>
        </p:grpSpPr>
        <p:sp>
          <p:nvSpPr>
            <p:cNvPr id="66" name="Google Shape;66;p33"/>
            <p:cNvSpPr/>
            <p:nvPr/>
          </p:nvSpPr>
          <p:spPr>
            <a:xfrm>
              <a:off x="0" y="0"/>
              <a:ext cx="3380431" cy="556054"/>
            </a:xfrm>
            <a:prstGeom prst="roundRect">
              <a:avLst>
                <a:gd name="adj" fmla="val 16667"/>
              </a:avLst>
            </a:prstGeom>
            <a:solidFill>
              <a:srgbClr val="4E408B"/>
            </a:solidFill>
            <a:ln>
              <a:noFill/>
            </a:ln>
          </p:spPr>
          <p:txBody>
            <a:bodyPr spcFirstLastPara="1" wrap="square" lIns="45700" tIns="45700" rIns="45700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</a:pPr>
              <a:endPara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7" name="Google Shape;67;p33"/>
            <p:cNvSpPr txBox="1"/>
            <p:nvPr/>
          </p:nvSpPr>
          <p:spPr>
            <a:xfrm>
              <a:off x="72864" y="60856"/>
              <a:ext cx="3234702" cy="4343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5700" tIns="45700" rIns="45700" bIns="45700" anchor="ctr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2200"/>
                <a:buFont typeface="Calibri"/>
                <a:buNone/>
              </a:pPr>
              <a:r>
                <a:rPr lang="en-US" sz="2200" b="1" i="0" u="none" strike="noStrike" cap="none" dirty="0" err="1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sli.do</a:t>
              </a:r>
              <a:r>
                <a:rPr lang="en-US" sz="2200" b="1" i="0" u="none" strike="noStrike" cap="none" dirty="0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      #cse121</a:t>
              </a:r>
              <a:endParaRPr b="0" i="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68" name="Google Shape;68;p33"/>
          <p:cNvSpPr txBox="1"/>
          <p:nvPr/>
        </p:nvSpPr>
        <p:spPr>
          <a:xfrm>
            <a:off x="1152635" y="300370"/>
            <a:ext cx="5271611" cy="7772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4400"/>
              <a:buFont typeface="Calibri"/>
              <a:buNone/>
            </a:pPr>
            <a:r>
              <a:rPr lang="en-US" sz="4400" b="1" i="0" u="none" strike="noStrike" cap="none" dirty="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Practice: Pair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9" name="Google Shape;69;p33" descr="Graphic 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4038" y="300371"/>
            <a:ext cx="961803" cy="769442"/>
          </a:xfrm>
          <a:prstGeom prst="rect">
            <a:avLst/>
          </a:prstGeom>
          <a:noFill/>
          <a:ln>
            <a:noFill/>
          </a:ln>
        </p:spPr>
      </p:pic>
      <p:sp>
        <p:nvSpPr>
          <p:cNvPr id="70" name="Google Shape;70;p33"/>
          <p:cNvSpPr/>
          <p:nvPr/>
        </p:nvSpPr>
        <p:spPr>
          <a:xfrm>
            <a:off x="7058213" y="123442"/>
            <a:ext cx="960121" cy="960121"/>
          </a:xfrm>
          <a:prstGeom prst="roundRect">
            <a:avLst>
              <a:gd name="adj" fmla="val 16667"/>
            </a:avLst>
          </a:prstGeom>
          <a:solidFill>
            <a:srgbClr val="4E408B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endParaRPr sz="22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33"/>
          <p:cNvSpPr/>
          <p:nvPr/>
        </p:nvSpPr>
        <p:spPr>
          <a:xfrm>
            <a:off x="7163368" y="214847"/>
            <a:ext cx="749809" cy="74981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91418C3E-EEDB-2BC2-0254-CD00CD03A081}"/>
              </a:ext>
            </a:extLst>
          </p:cNvPr>
          <p:cNvPicPr preferRelativeResize="0"/>
          <p:nvPr userDrawn="1"/>
        </p:nvPicPr>
        <p:blipFill rotWithShape="1">
          <a:blip r:embed="rId3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F2052282-8D29-4A38-1571-671D31224364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9;p28">
            <a:extLst>
              <a:ext uri="{FF2B5EF4-FFF2-40B4-BE49-F238E27FC236}">
                <a16:creationId xmlns:a16="http://schemas.microsoft.com/office/drawing/2014/main" id="{66049B2D-7A39-6D87-BF12-798867A186CA}"/>
              </a:ext>
            </a:extLst>
          </p:cNvPr>
          <p:cNvSpPr txBox="1"/>
          <p:nvPr userDrawn="1"/>
        </p:nvSpPr>
        <p:spPr>
          <a:xfrm>
            <a:off x="3046095" y="-8015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03: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Strings, char, and Variables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793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" preserve="1">
  <p:cSld name="Title Onl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" name="Google Shape;79;p34"/>
          <p:cNvSpPr txBox="1">
            <a:spLocks noGrp="1"/>
          </p:cNvSpPr>
          <p:nvPr>
            <p:ph type="title"/>
          </p:nvPr>
        </p:nvSpPr>
        <p:spPr>
          <a:xfrm>
            <a:off x="838200" y="456565"/>
            <a:ext cx="10515600" cy="7626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lvl="1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lvl="2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lvl="3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34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19B8A0CF-1C66-FBB7-F209-B458097B217D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C3A4268A-A3F9-0647-FFA6-0CD0547EA640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9;p28">
            <a:extLst>
              <a:ext uri="{FF2B5EF4-FFF2-40B4-BE49-F238E27FC236}">
                <a16:creationId xmlns:a16="http://schemas.microsoft.com/office/drawing/2014/main" id="{357827C2-636B-84C4-3537-9524368382D9}"/>
              </a:ext>
            </a:extLst>
          </p:cNvPr>
          <p:cNvSpPr txBox="1"/>
          <p:nvPr userDrawn="1"/>
        </p:nvSpPr>
        <p:spPr>
          <a:xfrm>
            <a:off x="3046095" y="-8015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03: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Strings, char, and Variables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55430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preserve="1">
  <p:cSld name="Blank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35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5"/>
          <p:cNvSpPr txBox="1">
            <a:spLocks noGrp="1"/>
          </p:cNvSpPr>
          <p:nvPr>
            <p:ph type="sldNum" idx="12"/>
          </p:nvPr>
        </p:nvSpPr>
        <p:spPr>
          <a:xfrm>
            <a:off x="11793850" y="6383655"/>
            <a:ext cx="245751" cy="2565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>
                <a:solidFill>
                  <a:schemeClr val="accen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2" name="Google Shape;7;p28" descr="University of Washington">
            <a:extLst>
              <a:ext uri="{FF2B5EF4-FFF2-40B4-BE49-F238E27FC236}">
                <a16:creationId xmlns:a16="http://schemas.microsoft.com/office/drawing/2014/main" id="{0E854BAB-9BC0-0566-D459-A9E2B29A12D0}"/>
              </a:ext>
            </a:extLst>
          </p:cNvPr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Google Shape;8;p28">
            <a:extLst>
              <a:ext uri="{FF2B5EF4-FFF2-40B4-BE49-F238E27FC236}">
                <a16:creationId xmlns:a16="http://schemas.microsoft.com/office/drawing/2014/main" id="{3E5BA8AB-DA7F-8D72-2336-81B0A628B7E3}"/>
              </a:ext>
            </a:extLst>
          </p:cNvPr>
          <p:cNvSpPr txBox="1"/>
          <p:nvPr userDrawn="1"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Google Shape;9;p28">
            <a:extLst>
              <a:ext uri="{FF2B5EF4-FFF2-40B4-BE49-F238E27FC236}">
                <a16:creationId xmlns:a16="http://schemas.microsoft.com/office/drawing/2014/main" id="{D9B41448-00BB-2935-E610-B1FF6E0D2F77}"/>
              </a:ext>
            </a:extLst>
          </p:cNvPr>
          <p:cNvSpPr txBox="1"/>
          <p:nvPr userDrawn="1"/>
        </p:nvSpPr>
        <p:spPr>
          <a:xfrm>
            <a:off x="3046095" y="-8015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03: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Strings, char, and Variables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226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28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6" name="Google Shape;6;p28"/>
          <p:cNvSpPr/>
          <p:nvPr/>
        </p:nvSpPr>
        <p:spPr>
          <a:xfrm>
            <a:off x="-29765" y="-6263"/>
            <a:ext cx="12221765" cy="230293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chemeClr val="accent1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45700" tIns="45700" rIns="45700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8" descr="University of Washington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9762" y="29971"/>
            <a:ext cx="2150723" cy="16903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Google Shape;8;p28"/>
          <p:cNvSpPr txBox="1"/>
          <p:nvPr/>
        </p:nvSpPr>
        <p:spPr>
          <a:xfrm>
            <a:off x="10615294" y="-1"/>
            <a:ext cx="1530987" cy="2311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i="0" u="none" strike="noStrike" cap="none" dirty="0">
                <a:solidFill>
                  <a:srgbClr val="FFFFFF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CSE 121 Autumn 2026</a:t>
            </a:r>
            <a:endParaRPr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Google Shape;9;p28"/>
          <p:cNvSpPr txBox="1"/>
          <p:nvPr/>
        </p:nvSpPr>
        <p:spPr>
          <a:xfrm>
            <a:off x="3046095" y="-8015"/>
            <a:ext cx="6099810" cy="230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Montserrat SemiBold"/>
              <a:buNone/>
            </a:pPr>
            <a:r>
              <a:rPr lang="en-US" sz="900" b="1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LEC 03: </a:t>
            </a:r>
            <a:r>
              <a:rPr lang="en-US" sz="900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Strings, char, and Variables</a:t>
            </a:r>
            <a:endParaRPr lang="en-US" sz="900" b="0" i="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Google Shape;12;p28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-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28"/>
          <p:cNvSpPr txBox="1">
            <a:spLocks noGrp="1"/>
          </p:cNvSpPr>
          <p:nvPr>
            <p:ph type="sldNum" idx="12"/>
          </p:nvPr>
        </p:nvSpPr>
        <p:spPr>
          <a:xfrm>
            <a:off x="11793850" y="6296502"/>
            <a:ext cx="245751" cy="4308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100"/>
              <a:buFont typeface="Calibri"/>
              <a:buNone/>
              <a:defRPr sz="1100" b="1" i="0" u="none" strike="noStrike" cap="none">
                <a:solidFill>
                  <a:schemeClr val="accen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sz="1400" b="0" dirty="0">
              <a:solidFill>
                <a:srgbClr val="000000"/>
              </a:solidFill>
              <a:latin typeface="Calibri" panose="020F0502020204030204" pitchFamily="34" charset="0"/>
              <a:ea typeface="Arial"/>
              <a:cs typeface="Calibri" panose="020F0502020204030204" pitchFamily="34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527345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open.spotify.com/playlist/76eUyEbV57NesP7vbm0pIP?si=56e4258dbc3441ba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dstem.org/us/courses/106638/discussion/8370143" TargetMode="External"/><Relationship Id="rId2" Type="http://schemas.openxmlformats.org/officeDocument/2006/relationships/hyperlink" Target="mailto:cse121-instructors@cs.washington.edu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s://instagram.com/fluffy.gumball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Google Shape;23;p29">
            <a:extLst>
              <a:ext uri="{FF2B5EF4-FFF2-40B4-BE49-F238E27FC236}">
                <a16:creationId xmlns:a16="http://schemas.microsoft.com/office/drawing/2014/main" id="{C5E7BACA-EC1A-F75A-8907-C34CAD2EE0F4}"/>
              </a:ext>
            </a:extLst>
          </p:cNvPr>
          <p:cNvSpPr txBox="1"/>
          <p:nvPr/>
        </p:nvSpPr>
        <p:spPr>
          <a:xfrm>
            <a:off x="420095" y="1419273"/>
            <a:ext cx="878619" cy="338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ctr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Montserrat"/>
              <a:buNone/>
            </a:pPr>
            <a:r>
              <a:rPr lang="en-US" sz="1600" b="1" u="none" strike="noStrike" cap="none" dirty="0">
                <a:solidFill>
                  <a:srgbClr val="FFFFFF"/>
                </a:solidFill>
                <a:latin typeface="Montserrat ExtraBold" pitchFamily="2" charset="77"/>
                <a:ea typeface="Montserrat"/>
                <a:cs typeface="Montserrat"/>
                <a:sym typeface="Montserrat"/>
              </a:rPr>
              <a:t>LEC 03</a:t>
            </a:r>
            <a:endParaRPr b="1" dirty="0">
              <a:latin typeface="Montserrat ExtraBold" pitchFamily="2" charset="77"/>
              <a:cs typeface="Calibri" panose="020F0502020204030204" pitchFamily="34" charset="0"/>
            </a:endParaRPr>
          </a:p>
        </p:txBody>
      </p:sp>
      <p:sp>
        <p:nvSpPr>
          <p:cNvPr id="91" name="Google Shape;91;p1"/>
          <p:cNvSpPr txBox="1">
            <a:spLocks noGrp="1"/>
          </p:cNvSpPr>
          <p:nvPr>
            <p:ph type="title" idx="4294967295"/>
          </p:nvPr>
        </p:nvSpPr>
        <p:spPr>
          <a:xfrm>
            <a:off x="420095" y="3050999"/>
            <a:ext cx="5294905" cy="10382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0" tIns="45700" rIns="45700" bIns="45700" anchor="t" anchorCtr="0">
            <a:normAutofit fontScale="90000"/>
          </a:bodyPr>
          <a:lstStyle/>
          <a:p>
            <a:pPr lvl="0">
              <a:buClr>
                <a:srgbClr val="F0F0F0"/>
              </a:buClr>
              <a:buSzPts val="6000"/>
            </a:pPr>
            <a:r>
              <a:rPr lang="en-US" b="0" dirty="0">
                <a:solidFill>
                  <a:srgbClr val="F0F0F0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Strings, char, and Variables</a:t>
            </a:r>
            <a:endParaRPr lang="en-US" dirty="0"/>
          </a:p>
        </p:txBody>
      </p:sp>
      <p:sp>
        <p:nvSpPr>
          <p:cNvPr id="94" name="Google Shape;94;p1"/>
          <p:cNvSpPr txBox="1"/>
          <p:nvPr/>
        </p:nvSpPr>
        <p:spPr>
          <a:xfrm>
            <a:off x="7009923" y="1112472"/>
            <a:ext cx="4539900" cy="33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A6A6A6"/>
              </a:buClr>
              <a:buSzPts val="1600"/>
              <a:buFont typeface="Montserrat SemiBold"/>
              <a:buNone/>
            </a:pPr>
            <a:r>
              <a:rPr lang="en-US" sz="1600" b="1" i="0" u="none" strike="noStrike" cap="none" dirty="0">
                <a:solidFill>
                  <a:srgbClr val="A6A6A6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BEFORE WE START</a:t>
            </a:r>
            <a:endParaRPr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Google Shape;92;p1"/>
          <p:cNvSpPr txBox="1"/>
          <p:nvPr/>
        </p:nvSpPr>
        <p:spPr>
          <a:xfrm>
            <a:off x="7087221" y="1451178"/>
            <a:ext cx="4385400" cy="17850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04040"/>
              </a:buClr>
              <a:buSzPts val="2200"/>
              <a:buFont typeface="Calibri"/>
              <a:buNone/>
            </a:pPr>
            <a:r>
              <a:rPr lang="en-US" sz="2200" b="1" i="1" u="none" strike="noStrike" cap="none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Talk to your neighbors:</a:t>
            </a: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endParaRPr lang="en-US" sz="2200" i="1" dirty="0">
              <a:solidFill>
                <a:srgbClr val="40404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i="1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What is your favorite emoji? </a:t>
            </a:r>
            <a:r>
              <a:rPr lang="en-US" sz="22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😀</a:t>
            </a:r>
          </a:p>
          <a:p>
            <a:pPr lvl="0" algn="ctr">
              <a:buClr>
                <a:srgbClr val="404040"/>
              </a:buClr>
              <a:buSzPts val="2200"/>
            </a:pPr>
            <a:endParaRPr lang="en-US" sz="2200" dirty="0">
              <a:solidFill>
                <a:srgbClr val="404040"/>
              </a:solidFill>
              <a:latin typeface="Calibri"/>
              <a:cs typeface="Calibri"/>
              <a:sym typeface="Calibri"/>
            </a:endParaRPr>
          </a:p>
          <a:p>
            <a:pPr lvl="0" algn="ctr">
              <a:buClr>
                <a:srgbClr val="404040"/>
              </a:buClr>
              <a:buSzPts val="2200"/>
            </a:pPr>
            <a:r>
              <a:rPr lang="en-US" sz="22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Respond on </a:t>
            </a:r>
            <a:r>
              <a:rPr lang="en-US" sz="2200" b="1" dirty="0" err="1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sli.do</a:t>
            </a:r>
            <a:r>
              <a:rPr lang="en-US" sz="2200" b="1" dirty="0">
                <a:solidFill>
                  <a:schemeClr val="accent6"/>
                </a:solidFill>
                <a:latin typeface="Calibri"/>
                <a:cs typeface="Calibri"/>
                <a:sym typeface="Calibri"/>
              </a:rPr>
              <a:t>!</a:t>
            </a:r>
            <a:endParaRPr lang="en-US" b="1" dirty="0">
              <a:solidFill>
                <a:schemeClr val="accent6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Picture 3" descr="Ask questions on sli.do at #cse121">
            <a:extLst>
              <a:ext uri="{FF2B5EF4-FFF2-40B4-BE49-F238E27FC236}">
                <a16:creationId xmlns:a16="http://schemas.microsoft.com/office/drawing/2014/main" id="{70F7B0F2-2A03-48B7-BCB7-8091C596E7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907" y="5590360"/>
            <a:ext cx="1097280" cy="1097280"/>
          </a:xfrm>
          <a:prstGeom prst="rect">
            <a:avLst/>
          </a:prstGeom>
        </p:spPr>
      </p:pic>
      <p:sp>
        <p:nvSpPr>
          <p:cNvPr id="17" name="Google Shape;95;p1">
            <a:extLst>
              <a:ext uri="{FF2B5EF4-FFF2-40B4-BE49-F238E27FC236}">
                <a16:creationId xmlns:a16="http://schemas.microsoft.com/office/drawing/2014/main" id="{54113156-7B4F-49AD-9B00-36D8992A35E2}"/>
              </a:ext>
            </a:extLst>
          </p:cNvPr>
          <p:cNvSpPr txBox="1"/>
          <p:nvPr/>
        </p:nvSpPr>
        <p:spPr>
          <a:xfrm>
            <a:off x="7157403" y="3493967"/>
            <a:ext cx="4761982" cy="4000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spAutoFit/>
          </a:bodyPr>
          <a:lstStyle/>
          <a:p>
            <a:pPr lvl="0">
              <a:buClr>
                <a:srgbClr val="404040"/>
              </a:buClr>
              <a:buSzPts val="2200"/>
            </a:pP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Music: </a:t>
            </a:r>
            <a:r>
              <a:rPr lang="fr-FR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🍂 CSE 121 26au Lecture Tunes 🍂</a:t>
            </a:r>
            <a:r>
              <a:rPr lang="en-US" sz="2000" dirty="0">
                <a:solidFill>
                  <a:srgbClr val="40404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lang="fr-FR" sz="1200" dirty="0">
              <a:solidFill>
                <a:srgbClr val="0563C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Google Shape;96;p1">
            <a:extLst>
              <a:ext uri="{FF2B5EF4-FFF2-40B4-BE49-F238E27FC236}">
                <a16:creationId xmlns:a16="http://schemas.microsoft.com/office/drawing/2014/main" id="{371B6DAD-73C9-48CF-A098-299CE2FE2972}"/>
              </a:ext>
            </a:extLst>
          </p:cNvPr>
          <p:cNvSpPr txBox="1"/>
          <p:nvPr/>
        </p:nvSpPr>
        <p:spPr>
          <a:xfrm>
            <a:off x="6935347" y="4072895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Instructor: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19" name="Google Shape;97;p1">
            <a:extLst>
              <a:ext uri="{FF2B5EF4-FFF2-40B4-BE49-F238E27FC236}">
                <a16:creationId xmlns:a16="http://schemas.microsoft.com/office/drawing/2014/main" id="{CF682985-0550-403E-B231-877D7F6E27B5}"/>
              </a:ext>
            </a:extLst>
          </p:cNvPr>
          <p:cNvSpPr txBox="1"/>
          <p:nvPr/>
        </p:nvSpPr>
        <p:spPr>
          <a:xfrm>
            <a:off x="6935347" y="4333507"/>
            <a:ext cx="11529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TAs:</a:t>
            </a:r>
            <a:endParaRPr sz="1200" dirty="0">
              <a:solidFill>
                <a:schemeClr val="lt2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20" name="Google Shape;98;p1">
            <a:extLst>
              <a:ext uri="{FF2B5EF4-FFF2-40B4-BE49-F238E27FC236}">
                <a16:creationId xmlns:a16="http://schemas.microsoft.com/office/drawing/2014/main" id="{17C4B957-388C-416E-99C9-0EADFF9CCD1C}"/>
              </a:ext>
            </a:extLst>
          </p:cNvPr>
          <p:cNvSpPr txBox="1"/>
          <p:nvPr/>
        </p:nvSpPr>
        <p:spPr>
          <a:xfrm>
            <a:off x="8088246" y="4072895"/>
            <a:ext cx="3556009" cy="369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Miya </a:t>
            </a:r>
            <a:r>
              <a:rPr lang="en-US" sz="1200" dirty="0" err="1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Natsuhara</a:t>
            </a:r>
            <a:r>
              <a:rPr lang="en-US" sz="1200" dirty="0">
                <a:solidFill>
                  <a:schemeClr val="lt2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and Anjali Pal</a:t>
            </a:r>
            <a:endParaRPr sz="1200" dirty="0">
              <a:solidFill>
                <a:schemeClr val="lt2"/>
              </a:solidFill>
              <a:latin typeface="Montserrat SemiBold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64FBE62-D628-4460-A925-482A01779691}"/>
              </a:ext>
            </a:extLst>
          </p:cNvPr>
          <p:cNvSpPr txBox="1"/>
          <p:nvPr/>
        </p:nvSpPr>
        <p:spPr>
          <a:xfrm>
            <a:off x="8088246" y="4363869"/>
            <a:ext cx="4011913" cy="1754326"/>
          </a:xfrm>
          <a:prstGeom prst="rect">
            <a:avLst/>
          </a:prstGeom>
          <a:noFill/>
        </p:spPr>
        <p:txBody>
          <a:bodyPr wrap="square" numCol="4" rtlCol="0">
            <a:spAutoFit/>
          </a:bodyPr>
          <a:lstStyle/>
          <a:p>
            <a:r>
              <a:rPr lang="en-US" sz="1200" dirty="0" err="1">
                <a:latin typeface="Montserrat" panose="00000500000000000000" pitchFamily="2" charset="0"/>
              </a:rPr>
              <a:t>Samrutha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William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Samvedha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Syreeta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Ryan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Anant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Henry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Reese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Savannah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Tamsyn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Cedric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Anum</a:t>
            </a:r>
          </a:p>
          <a:p>
            <a:r>
              <a:rPr lang="en-US" sz="1200" dirty="0" err="1">
                <a:latin typeface="Montserrat" panose="00000500000000000000" pitchFamily="2" charset="0"/>
              </a:rPr>
              <a:t>Navya</a:t>
            </a:r>
            <a:endParaRPr lang="en-US" sz="1200" dirty="0">
              <a:latin typeface="Montserrat" panose="00000500000000000000" pitchFamily="2" charset="0"/>
            </a:endParaRPr>
          </a:p>
          <a:p>
            <a:r>
              <a:rPr lang="en-US" sz="1200" dirty="0">
                <a:latin typeface="Montserrat" panose="00000500000000000000" pitchFamily="2" charset="0"/>
              </a:rPr>
              <a:t>Gene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Margot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K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Ethan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Evelyn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Owen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Jameson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Paul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Gurbax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Tony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Lucas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Alex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Jesse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Matthew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Jennie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Anisha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TJ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Ivory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Sarah W</a:t>
            </a:r>
          </a:p>
          <a:p>
            <a:r>
              <a:rPr lang="en-US" sz="1200" dirty="0">
                <a:latin typeface="Montserrat" panose="00000500000000000000" pitchFamily="2" charset="0"/>
              </a:rPr>
              <a:t>Avery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(1/3)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>
                <a:solidFill>
                  <a:srgbClr val="7030A0"/>
                </a:solidFill>
              </a:rPr>
              <a:t>Announcements, Reminders (now)</a:t>
            </a:r>
          </a:p>
          <a:p>
            <a:r>
              <a:rPr lang="en-US" dirty="0"/>
              <a:t>Casting, More Variables and Operators! </a:t>
            </a:r>
          </a:p>
          <a:p>
            <a:r>
              <a:rPr lang="en-US" dirty="0">
                <a:solidFill>
                  <a:schemeClr val="tx1"/>
                </a:solidFill>
              </a:rPr>
              <a:t>Strings and Characters Review</a:t>
            </a:r>
          </a:p>
          <a:p>
            <a:pPr lvl="1"/>
            <a:r>
              <a:rPr lang="en-US" dirty="0"/>
              <a:t>code example!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725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A61FA-EEB3-422B-7DB0-3E80089AA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Announcements, Reminders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4B5108-D326-A3E1-1010-648875F9D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371600"/>
            <a:ext cx="10515600" cy="4805363"/>
          </a:xfrm>
        </p:spPr>
        <p:txBody>
          <a:bodyPr>
            <a:normAutofit/>
          </a:bodyPr>
          <a:lstStyle/>
          <a:p>
            <a:r>
              <a:rPr lang="en-US" dirty="0"/>
              <a:t>Programming Project 0 is out, due Tuesday 10/13</a:t>
            </a:r>
          </a:p>
          <a:p>
            <a:r>
              <a:rPr lang="en-US" dirty="0"/>
              <a:t>Computer Quiz 0 will take place from Wednesday 10/14 - Wednesday 10/21</a:t>
            </a:r>
          </a:p>
          <a:p>
            <a:pPr lvl="1"/>
            <a:r>
              <a:rPr lang="en-US" dirty="0"/>
              <a:t>Sign up for a computer quiz time slot through Canvas! </a:t>
            </a:r>
          </a:p>
          <a:p>
            <a:pPr lvl="2"/>
            <a:r>
              <a:rPr lang="en-US" dirty="0"/>
              <a:t>Wide variety of time slots – let us know if you </a:t>
            </a:r>
            <a:r>
              <a:rPr lang="en-US" i="1" dirty="0"/>
              <a:t>none </a:t>
            </a:r>
            <a:r>
              <a:rPr lang="en-US" dirty="0"/>
              <a:t>of them work for your schedule! </a:t>
            </a:r>
          </a:p>
          <a:p>
            <a:pPr lvl="1"/>
            <a:r>
              <a:rPr lang="en-US" dirty="0"/>
              <a:t>Quizzes will generally be taken on your own devices – if you don't have a laptop/surface, </a:t>
            </a:r>
            <a:r>
              <a:rPr lang="en-US" dirty="0">
                <a:hlinkClick r:id="rId2"/>
              </a:rPr>
              <a:t>please let us know</a:t>
            </a:r>
            <a:r>
              <a:rPr lang="en-US" dirty="0"/>
              <a:t> so we can make sure to provide a computer for you to use! </a:t>
            </a:r>
          </a:p>
          <a:p>
            <a:pPr lvl="1"/>
            <a:r>
              <a:rPr lang="en-US" dirty="0"/>
              <a:t>Ed posts: </a:t>
            </a:r>
            <a:r>
              <a:rPr lang="en-US" dirty="0">
                <a:hlinkClick r:id="rId3"/>
              </a:rPr>
              <a:t>Computer Quiz Scheduling</a:t>
            </a:r>
            <a:r>
              <a:rPr lang="en-US" dirty="0"/>
              <a:t>, </a:t>
            </a:r>
            <a:r>
              <a:rPr lang="en-US" dirty="0">
                <a:highlight>
                  <a:srgbClr val="FFFF00"/>
                </a:highlight>
              </a:rPr>
              <a:t>Computer Quiz Logistics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586EBE-4008-0E4A-A533-90A58C2BAA7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18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(2/3)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dirty="0"/>
              <a:t>C0 Reflection Recap</a:t>
            </a:r>
          </a:p>
          <a:p>
            <a:r>
              <a:rPr lang="en-US" b="1" dirty="0">
                <a:solidFill>
                  <a:srgbClr val="7030A0"/>
                </a:solidFill>
              </a:rPr>
              <a:t>Casting, More Variables and Operators! (now)</a:t>
            </a:r>
          </a:p>
          <a:p>
            <a:r>
              <a:rPr lang="en-US" dirty="0">
                <a:solidFill>
                  <a:schemeClr val="tx1"/>
                </a:solidFill>
              </a:rPr>
              <a:t>Strings and Characters Review</a:t>
            </a:r>
          </a:p>
          <a:p>
            <a:pPr lvl="1"/>
            <a:r>
              <a:rPr lang="en-US" dirty="0"/>
              <a:t>code example!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9002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C40F6-8D70-4458-B7B7-EFDCAA522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PCM: </a:t>
            </a:r>
            <a:r>
              <a:rPr lang="en-US" dirty="0"/>
              <a:t>Variables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52D450-ED3A-41E8-9835-49E16C216C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Recall: Variables allow us to give a name to a specific value</a:t>
            </a:r>
          </a:p>
          <a:p>
            <a:pPr lvl="1"/>
            <a:r>
              <a:rPr lang="en-US" dirty="0"/>
              <a:t>3 parts: declaration, initialization, usage</a:t>
            </a:r>
          </a:p>
          <a:p>
            <a:pPr lvl="1"/>
            <a:r>
              <a:rPr lang="en-US" dirty="0"/>
              <a:t>Example:</a:t>
            </a:r>
          </a:p>
          <a:p>
            <a:endParaRPr lang="en-US" dirty="0"/>
          </a:p>
          <a:p>
            <a:r>
              <a:rPr lang="en-US" dirty="0"/>
              <a:t>Declaration: 		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</a:rPr>
              <a:t>int num;</a:t>
            </a:r>
          </a:p>
          <a:p>
            <a:r>
              <a:rPr lang="en-US" dirty="0"/>
              <a:t>Initialization: 		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</a:rPr>
              <a:t>num = 30;</a:t>
            </a:r>
          </a:p>
          <a:p>
            <a:r>
              <a:rPr lang="en-US" dirty="0"/>
              <a:t>Or all in one line:	</a:t>
            </a:r>
            <a:r>
              <a:rPr lang="en-US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</a:rPr>
              <a:t>int num = 30;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868E159-A99B-432D-B0DB-BF94645A0CBD}"/>
              </a:ext>
            </a:extLst>
          </p:cNvPr>
          <p:cNvSpPr txBox="1"/>
          <p:nvPr/>
        </p:nvSpPr>
        <p:spPr>
          <a:xfrm>
            <a:off x="3903518" y="2614055"/>
            <a:ext cx="4603173" cy="70788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000" dirty="0">
                <a:latin typeface="Consolas" panose="020B0609020204030204" pitchFamily="49" charset="0"/>
              </a:rPr>
              <a:t>String </a:t>
            </a:r>
            <a:r>
              <a:rPr lang="en-US" sz="2000" dirty="0" err="1">
                <a:latin typeface="Consolas" panose="020B0609020204030204" pitchFamily="49" charset="0"/>
              </a:rPr>
              <a:t>bestBoy</a:t>
            </a:r>
            <a:r>
              <a:rPr lang="en-US" sz="2000" dirty="0">
                <a:latin typeface="Consolas" panose="020B0609020204030204" pitchFamily="49" charset="0"/>
              </a:rPr>
              <a:t> = </a:t>
            </a:r>
            <a:r>
              <a:rPr lang="en-US" sz="2000" dirty="0">
                <a:solidFill>
                  <a:srgbClr val="C00000"/>
                </a:solidFill>
                <a:latin typeface="Consolas" panose="020B0609020204030204" pitchFamily="49" charset="0"/>
              </a:rPr>
              <a:t>"gumball"</a:t>
            </a:r>
            <a:r>
              <a:rPr lang="en-US" sz="2000" dirty="0">
                <a:latin typeface="Consolas" panose="020B0609020204030204" pitchFamily="49" charset="0"/>
              </a:rPr>
              <a:t>;</a:t>
            </a:r>
          </a:p>
          <a:p>
            <a:r>
              <a:rPr lang="en-US" sz="2000" dirty="0" err="1">
                <a:latin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</a:rPr>
              <a:t>(</a:t>
            </a:r>
            <a:r>
              <a:rPr lang="en-US" sz="2000" dirty="0" err="1">
                <a:latin typeface="Consolas" panose="020B0609020204030204" pitchFamily="49" charset="0"/>
              </a:rPr>
              <a:t>bestBoy</a:t>
            </a:r>
            <a:r>
              <a:rPr lang="en-US" sz="2000" dirty="0">
                <a:latin typeface="Consolas" panose="020B0609020204030204" pitchFamily="49" charset="0"/>
              </a:rPr>
              <a:t>);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E2AEF6-A624-43F4-8795-7DF1C53737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2356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1C1545-A46F-417F-9F86-855DCDA4FF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>
                    <a:lumMod val="75000"/>
                  </a:schemeClr>
                </a:solidFill>
              </a:rPr>
              <a:t>PCM: </a:t>
            </a:r>
            <a:r>
              <a:rPr lang="en-US" dirty="0"/>
              <a:t>Casting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6BBFA88-27A3-49BB-93D6-16F0CD5488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Java will do some type conversions for us </a:t>
            </a:r>
          </a:p>
          <a:p>
            <a:pPr lvl="1"/>
            <a:r>
              <a:rPr lang="en-US" dirty="0"/>
              <a:t>E.g.,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int</a:t>
            </a:r>
            <a:r>
              <a:rPr lang="en-US" dirty="0"/>
              <a:t> to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double</a:t>
            </a:r>
            <a:r>
              <a:rPr lang="en-US" dirty="0"/>
              <a:t>,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double</a:t>
            </a:r>
            <a:r>
              <a:rPr lang="en-US" dirty="0"/>
              <a:t> to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</a:rPr>
              <a:t>String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int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</a:rPr>
              <a:t>String</a:t>
            </a:r>
          </a:p>
          <a:p>
            <a:pPr lvl="1"/>
            <a:endParaRPr lang="en-US" dirty="0">
              <a:latin typeface="Consolas" panose="020B0609020204030204" pitchFamily="49" charset="0"/>
            </a:endParaRPr>
          </a:p>
          <a:p>
            <a:r>
              <a:rPr lang="en-US" b="1" i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some conversions Java won't do for us…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Nonsensical conversions (e.g., </a:t>
            </a:r>
            <a:r>
              <a:rPr lang="en-US" dirty="0">
                <a:solidFill>
                  <a:srgbClr val="C00000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"Gumball"</a:t>
            </a:r>
            <a:r>
              <a:rPr lang="en-US" dirty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1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Conversions that are </a:t>
            </a:r>
            <a:r>
              <a:rPr lang="en-US" b="1" dirty="0">
                <a:solidFill>
                  <a:schemeClr val="accent6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"lossy"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(e.g.,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double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to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  <a:ea typeface="Calibri" panose="020F0502020204030204" pitchFamily="34" charset="0"/>
                <a:cs typeface="Calibri" panose="020F0502020204030204" pitchFamily="34" charset="0"/>
              </a:rPr>
              <a:t>int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lvl="2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We can ask Java to </a:t>
            </a: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typecast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for us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25D322E-822E-4769-B73D-493D46C2D652}"/>
              </a:ext>
            </a:extLst>
          </p:cNvPr>
          <p:cNvSpPr txBox="1"/>
          <p:nvPr/>
        </p:nvSpPr>
        <p:spPr>
          <a:xfrm>
            <a:off x="3788723" y="5345966"/>
            <a:ext cx="461455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latin typeface="Consolas" panose="020B0609020204030204" pitchFamily="49" charset="0"/>
              </a:rPr>
              <a:t>double num = 8.83;</a:t>
            </a:r>
          </a:p>
          <a:p>
            <a:r>
              <a:rPr lang="en-US" sz="2400" dirty="0">
                <a:latin typeface="Consolas" panose="020B0609020204030204" pitchFamily="49" charset="0"/>
              </a:rPr>
              <a:t>int </a:t>
            </a:r>
            <a:r>
              <a:rPr lang="en-US" sz="2400" dirty="0" err="1">
                <a:latin typeface="Consolas" panose="020B0609020204030204" pitchFamily="49" charset="0"/>
              </a:rPr>
              <a:t>numInt</a:t>
            </a:r>
            <a:r>
              <a:rPr lang="en-US" sz="2400" dirty="0">
                <a:latin typeface="Consolas" panose="020B0609020204030204" pitchFamily="49" charset="0"/>
              </a:rPr>
              <a:t> = (int) num;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4B7706-D0E7-4400-A6A8-453B3E1983E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214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AC09C9-E759-17B4-B274-316B210BD5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New: Manipulating Variables</a:t>
            </a:r>
          </a:p>
        </p:txBody>
      </p:sp>
      <p:sp>
        <p:nvSpPr>
          <p:cNvPr id="7" name="Google Shape;101;p22">
            <a:extLst>
              <a:ext uri="{FF2B5EF4-FFF2-40B4-BE49-F238E27FC236}">
                <a16:creationId xmlns:a16="http://schemas.microsoft.com/office/drawing/2014/main" id="{886B4FA2-5D40-8AAC-BC31-CECE71A967C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19201"/>
            <a:ext cx="9810750" cy="48915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en-US" sz="3200" dirty="0"/>
              <a:t>They’re made to be manipulated, modified, and re-used!</a:t>
            </a:r>
            <a:br>
              <a:rPr lang="en-US" sz="3200" dirty="0"/>
            </a:br>
            <a:br>
              <a:rPr lang="en-US" sz="3200" dirty="0"/>
            </a:br>
            <a:endParaRPr sz="3200" dirty="0"/>
          </a:p>
          <a:p>
            <a:pPr marL="5715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rPr lang="en-US" sz="2800" dirty="0">
                <a:solidFill>
                  <a:srgbClr val="46008D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sz="2800" dirty="0" err="1">
                <a:latin typeface="Consolas"/>
                <a:ea typeface="Consolas"/>
                <a:cs typeface="Consolas"/>
                <a:sym typeface="Consolas"/>
              </a:rPr>
              <a:t>myFavoriteNumber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 = </a:t>
            </a:r>
            <a:r>
              <a:rPr lang="en-US" sz="2800" dirty="0">
                <a:solidFill>
                  <a:srgbClr val="FF9300"/>
                </a:solidFill>
                <a:latin typeface="Consolas"/>
                <a:ea typeface="Consolas"/>
                <a:cs typeface="Consolas"/>
                <a:sym typeface="Consolas"/>
              </a:rPr>
              <a:t>7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;</a:t>
            </a:r>
            <a:endParaRPr dirty="0"/>
          </a:p>
          <a:p>
            <a:pPr marL="5715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rPr lang="en-US" sz="2800" dirty="0">
                <a:solidFill>
                  <a:srgbClr val="46008D"/>
                </a:solidFill>
                <a:latin typeface="Consolas"/>
                <a:ea typeface="Consolas"/>
                <a:cs typeface="Consolas"/>
                <a:sym typeface="Consolas"/>
              </a:rPr>
              <a:t>int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 </a:t>
            </a:r>
            <a:r>
              <a:rPr lang="en-US" dirty="0" err="1">
                <a:latin typeface="Consolas"/>
                <a:ea typeface="Consolas"/>
                <a:cs typeface="Consolas"/>
                <a:sym typeface="Consolas"/>
              </a:rPr>
              <a:t>triple</a:t>
            </a:r>
            <a:r>
              <a:rPr lang="en-US" sz="2800" dirty="0" err="1">
                <a:latin typeface="Consolas"/>
                <a:ea typeface="Consolas"/>
                <a:cs typeface="Consolas"/>
                <a:sym typeface="Consolas"/>
              </a:rPr>
              <a:t>FavNum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 = </a:t>
            </a:r>
            <a:r>
              <a:rPr lang="en-US" sz="2800" dirty="0" err="1">
                <a:latin typeface="Consolas"/>
                <a:ea typeface="Consolas"/>
                <a:cs typeface="Consolas"/>
                <a:sym typeface="Consolas"/>
              </a:rPr>
              <a:t>myFavoriteNumber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 * </a:t>
            </a:r>
            <a:r>
              <a:rPr lang="en-US" sz="2800" dirty="0">
                <a:solidFill>
                  <a:srgbClr val="FF9300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; </a:t>
            </a:r>
            <a:endParaRPr dirty="0"/>
          </a:p>
          <a:p>
            <a:pPr marL="57150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</a:pPr>
            <a:r>
              <a:rPr lang="en-US" sz="2800" dirty="0" err="1">
                <a:latin typeface="Consolas"/>
                <a:ea typeface="Consolas"/>
                <a:cs typeface="Consolas"/>
                <a:sym typeface="Consolas"/>
              </a:rPr>
              <a:t>myFavoriteNumber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 = </a:t>
            </a:r>
            <a:r>
              <a:rPr lang="en-US" sz="2800" dirty="0" err="1">
                <a:latin typeface="Consolas"/>
                <a:ea typeface="Consolas"/>
                <a:cs typeface="Consolas"/>
                <a:sym typeface="Consolas"/>
              </a:rPr>
              <a:t>myFavoriteNumber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 + </a:t>
            </a:r>
            <a:r>
              <a:rPr lang="en-US" sz="2800" dirty="0">
                <a:solidFill>
                  <a:srgbClr val="FF9300"/>
                </a:solidFill>
                <a:latin typeface="Consolas"/>
                <a:ea typeface="Consolas"/>
                <a:cs typeface="Consolas"/>
                <a:sym typeface="Consolas"/>
              </a:rPr>
              <a:t>3</a:t>
            </a:r>
            <a:r>
              <a:rPr lang="en-US" sz="2800" dirty="0">
                <a:latin typeface="Consolas"/>
                <a:ea typeface="Consolas"/>
                <a:cs typeface="Consolas"/>
                <a:sym typeface="Consolas"/>
              </a:rPr>
              <a:t>;</a:t>
            </a:r>
            <a:endParaRPr dirty="0"/>
          </a:p>
          <a:p>
            <a:pPr marL="11430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endParaRPr sz="30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551FBC-3D38-461E-5882-F391C3849F45}"/>
              </a:ext>
            </a:extLst>
          </p:cNvPr>
          <p:cNvSpPr txBox="1"/>
          <p:nvPr/>
        </p:nvSpPr>
        <p:spPr>
          <a:xfrm>
            <a:off x="4585303" y="4643930"/>
            <a:ext cx="53853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Note!</a:t>
            </a:r>
            <a:r>
              <a:rPr lang="en-US" sz="1800" dirty="0">
                <a:solidFill>
                  <a:schemeClr val="accent4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This doesn’t really make any mathematical sense. That’s because in Java, = is </a:t>
            </a:r>
            <a:r>
              <a:rPr lang="en-US" sz="1800" i="1" dirty="0">
                <a:latin typeface="Calibri" panose="020F0502020204030204" pitchFamily="34" charset="0"/>
                <a:cs typeface="Calibri" panose="020F0502020204030204" pitchFamily="34" charset="0"/>
              </a:rPr>
              <a:t>assignment</a:t>
            </a:r>
            <a:r>
              <a:rPr lang="en-US" sz="1800" dirty="0">
                <a:latin typeface="Calibri" panose="020F0502020204030204" pitchFamily="34" charset="0"/>
                <a:cs typeface="Calibri" panose="020F0502020204030204" pitchFamily="34" charset="0"/>
              </a:rPr>
              <a:t>, not equality!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18ADB2D-ABF0-2EFB-AEC9-59AB0B5968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/>
        </p:nvGrpSpPr>
        <p:grpSpPr>
          <a:xfrm>
            <a:off x="4465687" y="4165046"/>
            <a:ext cx="5624614" cy="1210556"/>
            <a:chOff x="4465687" y="4165046"/>
            <a:chExt cx="5624614" cy="1210556"/>
          </a:xfrm>
        </p:grpSpPr>
        <p:sp>
          <p:nvSpPr>
            <p:cNvPr id="3" name="Rounded Rectangle 2">
              <a:extLst>
                <a:ext uri="{FF2B5EF4-FFF2-40B4-BE49-F238E27FC236}">
                  <a16:creationId xmlns:a16="http://schemas.microsoft.com/office/drawing/2014/main" id="{0AB4DC07-31CC-CDE7-F256-022EE161F59F}"/>
                </a:ext>
              </a:extLst>
            </p:cNvPr>
            <p:cNvSpPr/>
            <p:nvPr/>
          </p:nvSpPr>
          <p:spPr>
            <a:xfrm>
              <a:off x="4465687" y="4558590"/>
              <a:ext cx="5624614" cy="817012"/>
            </a:xfrm>
            <a:prstGeom prst="roundRect">
              <a:avLst/>
            </a:prstGeom>
            <a:noFill/>
            <a:ln w="28575">
              <a:solidFill>
                <a:schemeClr val="accent4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Up Arrow 9">
              <a:extLst>
                <a:ext uri="{FF2B5EF4-FFF2-40B4-BE49-F238E27FC236}">
                  <a16:creationId xmlns:a16="http://schemas.microsoft.com/office/drawing/2014/main" id="{5FCAF6D5-8C1B-DFE7-9522-157DB66F8481}"/>
                </a:ext>
              </a:extLst>
            </p:cNvPr>
            <p:cNvSpPr/>
            <p:nvPr/>
          </p:nvSpPr>
          <p:spPr>
            <a:xfrm>
              <a:off x="7182300" y="4165046"/>
              <a:ext cx="191386" cy="233916"/>
            </a:xfrm>
            <a:prstGeom prst="up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3350E-71E1-A051-A943-E58507DBC09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7072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68EAC9-8A3D-A8EC-D125-109E96333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Operator: </a:t>
            </a:r>
            <a:r>
              <a:rPr lang="en-US" dirty="0">
                <a:solidFill>
                  <a:schemeClr val="accent6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+=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046329-A262-D6A2-F7BD-CD77029CBE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myFavoriteNumber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myFavoriteNumber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+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en-US" dirty="0"/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/>
              <a:t>This pattern is so common, we have a shorthand for it!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myFavoriteNumber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+=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114300" indent="0">
              <a:buNone/>
            </a:pPr>
            <a:endParaRPr 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114300" indent="0">
              <a:buNone/>
            </a:pPr>
            <a:r>
              <a:rPr lang="en-US" dirty="0"/>
              <a:t>This works for both numeric addition and string concatenation!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FB80ED7-BD07-7E14-ACD8-DECC5DFA8B2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4966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EE7F9-8044-5F72-F4CF-9D455AF10C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12F0C-C8BB-F068-751A-A576CF8BF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Shorthand Operators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A1417-FFC9-01EB-A619-26A41AD5CE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14300" indent="0">
              <a:buNone/>
            </a:pPr>
            <a:r>
              <a:rPr lang="en-US" dirty="0"/>
              <a:t>The </a:t>
            </a:r>
            <a:r>
              <a:rPr lang="en-US" dirty="0" err="1"/>
              <a:t>shorthands</a:t>
            </a:r>
            <a:r>
              <a:rPr lang="en-US" dirty="0"/>
              <a:t>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-=</a:t>
            </a:r>
            <a:r>
              <a:rPr lang="en-US" dirty="0"/>
              <a:t>,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*=</a:t>
            </a:r>
            <a:r>
              <a:rPr lang="en-US" dirty="0"/>
              <a:t>,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/=</a:t>
            </a:r>
            <a:r>
              <a:rPr lang="en-US" dirty="0"/>
              <a:t>, and </a:t>
            </a:r>
            <a:r>
              <a:rPr lang="en-US" dirty="0">
                <a:solidFill>
                  <a:srgbClr val="008080"/>
                </a:solidFill>
                <a:latin typeface="Consolas" panose="020B0609020204030204" pitchFamily="49" charset="0"/>
              </a:rPr>
              <a:t>%= </a:t>
            </a:r>
            <a:r>
              <a:rPr lang="en-US" dirty="0"/>
              <a:t>exist too! </a:t>
            </a:r>
          </a:p>
          <a:p>
            <a:pPr marL="114300" indent="0">
              <a:buNone/>
            </a:pPr>
            <a:endParaRPr lang="en-US" dirty="0"/>
          </a:p>
          <a:p>
            <a:pPr marL="114300" indent="0">
              <a:buNone/>
            </a:pPr>
            <a:r>
              <a:rPr lang="en-US" dirty="0" err="1">
                <a:solidFill>
                  <a:srgbClr val="000000"/>
                </a:solidFill>
                <a:latin typeface="Consolas" panose="020B0609020204030204" pitchFamily="49" charset="0"/>
              </a:rPr>
              <a:t>myFavoriteNumber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 /= </a:t>
            </a:r>
            <a:r>
              <a:rPr lang="en-US" dirty="0">
                <a:solidFill>
                  <a:srgbClr val="098658"/>
                </a:solidFill>
                <a:latin typeface="Consolas" panose="020B0609020204030204" pitchFamily="49" charset="0"/>
              </a:rPr>
              <a:t>3</a:t>
            </a:r>
            <a:r>
              <a:rPr lang="en-US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marL="114300" indent="0">
              <a:buNone/>
            </a:pPr>
            <a:endParaRPr lang="en-US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2800" dirty="0"/>
              <a:t>Should this work for integers? Doubles? Strings?</a:t>
            </a:r>
            <a:endParaRPr lang="en-US" sz="28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7CAA0-034D-7D17-1605-55F6985164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530633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35D8E1-3588-97B6-6CBD-2649B6813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746DC4-CFEE-62B9-AC61-3C59F2C95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Even Shorter </a:t>
            </a:r>
            <a:r>
              <a:rPr lang="en-US" dirty="0" err="1"/>
              <a:t>Shorthands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D1126-B4D0-1461-EBF3-D4F01C20A3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14300" indent="0">
              <a:buNone/>
            </a:pPr>
            <a:r>
              <a:rPr lang="en-US" sz="3600" dirty="0"/>
              <a:t>There are even </a:t>
            </a:r>
            <a:r>
              <a:rPr lang="en-US" sz="3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shorter operators for “incrementing” and “decrementing”!</a:t>
            </a:r>
          </a:p>
          <a:p>
            <a:pPr marL="114300" indent="0">
              <a:buNone/>
            </a:pPr>
            <a:endParaRPr lang="en-US" sz="28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myFavoriteNumber</a:t>
            </a:r>
            <a:r>
              <a:rPr lang="en-US" sz="2800" dirty="0">
                <a:solidFill>
                  <a:srgbClr val="00808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++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; //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myFavoriteNumber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+= 1;</a:t>
            </a:r>
          </a:p>
          <a:p>
            <a:pPr marL="114300" indent="0">
              <a:buNone/>
            </a:pP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myFavoriteNumber</a:t>
            </a:r>
            <a:r>
              <a:rPr lang="en-US" sz="2800" dirty="0">
                <a:solidFill>
                  <a:srgbClr val="008080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--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; // </a:t>
            </a:r>
            <a:r>
              <a:rPr lang="en-US" sz="2800" dirty="0" err="1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myFavoriteNumber</a:t>
            </a:r>
            <a:r>
              <a:rPr lang="en-US" sz="28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 -= 1;</a:t>
            </a:r>
          </a:p>
          <a:p>
            <a:pPr marL="114300" indent="0">
              <a:buNone/>
            </a:pPr>
            <a:endParaRPr lang="en-US" sz="28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  <a:p>
            <a:pPr marL="114300" indent="0">
              <a:buNone/>
            </a:pPr>
            <a:r>
              <a:rPr lang="en-US" sz="2800" dirty="0"/>
              <a:t>Should this work for integers? Doubles? Strings?</a:t>
            </a:r>
            <a:endParaRPr lang="en-US" sz="2800" dirty="0">
              <a:solidFill>
                <a:schemeClr val="tx1"/>
              </a:solidFill>
              <a:latin typeface="Consolas" panose="020B0609020204030204" pitchFamily="49" charset="0"/>
              <a:cs typeface="Calibri" panose="020F0502020204030204" pitchFamily="34" charset="0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AAA5A1-A94D-AC6B-C41A-AF55D47A5D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3136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A333F-B749-BF1B-8113-3628B1FEB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39" y="-826815"/>
            <a:ext cx="10515601" cy="762636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</a:t>
            </a:r>
            <a:r>
              <a:rPr lang="en-US" dirty="0"/>
              <a:t>A, B, C Variables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 (Think)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4835EC-40BF-1DBE-3F3E-75511C7710F6}"/>
              </a:ext>
            </a:extLst>
          </p:cNvPr>
          <p:cNvSpPr txBox="1"/>
          <p:nvPr/>
        </p:nvSpPr>
        <p:spPr>
          <a:xfrm>
            <a:off x="980439" y="1988589"/>
            <a:ext cx="68718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values do a, b, and c hold after this code is executed?</a:t>
            </a:r>
          </a:p>
          <a:p>
            <a:endParaRPr lang="en-US" sz="3200" dirty="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r>
              <a:rPr lang="en-US" sz="32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a</a:t>
            </a:r>
            <a:r>
              <a:rPr lang="en-US" sz="3200" dirty="0">
                <a:latin typeface="Consolas" panose="020B0609020204030204" pitchFamily="49" charset="0"/>
              </a:rPr>
              <a:t> 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b</a:t>
            </a:r>
            <a:r>
              <a:rPr lang="en-US" sz="3200" dirty="0">
                <a:latin typeface="Consolas" panose="020B0609020204030204" pitchFamily="49" charset="0"/>
              </a:rPr>
              <a:t> 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30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c</a:t>
            </a:r>
            <a:r>
              <a:rPr lang="en-US" sz="3200" dirty="0">
                <a:latin typeface="Consolas" panose="020B0609020204030204" pitchFamily="49" charset="0"/>
              </a:rPr>
              <a:t> = a + b;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c -=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a = b +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b /=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55BDBB7-43F7-D740-7F52-67D6A8A3CDEC}"/>
              </a:ext>
            </a:extLst>
          </p:cNvPr>
          <p:cNvSpPr txBox="1"/>
          <p:nvPr/>
        </p:nvSpPr>
        <p:spPr>
          <a:xfrm>
            <a:off x="7954682" y="2660096"/>
            <a:ext cx="306592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10, 30, 40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35, 15, 30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35, 15.5, 30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20, 15, 30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E8C28F-6846-DB66-71A2-2C2B2C4AAD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/>
          </a:p>
        </p:txBody>
      </p:sp>
      <p:pic>
        <p:nvPicPr>
          <p:cNvPr id="7" name="Picture 6" descr="Ask questions on sli.do at #cse121">
            <a:extLst>
              <a:ext uri="{FF2B5EF4-FFF2-40B4-BE49-F238E27FC236}">
                <a16:creationId xmlns:a16="http://schemas.microsoft.com/office/drawing/2014/main" id="{E185306B-D0B3-4250-9109-1753F9468F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390" y="208017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3877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AE316EF9-DA4A-2B3C-2AEF-F3DE054B94F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80439" y="-826815"/>
            <a:ext cx="10515601" cy="762636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1" vertOverflow="overflow" horzOverflow="overflow" vert="horz" wrap="square" lIns="45700" tIns="45700" rIns="45700" bIns="45700" numCol="1" spcCol="0" rtlCol="0" fromWordArt="0" anchor="ctr" anchorCtr="0" forceAA="0" compatLnSpc="1">
            <a:prstTxWarp prst="textNoShape">
              <a:avLst/>
            </a:prstTxWarp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defRPr sz="44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Calibri"/>
              <a:buNone/>
              <a:tabLst/>
              <a:defRPr/>
            </a:pP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A, B, C Variables (Pair)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4047DDF-5267-088B-F4CC-8133A09B8CCE}"/>
              </a:ext>
            </a:extLst>
          </p:cNvPr>
          <p:cNvSpPr txBox="1"/>
          <p:nvPr/>
        </p:nvSpPr>
        <p:spPr>
          <a:xfrm>
            <a:off x="980439" y="1988589"/>
            <a:ext cx="687185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What values do a, b, and c hold after this code is executed?</a:t>
            </a:r>
          </a:p>
          <a:p>
            <a:endParaRPr lang="en-US" sz="3200" dirty="0">
              <a:solidFill>
                <a:srgbClr val="267F99"/>
              </a:solidFill>
              <a:latin typeface="Consolas" panose="020B0609020204030204" pitchFamily="49" charset="0"/>
            </a:endParaRPr>
          </a:p>
          <a:p>
            <a:r>
              <a:rPr lang="en-US" sz="32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a</a:t>
            </a:r>
            <a:r>
              <a:rPr lang="en-US" sz="3200" dirty="0">
                <a:latin typeface="Consolas" panose="020B0609020204030204" pitchFamily="49" charset="0"/>
              </a:rPr>
              <a:t> 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b</a:t>
            </a:r>
            <a:r>
              <a:rPr lang="en-US" sz="3200" dirty="0">
                <a:latin typeface="Consolas" panose="020B0609020204030204" pitchFamily="49" charset="0"/>
              </a:rPr>
              <a:t> 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30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solidFill>
                  <a:srgbClr val="267F99"/>
                </a:solidFill>
                <a:latin typeface="Consolas" panose="020B0609020204030204" pitchFamily="49" charset="0"/>
              </a:rPr>
              <a:t>int</a:t>
            </a:r>
            <a:r>
              <a:rPr lang="en-US" sz="3200" dirty="0">
                <a:latin typeface="Consolas" panose="020B0609020204030204" pitchFamily="49" charset="0"/>
              </a:rPr>
              <a:t> </a:t>
            </a:r>
            <a:r>
              <a:rPr lang="en-US" sz="3200" dirty="0">
                <a:solidFill>
                  <a:srgbClr val="001080"/>
                </a:solidFill>
                <a:latin typeface="Consolas" panose="020B0609020204030204" pitchFamily="49" charset="0"/>
              </a:rPr>
              <a:t>c</a:t>
            </a:r>
            <a:r>
              <a:rPr lang="en-US" sz="3200" dirty="0">
                <a:latin typeface="Consolas" panose="020B0609020204030204" pitchFamily="49" charset="0"/>
              </a:rPr>
              <a:t> = a + b;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c -=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a = b +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5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  <a:p>
            <a:r>
              <a:rPr lang="en-US" sz="3200" dirty="0">
                <a:latin typeface="Consolas" panose="020B0609020204030204" pitchFamily="49" charset="0"/>
              </a:rPr>
              <a:t>b /= </a:t>
            </a:r>
            <a:r>
              <a:rPr lang="en-US" sz="3200" dirty="0">
                <a:solidFill>
                  <a:srgbClr val="098658"/>
                </a:solidFill>
                <a:latin typeface="Consolas" panose="020B0609020204030204" pitchFamily="49" charset="0"/>
              </a:rPr>
              <a:t>2</a:t>
            </a:r>
            <a:r>
              <a:rPr lang="en-US" sz="3200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7D78F34-1E8F-8641-CA9F-61875DD4662F}"/>
              </a:ext>
            </a:extLst>
          </p:cNvPr>
          <p:cNvSpPr txBox="1"/>
          <p:nvPr/>
        </p:nvSpPr>
        <p:spPr>
          <a:xfrm>
            <a:off x="7954682" y="2660096"/>
            <a:ext cx="3065929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10, 30, 40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35, 15, 30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35, 15.5, 30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3600" dirty="0">
                <a:latin typeface="Calibri" panose="020F0502020204030204" pitchFamily="34" charset="0"/>
                <a:cs typeface="Calibri" panose="020F0502020204030204" pitchFamily="34" charset="0"/>
              </a:rPr>
              <a:t> 20, 15, 30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A87FF5D-828F-796D-BF49-96A9EAE1113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/>
          </a:p>
        </p:txBody>
      </p:sp>
      <p:pic>
        <p:nvPicPr>
          <p:cNvPr id="8" name="Picture 7" descr="Ask questions on sli.do at #cse121">
            <a:extLst>
              <a:ext uri="{FF2B5EF4-FFF2-40B4-BE49-F238E27FC236}">
                <a16:creationId xmlns:a16="http://schemas.microsoft.com/office/drawing/2014/main" id="{034F5FEB-15B5-464B-A63F-BB3F53F34E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390" y="208017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7094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F9D4AB-3253-4651-BAB2-8D3C413FB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Agenda (3/3)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3F9555-B9D5-4EDE-8EF2-3335E260A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Announcements, Reminders</a:t>
            </a:r>
          </a:p>
          <a:p>
            <a:r>
              <a:rPr lang="en-US" dirty="0"/>
              <a:t>Typecasting</a:t>
            </a:r>
          </a:p>
          <a:p>
            <a:r>
              <a:rPr lang="en-US" dirty="0"/>
              <a:t>Casting, More Variables and Operators! </a:t>
            </a:r>
          </a:p>
          <a:p>
            <a:r>
              <a:rPr lang="en-US" b="1" dirty="0">
                <a:solidFill>
                  <a:srgbClr val="7030A0"/>
                </a:solidFill>
              </a:rPr>
              <a:t>Strings and Characters Review (now)</a:t>
            </a:r>
          </a:p>
          <a:p>
            <a:pPr lvl="1"/>
            <a:r>
              <a:rPr lang="en-US" dirty="0"/>
              <a:t>code example! 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CE2E6-5043-4AF0-8171-A4B436DD599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9480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A0363-E667-4D38-BC39-CB590D93A8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PCM: </a:t>
            </a:r>
            <a:r>
              <a:rPr lang="en-US" dirty="0"/>
              <a:t>Strings &amp; </a:t>
            </a:r>
            <a:r>
              <a:rPr lang="en-US" dirty="0">
                <a:solidFill>
                  <a:schemeClr val="accent6"/>
                </a:solidFill>
                <a:latin typeface="Consolas" panose="020B0609020204030204" pitchFamily="49" charset="0"/>
              </a:rPr>
              <a:t>chars</a:t>
            </a:r>
            <a:endParaRPr lang="en-US" dirty="0">
              <a:solidFill>
                <a:schemeClr val="accent6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0E6FEC1-5697-4575-AA36-5BE72E012A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Recall: String literals are a sequence of characters that are </a:t>
            </a:r>
            <a:r>
              <a:rPr lang="en-US" i="1" dirty="0"/>
              <a:t>strung </a:t>
            </a:r>
            <a:r>
              <a:rPr lang="en-US" dirty="0"/>
              <a:t>together, begin and end with </a:t>
            </a:r>
            <a:r>
              <a:rPr lang="en-US" dirty="0">
                <a:solidFill>
                  <a:srgbClr val="C00000"/>
                </a:solidFill>
              </a:rPr>
              <a:t>""</a:t>
            </a:r>
          </a:p>
          <a:p>
            <a:pPr lvl="1"/>
            <a:r>
              <a:rPr lang="en-US" dirty="0"/>
              <a:t>Use zero-based indexing</a:t>
            </a:r>
          </a:p>
          <a:p>
            <a:r>
              <a:rPr lang="en-US" dirty="0"/>
              <a:t>A </a:t>
            </a:r>
            <a:r>
              <a:rPr lang="en-US" dirty="0">
                <a:solidFill>
                  <a:srgbClr val="7030A0"/>
                </a:solidFill>
                <a:latin typeface="Consolas" panose="020B0609020204030204" pitchFamily="49" charset="0"/>
              </a:rPr>
              <a:t>char</a:t>
            </a:r>
            <a:r>
              <a:rPr lang="en-US" dirty="0"/>
              <a:t> represents a single character </a:t>
            </a:r>
          </a:p>
          <a:p>
            <a:pPr lvl="1"/>
            <a:r>
              <a:rPr lang="en-US" dirty="0"/>
              <a:t>Begin and end with single quotes ( ' )</a:t>
            </a:r>
          </a:p>
          <a:p>
            <a:pPr lvl="1"/>
            <a:r>
              <a:rPr lang="en-US" dirty="0"/>
              <a:t>Strings are made up of </a:t>
            </a:r>
            <a:r>
              <a:rPr lang="en-US" dirty="0">
                <a:latin typeface="Consolas" panose="020B0609020204030204" pitchFamily="49" charset="0"/>
              </a:rPr>
              <a:t>char</a:t>
            </a:r>
            <a:r>
              <a:rPr lang="en-US" dirty="0"/>
              <a:t>s! </a:t>
            </a:r>
          </a:p>
          <a:p>
            <a:pPr marL="571500" lvl="1" indent="0">
              <a:buNone/>
            </a:pP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18F2289-4E55-4AF6-8E22-832E2BF05FF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7547865"/>
              </p:ext>
            </p:extLst>
          </p:nvPr>
        </p:nvGraphicFramePr>
        <p:xfrm>
          <a:off x="7615918" y="2377641"/>
          <a:ext cx="3817485" cy="1000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5355">
                  <a:extLst>
                    <a:ext uri="{9D8B030D-6E8A-4147-A177-3AD203B41FA5}">
                      <a16:colId xmlns:a16="http://schemas.microsoft.com/office/drawing/2014/main" val="3874129439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9037766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073113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208589544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739331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04357698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731264172"/>
                    </a:ext>
                  </a:extLst>
                </a:gridCol>
              </a:tblGrid>
              <a:tr h="54496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a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0276"/>
                  </a:ext>
                </a:extLst>
              </a:tr>
              <a:tr h="4216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8510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745A610-DED0-43BE-BA45-1D5A523A57EC}"/>
              </a:ext>
            </a:extLst>
          </p:cNvPr>
          <p:cNvSpPr txBox="1"/>
          <p:nvPr/>
        </p:nvSpPr>
        <p:spPr>
          <a:xfrm>
            <a:off x="7157358" y="4536887"/>
            <a:ext cx="4407892" cy="830997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</a:rPr>
              <a:t> letter =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</a:rPr>
              <a:t>'g'</a:t>
            </a:r>
            <a:r>
              <a:rPr lang="en-US" sz="2400" dirty="0">
                <a:latin typeface="Consolas" panose="020B0609020204030204" pitchFamily="49" charset="0"/>
              </a:rPr>
              <a:t>;</a:t>
            </a:r>
          </a:p>
          <a:p>
            <a:r>
              <a:rPr lang="en-US" sz="2400" dirty="0">
                <a:solidFill>
                  <a:srgbClr val="7030A0"/>
                </a:solidFill>
                <a:latin typeface="Consolas" panose="020B0609020204030204" pitchFamily="49" charset="0"/>
              </a:rPr>
              <a:t>char</a:t>
            </a:r>
            <a:r>
              <a:rPr lang="en-US" sz="2400" dirty="0">
                <a:latin typeface="Consolas" panose="020B0609020204030204" pitchFamily="49" charset="0"/>
              </a:rPr>
              <a:t> </a:t>
            </a:r>
            <a:r>
              <a:rPr lang="en-US" sz="2400" dirty="0" err="1">
                <a:latin typeface="Consolas" panose="020B0609020204030204" pitchFamily="49" charset="0"/>
              </a:rPr>
              <a:t>anotherLetter</a:t>
            </a:r>
            <a:r>
              <a:rPr lang="en-US" sz="2400" dirty="0">
                <a:latin typeface="Consolas" panose="020B0609020204030204" pitchFamily="49" charset="0"/>
              </a:rPr>
              <a:t> = </a:t>
            </a:r>
            <a:r>
              <a:rPr lang="en-US" sz="2400" dirty="0">
                <a:solidFill>
                  <a:srgbClr val="C00000"/>
                </a:solidFill>
                <a:latin typeface="Consolas" panose="020B0609020204030204" pitchFamily="49" charset="0"/>
              </a:rPr>
              <a:t>'b'</a:t>
            </a:r>
            <a:r>
              <a:rPr lang="en-US" sz="2400" dirty="0">
                <a:latin typeface="Consolas" panose="020B0609020204030204" pitchFamily="49" charset="0"/>
              </a:rPr>
              <a:t>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47D44D-7538-42CD-8CE0-AAA23D49606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9425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39664-AA7E-0C50-6D41-DDAF4653A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PCM: </a:t>
            </a:r>
            <a:r>
              <a:rPr lang="en-US" dirty="0"/>
              <a:t>String Methods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DF444FB-B3E7-49AD-94E3-9816C33EC184}"/>
              </a:ext>
            </a:extLst>
          </p:cNvPr>
          <p:cNvSpPr txBox="1"/>
          <p:nvPr/>
        </p:nvSpPr>
        <p:spPr>
          <a:xfrm>
            <a:off x="6547758" y="650932"/>
            <a:ext cx="51707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Usage: 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&lt;</a:t>
            </a:r>
            <a:r>
              <a:rPr lang="en-US" sz="2000" dirty="0" err="1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string_variable</a:t>
            </a:r>
            <a:r>
              <a:rPr lang="en-US" sz="2000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</a:rPr>
              <a:t>&gt;</a:t>
            </a:r>
            <a:r>
              <a:rPr lang="en-US" sz="2000" dirty="0">
                <a:latin typeface="Consolas" panose="020B0609020204030204" pitchFamily="49" charset="0"/>
              </a:rPr>
              <a:t>.</a:t>
            </a:r>
            <a:r>
              <a:rPr lang="en-US" sz="2000" dirty="0">
                <a:solidFill>
                  <a:schemeClr val="accent3">
                    <a:lumMod val="75000"/>
                  </a:schemeClr>
                </a:solidFill>
                <a:latin typeface="Consolas" panose="020B0609020204030204" pitchFamily="49" charset="0"/>
              </a:rPr>
              <a:t>&lt;method&gt;</a:t>
            </a:r>
            <a:r>
              <a:rPr lang="en-US" sz="2000" dirty="0">
                <a:latin typeface="Consolas" panose="020B0609020204030204" pitchFamily="49" charset="0"/>
              </a:rPr>
              <a:t>(…)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5DE2991B-4F98-6101-A1CC-92856BDAA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5689999"/>
              </p:ext>
            </p:extLst>
          </p:nvPr>
        </p:nvGraphicFramePr>
        <p:xfrm>
          <a:off x="838200" y="1219200"/>
          <a:ext cx="10468452" cy="4787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40275">
                  <a:extLst>
                    <a:ext uri="{9D8B030D-6E8A-4147-A177-3AD203B41FA5}">
                      <a16:colId xmlns:a16="http://schemas.microsoft.com/office/drawing/2014/main" val="3368264241"/>
                    </a:ext>
                  </a:extLst>
                </a:gridCol>
                <a:gridCol w="6428177">
                  <a:extLst>
                    <a:ext uri="{9D8B030D-6E8A-4147-A177-3AD203B41FA5}">
                      <a16:colId xmlns:a16="http://schemas.microsoft.com/office/drawing/2014/main" val="3821759083"/>
                    </a:ext>
                  </a:extLst>
                </a:gridCol>
              </a:tblGrid>
              <a:tr h="435779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Method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Description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165557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length()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the length of the string.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5982990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charAt(</a:t>
                      </a:r>
                      <a:r>
                        <a:rPr lang="en-US" sz="1800" i="1" dirty="0"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the character at index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of the string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054932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indexOf(</a:t>
                      </a:r>
                      <a:r>
                        <a:rPr lang="en-US" sz="1800" i="1" dirty="0">
                          <a:latin typeface="Consolas" panose="020B0609020204030204" pitchFamily="49" charset="0"/>
                        </a:rPr>
                        <a:t>s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the index of the first occurrence of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in the string; returns </a:t>
                      </a:r>
                      <a:b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</a:b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 if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doesn't appear in the string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4619916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substring(</a:t>
                      </a:r>
                      <a:r>
                        <a:rPr lang="en-US" sz="1800" i="1" dirty="0"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, </a:t>
                      </a:r>
                      <a:r>
                        <a:rPr lang="en-US" sz="1800" i="1" dirty="0">
                          <a:latin typeface="Consolas" panose="020B0609020204030204" pitchFamily="49" charset="0"/>
                        </a:rPr>
                        <a:t>j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) 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or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 substring(</a:t>
                      </a:r>
                      <a:r>
                        <a:rPr lang="en-US" sz="1800" i="1" dirty="0">
                          <a:latin typeface="Consolas" panose="020B0609020204030204" pitchFamily="49" charset="0"/>
                        </a:rPr>
                        <a:t>i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)</a:t>
                      </a:r>
                      <a:endParaRPr lang="en-US" sz="18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the characters in this string from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(inclusive) to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(exclusive); if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j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 is omitted, goes until the end of the string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250403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contains(</a:t>
                      </a:r>
                      <a:r>
                        <a:rPr lang="en-US" sz="1800" i="1" dirty="0">
                          <a:latin typeface="Consolas" panose="020B0609020204030204" pitchFamily="49" charset="0"/>
                        </a:rPr>
                        <a:t>s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)</a:t>
                      </a:r>
                      <a:endParaRPr lang="en-US" sz="18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whether or not the string contains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671709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equals(</a:t>
                      </a:r>
                      <a:r>
                        <a:rPr lang="en-US" sz="1800" i="1" dirty="0">
                          <a:latin typeface="Consolas" panose="020B0609020204030204" pitchFamily="49" charset="0"/>
                        </a:rPr>
                        <a:t>s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)</a:t>
                      </a:r>
                      <a:endParaRPr lang="en-US" sz="18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whether or not the string is equal to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 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(case-sensitive)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461892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equalsIgnoreCase(</a:t>
                      </a:r>
                      <a:r>
                        <a:rPr lang="en-US" sz="1800" i="1" dirty="0">
                          <a:latin typeface="Consolas" panose="020B0609020204030204" pitchFamily="49" charset="0"/>
                        </a:rPr>
                        <a:t>s</a:t>
                      </a:r>
                      <a:r>
                        <a:rPr lang="en-US" sz="1800" i="0" dirty="0">
                          <a:latin typeface="Consolas" panose="020B0609020204030204" pitchFamily="49" charset="0"/>
                        </a:rPr>
                        <a:t>)</a:t>
                      </a:r>
                      <a:endParaRPr lang="en-US" sz="1800" dirty="0">
                        <a:latin typeface="Consolas" panose="020B0609020204030204" pitchFamily="49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whether or not the string is equal to </a:t>
                      </a:r>
                      <a:r>
                        <a:rPr lang="en-US" sz="1800" i="1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s </a:t>
                      </a:r>
                      <a:r>
                        <a:rPr lang="en-US" sz="1800" i="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ignoring case</a:t>
                      </a:r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784282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toUpperCase()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an uppercase version of the string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425595"/>
                  </a:ext>
                </a:extLst>
              </a:tr>
              <a:tr h="435779"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onsolas" panose="020B0609020204030204" pitchFamily="49" charset="0"/>
                        </a:rPr>
                        <a:t>toLowerCase()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Returns a lowercase version of the string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948306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BD9CC9-034B-1922-2049-BC4B62C9023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31834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220494-5579-FC89-533B-ED93BA7DB1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FA5E3-1471-D4AF-D21D-AB7DA0491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39" y="-826815"/>
            <a:ext cx="10515601" cy="762636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</a:t>
            </a:r>
            <a:r>
              <a:rPr lang="en-US" dirty="0"/>
              <a:t>Gumball 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(Think)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FCADA86-8081-038D-C0A3-7BB789F85737}"/>
              </a:ext>
            </a:extLst>
          </p:cNvPr>
          <p:cNvSpPr/>
          <p:nvPr/>
        </p:nvSpPr>
        <p:spPr>
          <a:xfrm>
            <a:off x="371475" y="1408133"/>
            <a:ext cx="110109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</a:t>
            </a:r>
            <a:r>
              <a:rPr lang="en-US" sz="26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contains the String </a:t>
            </a:r>
            <a:r>
              <a:rPr lang="en-US" sz="26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"bubble gum"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statement would result in </a:t>
            </a:r>
            <a:r>
              <a:rPr lang="en-US" sz="26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containing </a:t>
            </a:r>
            <a:r>
              <a:rPr lang="en-US" sz="26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"Gumball"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instead?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44CD7B3-0430-D760-CCA1-906088E3D9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3993985"/>
              </p:ext>
            </p:extLst>
          </p:nvPr>
        </p:nvGraphicFramePr>
        <p:xfrm>
          <a:off x="371475" y="4005055"/>
          <a:ext cx="5453550" cy="1000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5355">
                  <a:extLst>
                    <a:ext uri="{9D8B030D-6E8A-4147-A177-3AD203B41FA5}">
                      <a16:colId xmlns:a16="http://schemas.microsoft.com/office/drawing/2014/main" val="3874129439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9037766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073113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208589544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739331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04357698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7312641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2397371736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43654077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808435129"/>
                    </a:ext>
                  </a:extLst>
                </a:gridCol>
              </a:tblGrid>
              <a:tr h="54496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002060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0276"/>
                  </a:ext>
                </a:extLst>
              </a:tr>
              <a:tr h="4216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851079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DBE924DC-D08D-D5A7-0379-6C92C5526C69}"/>
              </a:ext>
            </a:extLst>
          </p:cNvPr>
          <p:cNvSpPr txBox="1"/>
          <p:nvPr/>
        </p:nvSpPr>
        <p:spPr>
          <a:xfrm>
            <a:off x="5915026" y="3212797"/>
            <a:ext cx="61245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(7) + "ball";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s =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(7, 9) + "ball";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s =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s.charAt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(7).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toUpperCase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() + "ball";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s =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(7, 8).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toUpperCase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()    </a:t>
            </a:r>
            <a:b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</a:b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    +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(8) + "ball";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91ABAF1-DC9F-301C-EB84-9F3F3AF10E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/>
          </a:p>
        </p:txBody>
      </p:sp>
      <p:pic>
        <p:nvPicPr>
          <p:cNvPr id="9" name="Picture 8" descr="Ask questions on sli.do at #cse121">
            <a:extLst>
              <a:ext uri="{FF2B5EF4-FFF2-40B4-BE49-F238E27FC236}">
                <a16:creationId xmlns:a16="http://schemas.microsoft.com/office/drawing/2014/main" id="{8337F586-4569-4367-BADB-C4BDC2D9C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390" y="208017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20777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49FDA9E0-10EE-BF96-58A0-A09CB243F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439" y="-826815"/>
            <a:ext cx="10515601" cy="762636"/>
          </a:xfrm>
        </p:spPr>
        <p:txBody>
          <a:bodyPr>
            <a:normAutofit/>
          </a:bodyPr>
          <a:lstStyle/>
          <a:p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Think Pair Share: </a:t>
            </a:r>
            <a:r>
              <a:rPr lang="en-US" dirty="0"/>
              <a:t>Gumball </a:t>
            </a:r>
            <a:r>
              <a:rPr kumimoji="0" lang="en-US" sz="4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t>(Pair)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128380-3EBE-58D5-8630-BB732F53B1BC}"/>
              </a:ext>
            </a:extLst>
          </p:cNvPr>
          <p:cNvSpPr/>
          <p:nvPr/>
        </p:nvSpPr>
        <p:spPr>
          <a:xfrm>
            <a:off x="371475" y="1408133"/>
            <a:ext cx="11010900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Suppose </a:t>
            </a:r>
            <a:r>
              <a:rPr lang="en-US" sz="26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contains the String </a:t>
            </a:r>
            <a:r>
              <a:rPr lang="en-US" sz="26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"bubble gum"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 </a:t>
            </a:r>
            <a:b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b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Which statement would result in </a:t>
            </a:r>
            <a:r>
              <a:rPr lang="en-US" sz="26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s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containing </a:t>
            </a:r>
            <a:r>
              <a:rPr lang="en-US" sz="2600" dirty="0">
                <a:solidFill>
                  <a:schemeClr val="tx1"/>
                </a:solidFill>
                <a:latin typeface="Consolas" panose="020B0609020204030204" pitchFamily="49" charset="0"/>
                <a:cs typeface="Calibri" panose="020F0502020204030204" pitchFamily="34" charset="0"/>
              </a:rPr>
              <a:t>"Gumball"</a:t>
            </a:r>
            <a:r>
              <a:rPr lang="en-US" sz="26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instead?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9E40DDBE-2AA1-C8C1-9A1D-F822C9AFFB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98661054"/>
              </p:ext>
            </p:extLst>
          </p:nvPr>
        </p:nvGraphicFramePr>
        <p:xfrm>
          <a:off x="371475" y="4005055"/>
          <a:ext cx="5453550" cy="100080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45355">
                  <a:extLst>
                    <a:ext uri="{9D8B030D-6E8A-4147-A177-3AD203B41FA5}">
                      <a16:colId xmlns:a16="http://schemas.microsoft.com/office/drawing/2014/main" val="3874129439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9037766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073113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208589544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47393315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043576983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731264172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2397371736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143654077"/>
                    </a:ext>
                  </a:extLst>
                </a:gridCol>
                <a:gridCol w="545355">
                  <a:extLst>
                    <a:ext uri="{9D8B030D-6E8A-4147-A177-3AD203B41FA5}">
                      <a16:colId xmlns:a16="http://schemas.microsoft.com/office/drawing/2014/main" val="3808435129"/>
                    </a:ext>
                  </a:extLst>
                </a:gridCol>
              </a:tblGrid>
              <a:tr h="544967"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b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l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3200" dirty="0">
                        <a:solidFill>
                          <a:srgbClr val="002060"/>
                        </a:solidFill>
                        <a:latin typeface="Consolas" panose="020B0609020204030204" pitchFamily="49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g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u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>
                          <a:solidFill>
                            <a:srgbClr val="002060"/>
                          </a:solidFill>
                          <a:latin typeface="Consolas" panose="020B0609020204030204" pitchFamily="49" charset="0"/>
                        </a:rPr>
                        <a:t>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CCE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40276"/>
                  </a:ext>
                </a:extLst>
              </a:tr>
              <a:tr h="421685"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0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1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2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3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4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5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6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7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800" dirty="0">
                          <a:solidFill>
                            <a:srgbClr val="990033"/>
                          </a:solidFill>
                          <a:latin typeface="Consolas" panose="020B0609020204030204" pitchFamily="49" charset="0"/>
                        </a:rPr>
                        <a:t>9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785107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DEF56AD9-FB32-F915-25FB-8499339D5B42}"/>
              </a:ext>
            </a:extLst>
          </p:cNvPr>
          <p:cNvSpPr txBox="1"/>
          <p:nvPr/>
        </p:nvSpPr>
        <p:spPr>
          <a:xfrm>
            <a:off x="5915026" y="3212797"/>
            <a:ext cx="61245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(7) + "ball";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s =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(7, 9) + "ball";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s =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s.charAt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(7).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toUpperCase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() + "ball";</a:t>
            </a:r>
          </a:p>
          <a:p>
            <a:pPr marL="342900" indent="-342900">
              <a:spcAft>
                <a:spcPts val="1200"/>
              </a:spcAft>
              <a:buClr>
                <a:srgbClr val="7030A0"/>
              </a:buClr>
              <a:buFont typeface="+mj-lt"/>
              <a:buAutoNum type="alphaUcPeriod"/>
            </a:pP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s =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(7, 8).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toUpperCase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()    </a:t>
            </a:r>
            <a:b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</a:b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    + </a:t>
            </a:r>
            <a:r>
              <a:rPr lang="en-US" sz="2200" dirty="0" err="1">
                <a:latin typeface="Consolas" panose="020B0609020204030204" pitchFamily="49" charset="0"/>
                <a:cs typeface="Calibri" panose="020F0502020204030204" pitchFamily="34" charset="0"/>
              </a:rPr>
              <a:t>s.substring</a:t>
            </a:r>
            <a:r>
              <a:rPr lang="en-US" sz="2200" dirty="0">
                <a:latin typeface="Consolas" panose="020B0609020204030204" pitchFamily="49" charset="0"/>
                <a:cs typeface="Calibri" panose="020F0502020204030204" pitchFamily="34" charset="0"/>
              </a:rPr>
              <a:t>(8) + "ball";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63BCCF5-EDAC-32B9-3002-03CC58AA43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/>
          </a:p>
        </p:txBody>
      </p:sp>
      <p:pic>
        <p:nvPicPr>
          <p:cNvPr id="9" name="Picture 8" descr="Ask questions on sli.do at #cse121">
            <a:extLst>
              <a:ext uri="{FF2B5EF4-FFF2-40B4-BE49-F238E27FC236}">
                <a16:creationId xmlns:a16="http://schemas.microsoft.com/office/drawing/2014/main" id="{00F6AAA2-A18D-4A2F-90F2-8657060693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4390" y="208017"/>
            <a:ext cx="777240" cy="777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610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E0CCE-4595-5A12-442C-15723227BA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Aside: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Gumball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5" name="Picture 2" descr="Miya's corgi, Gumball, lying down belly-up on a soft-looking rug">
            <a:extLst>
              <a:ext uri="{FF2B5EF4-FFF2-40B4-BE49-F238E27FC236}">
                <a16:creationId xmlns:a16="http://schemas.microsoft.com/office/drawing/2014/main" id="{EC0C2099-4CC9-F020-9807-E2F2E29D4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034" y="4210596"/>
            <a:ext cx="3827929" cy="1931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Miya's corgi, Gumball, looking a little tired/grumpy">
            <a:extLst>
              <a:ext uri="{FF2B5EF4-FFF2-40B4-BE49-F238E27FC236}">
                <a16:creationId xmlns:a16="http://schemas.microsoft.com/office/drawing/2014/main" id="{AE860638-606E-B75A-C49E-146A0424D4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2035" y="1339649"/>
            <a:ext cx="3827929" cy="2870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 descr="Miya's gorgeous corgi, Gumball, with a rainbow scarf on a tennis court; his tongue is sticking out and he's smiling!">
            <a:extLst>
              <a:ext uri="{FF2B5EF4-FFF2-40B4-BE49-F238E27FC236}">
                <a16:creationId xmlns:a16="http://schemas.microsoft.com/office/drawing/2014/main" id="{7068294D-B76B-A4B2-3687-70F44B0974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894" y="1339650"/>
            <a:ext cx="3602141" cy="4802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8" descr="Miya's corgi, Gumball, smiling with a Pumpkin scarf">
            <a:extLst>
              <a:ext uri="{FF2B5EF4-FFF2-40B4-BE49-F238E27FC236}">
                <a16:creationId xmlns:a16="http://schemas.microsoft.com/office/drawing/2014/main" id="{F62124C3-9AEF-54A7-C69C-ED677FEAAF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5682" y="1339649"/>
            <a:ext cx="3602141" cy="48028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318301-9506-DEBE-72BF-4E286A92290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879524"/>
      </p:ext>
    </p:extLst>
  </p:cSld>
  <p:clrMapOvr>
    <a:masterClrMapping/>
  </p:clrMapOvr>
</p:sld>
</file>

<file path=ppt/theme/theme1.xml><?xml version="1.0" encoding="utf-8"?>
<a:theme xmlns:a="http://schemas.openxmlformats.org/drawingml/2006/main" name="2_CSE 12X (adopted from CSE 373)">
  <a:themeElements>
    <a:clrScheme name="Custom 2">
      <a:dk1>
        <a:srgbClr val="222222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57FF"/>
      </a:hlink>
      <a:folHlink>
        <a:srgbClr val="0057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SE 373 Summer 2020">
  <a:themeElements>
    <a:clrScheme name="CSE 373 Summer 2020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2E235D"/>
      </a:accent1>
      <a:accent2>
        <a:srgbClr val="E83C60"/>
      </a:accent2>
      <a:accent3>
        <a:srgbClr val="2699A9"/>
      </a:accent3>
      <a:accent4>
        <a:srgbClr val="FFC000"/>
      </a:accent4>
      <a:accent5>
        <a:srgbClr val="EE8A64"/>
      </a:accent5>
      <a:accent6>
        <a:srgbClr val="09A98A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8684</TotalTime>
  <Words>1225</Words>
  <Application>Microsoft Office PowerPoint</Application>
  <PresentationFormat>Widescreen</PresentationFormat>
  <Paragraphs>254</Paragraphs>
  <Slides>18</Slides>
  <Notes>1</Notes>
  <HiddenSlides>1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5" baseType="lpstr">
      <vt:lpstr>Calibri</vt:lpstr>
      <vt:lpstr>Montserrat SemiBold</vt:lpstr>
      <vt:lpstr>Montserrat ExtraBold</vt:lpstr>
      <vt:lpstr>Montserrat</vt:lpstr>
      <vt:lpstr>Consolas</vt:lpstr>
      <vt:lpstr>Arial</vt:lpstr>
      <vt:lpstr>2_CSE 12X (adopted from CSE 373)</vt:lpstr>
      <vt:lpstr>Strings, char, and Variables</vt:lpstr>
      <vt:lpstr>Agenda (1/3)</vt:lpstr>
      <vt:lpstr>Announcements, Reminders</vt:lpstr>
      <vt:lpstr>Agenda (2/3)</vt:lpstr>
      <vt:lpstr>PCM: Variables</vt:lpstr>
      <vt:lpstr>PCM: Casting</vt:lpstr>
      <vt:lpstr>New: Manipulating Variables</vt:lpstr>
      <vt:lpstr>New Operator: +=</vt:lpstr>
      <vt:lpstr>More Shorthand Operators</vt:lpstr>
      <vt:lpstr>Even Shorter Shorthands</vt:lpstr>
      <vt:lpstr>Think Pair Share: A, B, C Variables (Think)</vt:lpstr>
      <vt:lpstr>Think Pair Share: A, B, C Variables (Pair)</vt:lpstr>
      <vt:lpstr>Agenda (3/3)</vt:lpstr>
      <vt:lpstr>PCM: Strings &amp; chars</vt:lpstr>
      <vt:lpstr>PCM: String Methods</vt:lpstr>
      <vt:lpstr>Think Pair Share: Gumball (Think)</vt:lpstr>
      <vt:lpstr>Think Pair Share: Gumball (Pair)</vt:lpstr>
      <vt:lpstr>Aside: Gumball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Welcome!</dc:title>
  <cp:lastModifiedBy>mnats</cp:lastModifiedBy>
  <cp:revision>314</cp:revision>
  <dcterms:modified xsi:type="dcterms:W3CDTF">2026-10-09T17:01:07Z</dcterms:modified>
</cp:coreProperties>
</file>