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22"/>
  </p:notesMasterIdLst>
  <p:handoutMasterIdLst>
    <p:handoutMasterId r:id="rId23"/>
  </p:handoutMasterIdLst>
  <p:sldIdLst>
    <p:sldId id="381" r:id="rId2"/>
    <p:sldId id="373" r:id="rId3"/>
    <p:sldId id="356" r:id="rId4"/>
    <p:sldId id="357" r:id="rId5"/>
    <p:sldId id="388" r:id="rId6"/>
    <p:sldId id="352" r:id="rId7"/>
    <p:sldId id="391" r:id="rId8"/>
    <p:sldId id="393" r:id="rId9"/>
    <p:sldId id="360" r:id="rId10"/>
    <p:sldId id="361" r:id="rId11"/>
    <p:sldId id="392" r:id="rId12"/>
    <p:sldId id="364" r:id="rId13"/>
    <p:sldId id="383" r:id="rId14"/>
    <p:sldId id="380" r:id="rId15"/>
    <p:sldId id="384" r:id="rId16"/>
    <p:sldId id="374" r:id="rId17"/>
    <p:sldId id="355" r:id="rId18"/>
    <p:sldId id="386" r:id="rId19"/>
    <p:sldId id="366" r:id="rId20"/>
    <p:sldId id="382" r:id="rId21"/>
  </p:sldIdLst>
  <p:sldSz cx="12192000" cy="6858000"/>
  <p:notesSz cx="6858000" cy="9144000"/>
  <p:embeddedFontLst>
    <p:embeddedFont>
      <p:font typeface="Consolas" panose="020B0609020204030204" pitchFamily="49" charset="0"/>
      <p:regular r:id="rId24"/>
      <p:bold r:id="rId25"/>
      <p:italic r:id="rId26"/>
      <p:boldItalic r:id="rId27"/>
    </p:embeddedFont>
    <p:embeddedFont>
      <p:font typeface="Montserrat" pitchFamily="2" charset="77"/>
      <p:regular r:id="rId28"/>
      <p:bold r:id="rId29"/>
      <p:italic r:id="rId30"/>
      <p:boldItalic r:id="rId31"/>
    </p:embeddedFont>
    <p:embeddedFont>
      <p:font typeface="Montserrat ExtraBold" panose="00000900000000000000" pitchFamily="2" charset="77"/>
      <p:bold r:id="rId32"/>
      <p:italic r:id="rId33"/>
      <p:boldItalic r:id="rId34"/>
    </p:embeddedFont>
    <p:embeddedFont>
      <p:font typeface="Montserrat SemiBold" panose="00000700000000000000" pitchFamily="2" charset="77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7" roundtripDataSignature="AMtx7mi8dWrwCSJhu53tQRppDdHoobhi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1515"/>
    <a:srgbClr val="001080"/>
    <a:srgbClr val="795E26"/>
    <a:srgbClr val="7028C8"/>
    <a:srgbClr val="F7D57E"/>
    <a:srgbClr val="CF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57" autoAdjust="0"/>
    <p:restoredTop sz="94818"/>
  </p:normalViewPr>
  <p:slideViewPr>
    <p:cSldViewPr snapToGrid="0">
      <p:cViewPr varScale="1">
        <p:scale>
          <a:sx n="94" d="100"/>
          <a:sy n="94" d="100"/>
        </p:scale>
        <p:origin x="216" y="2896"/>
      </p:cViewPr>
      <p:guideLst/>
    </p:cSldViewPr>
  </p:slideViewPr>
  <p:outlineViewPr>
    <p:cViewPr>
      <p:scale>
        <a:sx n="33" d="100"/>
        <a:sy n="33" d="100"/>
      </p:scale>
      <p:origin x="0" y="-717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2649" y="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5BF56-4A4D-4DEA-BF4B-8ED38A61B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E3BD0-CCFC-4760-AAF3-CF9B94D18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50203-2B6C-4376-BFEA-B4E212133564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10/1/26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70846-9548-41CC-857D-BF91CA71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BCD5-B21F-45B8-9F34-078703248D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2362-2E36-4DA0-BABD-FE59F686457C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4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662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972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72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8;p29"/>
          <p:cNvSpPr txBox="1"/>
          <p:nvPr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761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0BC8F5D2-EC7D-3987-9E55-5B5120760F6E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649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3A9899B4-E7B4-CDCB-92EE-6CD1349326E4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434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1_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AA51AD87-4132-9A18-EF42-C841542E8D6A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906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preserve="1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0AE2531E-9639-E048-1A85-95CB1B806948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29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4D1E842B-300F-2BB8-9086-8E2E5F202D2A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27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Google Shape;18;p29">
            <a:extLst>
              <a:ext uri="{FF2B5EF4-FFF2-40B4-BE49-F238E27FC236}">
                <a16:creationId xmlns:a16="http://schemas.microsoft.com/office/drawing/2014/main" id="{79FC0088-7E32-4081-B92F-8CE8B97B5EA0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2891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6eUyEbV57NesP7vbm0pIP?si=56e4258dbc3441b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3Kt1o6bgf9F7qheUA" TargetMode="External"/><Relationship Id="rId2" Type="http://schemas.openxmlformats.org/officeDocument/2006/relationships/hyperlink" Target="https://courses.cs.washington.edu/courses/cse121/26a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dstem.org/us/courses/106638/lessons/183878/slides/1085602" TargetMode="External"/><Relationship Id="rId4" Type="http://schemas.openxmlformats.org/officeDocument/2006/relationships/hyperlink" Target="https://courses.cs.washington.edu/courses/cse121/26au/course_tools/#google-form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1/26au/getting_help/#introductory-programming-lab-ipl-ta-office-hour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1/26au/syllabus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1/26au/syllabus/#grade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shington.edu/cssc/" TargetMode="External"/><Relationship Id="rId2" Type="http://schemas.openxmlformats.org/officeDocument/2006/relationships/hyperlink" Target="https://courses.cs.washington.edu/courses/cse121/26au/syllabus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nologyreview.com/2025/05/20/1116327/ai-energy-usage-climate-footprint-big-tech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hyperlink" Target="https://dl.acm.org/doi/10.1145/3724363.3729024" TargetMode="External"/><Relationship Id="rId4" Type="http://schemas.openxmlformats.org/officeDocument/2006/relationships/hyperlink" Target="https://www.nytimes.com/2026/01/26/us/chatgpt-delusions-psychosis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1/26au/resources/code_quality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29">
            <a:extLst>
              <a:ext uri="{FF2B5EF4-FFF2-40B4-BE49-F238E27FC236}">
                <a16:creationId xmlns:a16="http://schemas.microsoft.com/office/drawing/2014/main" id="{C5E7BACA-EC1A-F75A-8907-C34CAD2EE0F4}"/>
              </a:ext>
            </a:extLst>
          </p:cNvPr>
          <p:cNvSpPr txBox="1"/>
          <p:nvPr/>
        </p:nvSpPr>
        <p:spPr>
          <a:xfrm>
            <a:off x="420095" y="1419273"/>
            <a:ext cx="8786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1" u="none" strike="noStrike" cap="none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LEC 01</a:t>
            </a:r>
            <a:endParaRPr b="1" dirty="0">
              <a:latin typeface="Montserrat ExtraBold" pitchFamily="2" charset="77"/>
              <a:cs typeface="Calibri" panose="020F0502020204030204" pitchFamily="34" charset="0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 idx="4294967295"/>
          </p:nvPr>
        </p:nvSpPr>
        <p:spPr>
          <a:xfrm>
            <a:off x="420095" y="3085086"/>
            <a:ext cx="6212927" cy="1037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>
              <a:buClr>
                <a:srgbClr val="F0F0F0"/>
              </a:buClr>
              <a:buSzPts val="6000"/>
            </a:pPr>
            <a:r>
              <a:rPr lang="en-US" sz="48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sz="4800"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7009923" y="1112472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087221" y="1451178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buClr>
                <a:srgbClr val="404040"/>
              </a:buClr>
              <a:buSzPts val="2200"/>
            </a:pPr>
            <a:br>
              <a:rPr lang="en-US" sz="22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is your favorite handheld food?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22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</a:t>
            </a:r>
            <a:r>
              <a:rPr lang="en-US" sz="2200" b="1" dirty="0" err="1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sli.do</a:t>
            </a:r>
            <a:r>
              <a:rPr lang="en-US" sz="22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95;p1">
            <a:extLst>
              <a:ext uri="{FF2B5EF4-FFF2-40B4-BE49-F238E27FC236}">
                <a16:creationId xmlns:a16="http://schemas.microsoft.com/office/drawing/2014/main" id="{8E660EA8-04E6-499D-BCF3-B2E5A10FE691}"/>
              </a:ext>
            </a:extLst>
          </p:cNvPr>
          <p:cNvSpPr txBox="1"/>
          <p:nvPr/>
        </p:nvSpPr>
        <p:spPr>
          <a:xfrm>
            <a:off x="7157403" y="3493967"/>
            <a:ext cx="476198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buClr>
                <a:srgbClr val="404040"/>
              </a:buClr>
              <a:buSzPts val="2200"/>
            </a:pP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r>
              <a:rPr lang="fr-FR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🍂 CSE 121 26au Lecture Tunes 🍂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96;p1">
            <a:extLst>
              <a:ext uri="{FF2B5EF4-FFF2-40B4-BE49-F238E27FC236}">
                <a16:creationId xmlns:a16="http://schemas.microsoft.com/office/drawing/2014/main" id="{B37EF8B5-46C6-4392-A084-080CAFEB9F47}"/>
              </a:ext>
            </a:extLst>
          </p:cNvPr>
          <p:cNvSpPr txBox="1"/>
          <p:nvPr/>
        </p:nvSpPr>
        <p:spPr>
          <a:xfrm>
            <a:off x="6935347" y="4072895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" name="Google Shape;97;p1">
            <a:extLst>
              <a:ext uri="{FF2B5EF4-FFF2-40B4-BE49-F238E27FC236}">
                <a16:creationId xmlns:a16="http://schemas.microsoft.com/office/drawing/2014/main" id="{FCC68C4B-67E1-40E4-981D-32131D0B3AAC}"/>
              </a:ext>
            </a:extLst>
          </p:cNvPr>
          <p:cNvSpPr txBox="1"/>
          <p:nvPr/>
        </p:nvSpPr>
        <p:spPr>
          <a:xfrm>
            <a:off x="6935347" y="4333507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" name="Google Shape;98;p1">
            <a:extLst>
              <a:ext uri="{FF2B5EF4-FFF2-40B4-BE49-F238E27FC236}">
                <a16:creationId xmlns:a16="http://schemas.microsoft.com/office/drawing/2014/main" id="{67E5CDFF-2DE3-2A2E-DA21-7CE5B2587A6D}"/>
              </a:ext>
            </a:extLst>
          </p:cNvPr>
          <p:cNvSpPr txBox="1"/>
          <p:nvPr/>
        </p:nvSpPr>
        <p:spPr>
          <a:xfrm>
            <a:off x="8088246" y="4072895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Miya </a:t>
            </a:r>
            <a:r>
              <a:rPr lang="en-US" sz="1200" dirty="0" err="1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Natsuhara</a:t>
            </a: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Anjali Pal</a:t>
            </a:r>
            <a:endParaRPr sz="1200" dirty="0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ADB4CB-F761-E8CB-CCDB-5142127CDB52}"/>
              </a:ext>
            </a:extLst>
          </p:cNvPr>
          <p:cNvSpPr txBox="1"/>
          <p:nvPr/>
        </p:nvSpPr>
        <p:spPr>
          <a:xfrm>
            <a:off x="8088246" y="4363869"/>
            <a:ext cx="4011913" cy="1754326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en-US" sz="1200" dirty="0" err="1">
                <a:latin typeface="Montserrat" panose="00000500000000000000" pitchFamily="2" charset="0"/>
              </a:rPr>
              <a:t>Samrutha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William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Samvedha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Syreeta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Ryan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Anant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Henry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Reese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Savannah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Tamsyn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Cedric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Anum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Navya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Gene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Margot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K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Ethan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Evelyn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Owen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Jameson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Paul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Gurbax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Tony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Lucas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Alex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Jesse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Matthew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Jennie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Anisha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TJ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Ivory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Avery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46B2D6-D7C3-9A5F-4ACE-46887F627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340" y="5572101"/>
            <a:ext cx="1092187" cy="10921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Announcements, Reminders</a:t>
            </a:r>
          </a:p>
          <a:p>
            <a:r>
              <a:rPr lang="en-US" dirty="0"/>
              <a:t>Syllabus Review</a:t>
            </a:r>
          </a:p>
          <a:p>
            <a:pPr lvl="1"/>
            <a:r>
              <a:rPr lang="en-US" dirty="0"/>
              <a:t>Assessments, Grading, Collaboration, and AI</a:t>
            </a:r>
          </a:p>
          <a:p>
            <a:r>
              <a:rPr lang="en-US" dirty="0"/>
              <a:t>Hello, World Review!</a:t>
            </a:r>
          </a:p>
          <a:p>
            <a:r>
              <a:rPr lang="en-US" dirty="0"/>
              <a:t>Printing, Strings, and Variables</a:t>
            </a:r>
          </a:p>
          <a:p>
            <a:r>
              <a:rPr lang="en-US" dirty="0"/>
              <a:t>Code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7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61FA-EEB3-422B-7DB0-3E80089A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Announcements, Reminders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B5108-D326-A3E1-1010-648875F9D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Links to all materials and activities are available on the </a:t>
            </a:r>
            <a:r>
              <a:rPr lang="en-US" dirty="0">
                <a:hlinkClick r:id="rId2"/>
              </a:rPr>
              <a:t>website</a:t>
            </a:r>
            <a:endParaRPr lang="en-US" dirty="0"/>
          </a:p>
          <a:p>
            <a:r>
              <a:rPr lang="en-US" dirty="0"/>
              <a:t>Fill out the </a:t>
            </a:r>
            <a:r>
              <a:rPr lang="en-US" dirty="0">
                <a:hlinkClick r:id="rId3"/>
              </a:rPr>
              <a:t>welcome survey</a:t>
            </a:r>
            <a:r>
              <a:rPr lang="en-US" dirty="0"/>
              <a:t> by </a:t>
            </a:r>
            <a:r>
              <a:rPr lang="en-US" b="1" dirty="0"/>
              <a:t>tonight</a:t>
            </a:r>
            <a:r>
              <a:rPr lang="en-US" dirty="0"/>
              <a:t> at 11:59 PM</a:t>
            </a:r>
          </a:p>
          <a:p>
            <a:pPr lvl="1"/>
            <a:r>
              <a:rPr lang="en-US" dirty="0"/>
              <a:t>gives us valuable insight!</a:t>
            </a:r>
          </a:p>
          <a:p>
            <a:pPr lvl="1"/>
            <a:r>
              <a:rPr lang="en-US" dirty="0"/>
              <a:t>important that Google Forms works in CSE 121</a:t>
            </a:r>
          </a:p>
          <a:p>
            <a:pPr lvl="1"/>
            <a:r>
              <a:rPr lang="en-US" dirty="0"/>
              <a:t>Google Forms </a:t>
            </a:r>
            <a:r>
              <a:rPr lang="en-US" dirty="0">
                <a:hlinkClick r:id="rId4"/>
              </a:rPr>
              <a:t>troubleshooting guide</a:t>
            </a:r>
            <a:r>
              <a:rPr lang="en-US" dirty="0"/>
              <a:t> on website</a:t>
            </a:r>
          </a:p>
          <a:p>
            <a:r>
              <a:rPr lang="en-US" dirty="0"/>
              <a:t>New Ed tool: </a:t>
            </a:r>
            <a:r>
              <a:rPr lang="en-US" dirty="0">
                <a:hlinkClick r:id="rId5"/>
              </a:rPr>
              <a:t>Sandbox</a:t>
            </a:r>
            <a:r>
              <a:rPr lang="en-US" dirty="0"/>
              <a:t> (write all the code you want!)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86EBE-4008-0E4A-A533-90A58C2BAA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AE7-9A61-7003-410B-C1AE3795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TA Office Hours!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132EA3-5EA7-52A2-5A58-996FD7E51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The </a:t>
            </a:r>
            <a:r>
              <a:rPr lang="en-US" dirty="0">
                <a:hlinkClick r:id="rId2"/>
              </a:rPr>
              <a:t>IPL</a:t>
            </a:r>
            <a:r>
              <a:rPr lang="en-US" dirty="0"/>
              <a:t> (TA office hours) will open on Monday (Apr 6) at 12:30 PM.</a:t>
            </a:r>
          </a:p>
          <a:p>
            <a:r>
              <a:rPr lang="en-US" dirty="0"/>
              <a:t>one of the best parts of the course!</a:t>
            </a:r>
          </a:p>
          <a:p>
            <a:r>
              <a:rPr lang="en-US" dirty="0"/>
              <a:t>but, TAs are instructed to </a:t>
            </a:r>
            <a:r>
              <a:rPr lang="en-US" u="sng" dirty="0"/>
              <a:t>not just give you the answer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why not? you wouldn’t be learning!</a:t>
            </a:r>
          </a:p>
          <a:p>
            <a:pPr lvl="1"/>
            <a:r>
              <a:rPr lang="en-US" dirty="0"/>
              <a:t>e.g. “my code doesn’t work” versus </a:t>
            </a:r>
            <a:br>
              <a:rPr lang="en-US" dirty="0"/>
            </a:br>
            <a:r>
              <a:rPr lang="en-US" dirty="0"/>
              <a:t>“I tried X, expected Y, but got Z. Thoughts on what to try next?”</a:t>
            </a:r>
          </a:p>
          <a:p>
            <a:pPr lvl="1"/>
            <a:r>
              <a:rPr lang="en-US" dirty="0"/>
              <a:t>also true for instructor office hours ;) 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Expect an announcement on Ed with a detailed schedule soon!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E0191-064C-6D2A-DE12-720F42B1C4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22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03999-4599-8F3D-36AF-F96A4FAAD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E17CE-3709-7035-B6DE-B1A8C597A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3DF63-8FE2-A7CC-AC2B-C29973D4D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Announcements, Reminders</a:t>
            </a:r>
          </a:p>
          <a:p>
            <a:r>
              <a:rPr lang="en-US" b="1" dirty="0">
                <a:solidFill>
                  <a:srgbClr val="7030A0"/>
                </a:solidFill>
              </a:rPr>
              <a:t>Syllabus Review</a:t>
            </a:r>
          </a:p>
          <a:p>
            <a:pPr lvl="1"/>
            <a:r>
              <a:rPr lang="en-US" b="1" dirty="0">
                <a:solidFill>
                  <a:srgbClr val="7030A0"/>
                </a:solidFill>
              </a:rPr>
              <a:t>Assessments, Grading, Collaboration, and AI</a:t>
            </a:r>
          </a:p>
          <a:p>
            <a:r>
              <a:rPr lang="en-US" dirty="0"/>
              <a:t>Hello, World Review!</a:t>
            </a:r>
          </a:p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Printing, Strings, and Variables</a:t>
            </a:r>
          </a:p>
          <a:p>
            <a:r>
              <a:rPr lang="en-US" dirty="0"/>
              <a:t>Code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35275-6005-5D13-DF9F-B9AC500D15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833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2354-B7E4-835F-8B23-6604C3EE6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2661D-5DB4-FDF1-65EB-DC9343E44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i="1" dirty="0">
                <a:solidFill>
                  <a:schemeClr val="accent2"/>
                </a:solidFill>
              </a:rPr>
              <a:t>Why assessment?</a:t>
            </a:r>
          </a:p>
          <a:p>
            <a:pPr marL="114300" indent="0">
              <a:buNone/>
            </a:pPr>
            <a:endParaRPr lang="en-US" i="1" dirty="0"/>
          </a:p>
          <a:p>
            <a:r>
              <a:rPr lang="en-US" dirty="0"/>
              <a:t>Our goal: you gain </a:t>
            </a:r>
            <a:r>
              <a:rPr lang="en-US" b="1" dirty="0"/>
              <a:t>proficiency of the concepts and skills</a:t>
            </a:r>
            <a:r>
              <a:rPr lang="en-US" dirty="0"/>
              <a:t> we teach</a:t>
            </a:r>
          </a:p>
          <a:p>
            <a:r>
              <a:rPr lang="en-US" dirty="0"/>
              <a:t>We </a:t>
            </a:r>
            <a:r>
              <a:rPr lang="en-US" b="1" i="1" dirty="0">
                <a:solidFill>
                  <a:schemeClr val="accent2"/>
                </a:solidFill>
              </a:rPr>
              <a:t>assess</a:t>
            </a:r>
            <a:r>
              <a:rPr lang="en-US" dirty="0"/>
              <a:t> your proficiency by asking you to apply these concepts and skills on tasks </a:t>
            </a:r>
          </a:p>
          <a:p>
            <a:r>
              <a:rPr lang="en-US" dirty="0"/>
              <a:t>By necessity, we are assessing your </a:t>
            </a:r>
            <a:r>
              <a:rPr lang="en-US" u="sng" dirty="0"/>
              <a:t>work</a:t>
            </a:r>
            <a:r>
              <a:rPr lang="en-US" dirty="0"/>
              <a:t> as a proxy for proficiency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2F3A1-C634-FC40-E85D-504AEF5045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91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0258F-F622-CD16-2050-3C3B332C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B988D-AF1A-79E7-ACBA-935420CB2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assignments will be graded E (Excellent), S (Satisfactory), or N (Not yet)</a:t>
            </a:r>
          </a:p>
          <a:p>
            <a:pPr lvl="1"/>
            <a:r>
              <a:rPr lang="en-US" dirty="0"/>
              <a:t>Under certain circumstances, U (</a:t>
            </a:r>
            <a:r>
              <a:rPr lang="en-US" dirty="0" err="1"/>
              <a:t>Unassessable</a:t>
            </a:r>
            <a:r>
              <a:rPr lang="en-US" dirty="0"/>
              <a:t>) may be assigned.</a:t>
            </a:r>
          </a:p>
          <a:p>
            <a:r>
              <a:rPr lang="en-US" dirty="0"/>
              <a:t>Final grades will be assigned based on the number of grades at each level</a:t>
            </a:r>
          </a:p>
          <a:p>
            <a:r>
              <a:rPr lang="en-US" dirty="0"/>
              <a:t>See the </a:t>
            </a:r>
            <a:r>
              <a:rPr lang="en-US" dirty="0">
                <a:hlinkClick r:id="rId2"/>
              </a:rPr>
              <a:t>syllabus</a:t>
            </a:r>
            <a:r>
              <a:rPr lang="en-US" dirty="0"/>
              <a:t> for more details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F7B3A-390B-92BB-D79B-9EBDEBAD5A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329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FB045-39FB-402C-536E-CA80F4F03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Graded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C457A-C552-1726-9CA9-9336FB6ED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Programming Assignments</a:t>
            </a:r>
            <a:r>
              <a:rPr lang="en-US" dirty="0"/>
              <a:t>: 1 ESN grade (4 assignments, 4 total)</a:t>
            </a:r>
          </a:p>
          <a:p>
            <a:pPr lvl="1"/>
            <a:r>
              <a:rPr lang="en-US" dirty="0"/>
              <a:t>Structured programming assignments to gain practice using the programming constructs introduced in class</a:t>
            </a:r>
          </a:p>
          <a:p>
            <a:r>
              <a:rPr lang="en-US" b="1" dirty="0">
                <a:solidFill>
                  <a:schemeClr val="accent6"/>
                </a:solidFill>
              </a:rPr>
              <a:t>Computer Quizzes</a:t>
            </a:r>
            <a:r>
              <a:rPr lang="en-US" dirty="0"/>
              <a:t>: 4 ESN grades (4 computer quizzes, 16 total)</a:t>
            </a:r>
          </a:p>
          <a:p>
            <a:pPr lvl="1"/>
            <a:r>
              <a:rPr lang="en-US" dirty="0"/>
              <a:t>Derived from the corresponding programming assignment</a:t>
            </a:r>
          </a:p>
          <a:p>
            <a:pPr lvl="1"/>
            <a:r>
              <a:rPr lang="en-US" dirty="0"/>
              <a:t>Modify, improve, augment, and explain project code</a:t>
            </a:r>
          </a:p>
          <a:p>
            <a:pPr lvl="1"/>
            <a:r>
              <a:rPr lang="en-US" dirty="0"/>
              <a:t>Proctored, no AI or external resources allowed</a:t>
            </a:r>
          </a:p>
          <a:p>
            <a:r>
              <a:rPr lang="en-US" b="1" dirty="0">
                <a:solidFill>
                  <a:schemeClr val="accent2"/>
                </a:solidFill>
              </a:rPr>
              <a:t>Paper Quizzes</a:t>
            </a:r>
            <a:r>
              <a:rPr lang="en-US" dirty="0"/>
              <a:t>: 4 ESN grades (4 paper quizzes, 16 total)</a:t>
            </a:r>
          </a:p>
          <a:p>
            <a:pPr lvl="1"/>
            <a:r>
              <a:rPr lang="en-US" dirty="0"/>
              <a:t>Questions about the core conceptual material</a:t>
            </a:r>
          </a:p>
          <a:p>
            <a:pPr lvl="1"/>
            <a:r>
              <a:rPr lang="en-US" dirty="0"/>
              <a:t>Proctored, no electronics usage allowed</a:t>
            </a:r>
          </a:p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Code Quality</a:t>
            </a:r>
            <a:r>
              <a:rPr lang="en-US" dirty="0"/>
              <a:t>: 3 ESN grades</a:t>
            </a:r>
          </a:p>
          <a:p>
            <a:pPr lvl="1"/>
            <a:r>
              <a:rPr lang="en-US" dirty="0"/>
              <a:t>Cumulative across computer quizzes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Participation</a:t>
            </a:r>
            <a:r>
              <a:rPr lang="en-US" dirty="0"/>
              <a:t>: 1 ESN grade</a:t>
            </a:r>
          </a:p>
          <a:p>
            <a:pPr lvl="1"/>
            <a:r>
              <a:rPr lang="en-US" dirty="0"/>
              <a:t>PCMs + engagement during Section</a:t>
            </a:r>
          </a:p>
          <a:p>
            <a:r>
              <a:rPr lang="en-US" b="1" dirty="0"/>
              <a:t>Total</a:t>
            </a:r>
            <a:r>
              <a:rPr lang="en-US" dirty="0"/>
              <a:t>: 40 ESN grades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ACEBF-EF58-21AB-13BF-656485AA6D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44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C1E99-A9DE-21DC-8621-EB88C393D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41C33-E04B-2D4D-A1AA-A099101B5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Grades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56478-A5E6-B13E-4C81-A296C3F5B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1"/>
            <a:ext cx="10515600" cy="181864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We provide a </a:t>
            </a:r>
            <a:r>
              <a:rPr lang="en-US" b="1" dirty="0"/>
              <a:t>“</a:t>
            </a:r>
            <a:r>
              <a:rPr lang="en-US" b="1" i="1" dirty="0"/>
              <a:t>minimum grade guarantee</a:t>
            </a:r>
            <a:r>
              <a:rPr lang="en-US" b="1" dirty="0"/>
              <a:t>”</a:t>
            </a:r>
            <a:r>
              <a:rPr lang="en-US" dirty="0"/>
              <a:t> for translating to a numeric grade, but </a:t>
            </a:r>
            <a:r>
              <a:rPr lang="en-US" i="1" u="sng" dirty="0"/>
              <a:t>not</a:t>
            </a:r>
            <a:r>
              <a:rPr lang="en-US" u="sng" dirty="0"/>
              <a:t> a direct formula</a:t>
            </a:r>
            <a:r>
              <a:rPr lang="en-US" dirty="0"/>
              <a:t>.</a:t>
            </a:r>
          </a:p>
          <a:p>
            <a:pPr marL="114300" indent="0">
              <a:buNone/>
            </a:pPr>
            <a:r>
              <a:rPr lang="en-US" dirty="0"/>
              <a:t>Much more on this in the </a:t>
            </a:r>
            <a:r>
              <a:rPr lang="en-US" dirty="0">
                <a:hlinkClick r:id="rId2"/>
              </a:rPr>
              <a:t>syllabus</a:t>
            </a:r>
            <a:r>
              <a:rPr lang="en-US" dirty="0"/>
              <a:t>! (and over the next few weeks)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7BB56E-0ABE-14B4-F344-6420BA58EFBB}"/>
              </a:ext>
            </a:extLst>
          </p:cNvPr>
          <p:cNvGraphicFramePr>
            <a:graphicFrameLocks noGrp="1"/>
          </p:cNvGraphicFramePr>
          <p:nvPr/>
        </p:nvGraphicFramePr>
        <p:xfrm>
          <a:off x="2631281" y="3388362"/>
          <a:ext cx="6929438" cy="292608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3464719">
                  <a:extLst>
                    <a:ext uri="{9D8B030D-6E8A-4147-A177-3AD203B41FA5}">
                      <a16:colId xmlns:a16="http://schemas.microsoft.com/office/drawing/2014/main" val="3431504912"/>
                    </a:ext>
                  </a:extLst>
                </a:gridCol>
                <a:gridCol w="3464719">
                  <a:extLst>
                    <a:ext uri="{9D8B030D-6E8A-4147-A177-3AD203B41FA5}">
                      <a16:colId xmlns:a16="http://schemas.microsoft.com/office/drawing/2014/main" val="6541702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Minimum Grade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Requirements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8580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8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ESN 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679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 Es 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3 additional S+</a:t>
                      </a:r>
                      <a:endParaRPr lang="en-US" sz="1800" u="sng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313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Es 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8 additional S+</a:t>
                      </a:r>
                      <a:endParaRPr lang="en-US" sz="1800" u="sng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3257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 Es 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13 additional S+</a:t>
                      </a:r>
                      <a:endParaRPr lang="en-US" sz="1800" u="sng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714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Es </a:t>
                      </a: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</a:t>
                      </a:r>
                      <a:r>
                        <a:rPr lang="en-US" sz="1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18 additional S+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723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S+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962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S+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11463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C8AD61E-EF0C-5215-3600-ED7F0F4A865F}"/>
              </a:ext>
            </a:extLst>
          </p:cNvPr>
          <p:cNvSpPr txBox="1"/>
          <p:nvPr/>
        </p:nvSpPr>
        <p:spPr>
          <a:xfrm>
            <a:off x="3912197" y="6422951"/>
            <a:ext cx="4367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S+ = S or 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BBC74-BD57-1E24-B9D2-2672B124A7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20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DA0D9-45D6-AEAF-9B81-E41459D3D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69F23-5FD0-FFA6-DFC4-7841D90C3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Computer Quiz Retake and Paper Quiz Overriding Policy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0302A-3051-9E87-F844-E8D561831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17144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i="1" dirty="0"/>
              <a:t>Learning takes time and doesn’t always happen on the first try!</a:t>
            </a:r>
          </a:p>
          <a:p>
            <a:pPr marL="114300" indent="0">
              <a:buNone/>
            </a:pPr>
            <a:endParaRPr lang="en-US" i="1" dirty="0"/>
          </a:p>
          <a:p>
            <a:r>
              <a:rPr lang="en-US" dirty="0"/>
              <a:t>One Programming Project + Computer Quiz pair can be resubmitted and retaken</a:t>
            </a:r>
          </a:p>
          <a:p>
            <a:pPr lvl="1"/>
            <a:r>
              <a:rPr lang="en-US" dirty="0"/>
              <a:t>If you resubmit code, you must retake the quiz. You may retake the quiz with the same code you submitted previously.</a:t>
            </a:r>
          </a:p>
          <a:p>
            <a:pPr lvl="1"/>
            <a:r>
              <a:rPr lang="en-US" dirty="0"/>
              <a:t>Grade on resubmission/retake will replace the original grade.</a:t>
            </a:r>
          </a:p>
          <a:p>
            <a:pPr lvl="1"/>
            <a:r>
              <a:rPr lang="en-US" dirty="0"/>
              <a:t>Retakes happen in the last week of classes through final exams.</a:t>
            </a:r>
          </a:p>
          <a:p>
            <a:r>
              <a:rPr lang="en-US" dirty="0"/>
              <a:t>Paper Quiz 4 will be administered during the Final Exam period, and will additionally include an opportunity to replace one problem grade from each previous paper quiz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0EADE-87CA-3A2A-16E7-4CE4CCA4E3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17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EB01A-758E-806A-940E-E45B4EF1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and AI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867B9D-1034-F5B0-CDFE-801E90F9A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encourage you to collaborate (with each other and/or AI tools) on programming projects</a:t>
            </a:r>
          </a:p>
          <a:p>
            <a:r>
              <a:rPr lang="en-US" b="1" dirty="0"/>
              <a:t>You may not collaborate (with classmates or AI) on Quizzes</a:t>
            </a:r>
          </a:p>
          <a:p>
            <a:endParaRPr lang="en-US" dirty="0"/>
          </a:p>
          <a:p>
            <a:r>
              <a:rPr lang="en-US" dirty="0"/>
              <a:t>Computer quizzes closely correspond to programming assignments, so understanding your project code is key to success on the quiz</a:t>
            </a:r>
          </a:p>
          <a:p>
            <a:r>
              <a:rPr lang="en-US" dirty="0"/>
              <a:t>You must cite your collaborators (classmates or AI)</a:t>
            </a:r>
          </a:p>
          <a:p>
            <a:r>
              <a:rPr lang="en-US" dirty="0"/>
              <a:t>Do not discuss quizzes until after grades are released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See the </a:t>
            </a:r>
            <a:r>
              <a:rPr lang="en-US" dirty="0">
                <a:hlinkClick r:id="rId2"/>
              </a:rPr>
              <a:t>syllabus</a:t>
            </a:r>
            <a:r>
              <a:rPr lang="en-US" dirty="0"/>
              <a:t> for more details. Violations of these policies will be reported to the Office of </a:t>
            </a:r>
            <a:r>
              <a:rPr lang="en-US" dirty="0">
                <a:hlinkClick r:id="rId3"/>
              </a:rPr>
              <a:t>Community Standards &amp; Student Conduct</a:t>
            </a:r>
            <a:r>
              <a:rPr lang="en-US" dirty="0"/>
              <a:t>.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C5342-97A6-DF41-CE28-845916C232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823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51DB8-FD24-2E00-C7BB-FE4386400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79E29-C95D-E097-AB11-62A1D01E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Much More About AI – Talk To Us!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3A97B-E79A-5705-3FDB-0FFE0F591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3808358"/>
            <a:ext cx="10791825" cy="283183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AI can be used to generate useful code in lots of settings!</a:t>
            </a:r>
          </a:p>
          <a:p>
            <a:pPr lvl="1"/>
            <a:r>
              <a:rPr lang="en-US" dirty="0"/>
              <a:t>Currently, mostly AI + expert programmers. There is limited data about software created by AI + non-expert programmers</a:t>
            </a:r>
          </a:p>
          <a:p>
            <a:r>
              <a:rPr lang="en-US" dirty="0"/>
              <a:t>AI can provide a tempting way to avoid </a:t>
            </a:r>
            <a:r>
              <a:rPr lang="en-US" b="1" dirty="0"/>
              <a:t>productive struggle</a:t>
            </a:r>
            <a:endParaRPr lang="en-US" dirty="0"/>
          </a:p>
          <a:p>
            <a:r>
              <a:rPr lang="en-US" dirty="0"/>
              <a:t>ethical concerns related to the creation and use of AI</a:t>
            </a:r>
          </a:p>
          <a:p>
            <a:r>
              <a:rPr lang="en-US" dirty="0"/>
              <a:t>negative outcomes, from the </a:t>
            </a:r>
            <a:r>
              <a:rPr lang="en-US" dirty="0">
                <a:hlinkClick r:id="rId3"/>
              </a:rPr>
              <a:t>environment</a:t>
            </a:r>
            <a:r>
              <a:rPr lang="en-US" dirty="0"/>
              <a:t> to </a:t>
            </a:r>
            <a:r>
              <a:rPr lang="en-US" dirty="0">
                <a:hlinkClick r:id="rId4"/>
              </a:rPr>
              <a:t>mental health</a:t>
            </a:r>
            <a:r>
              <a:rPr lang="en-US" dirty="0"/>
              <a:t> or </a:t>
            </a:r>
            <a:r>
              <a:rPr lang="en-US" dirty="0">
                <a:hlinkClick r:id="rId5"/>
              </a:rPr>
              <a:t>class culture</a:t>
            </a:r>
            <a:endParaRPr lang="en-US" dirty="0"/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b="1" dirty="0"/>
              <a:t>Have questions? Talk to us!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970ACC-C62E-3AA0-474C-301B01355C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Bike" descr="A photo of a bicycle. This is used as a metaphor in the presentation: when you learn a bike, does it suffice to watch a ton of youtube videos of how to ride a bike? No! You need to do it yourself, and practice consistently and regularly!">
            <a:extLst>
              <a:ext uri="{FF2B5EF4-FFF2-40B4-BE49-F238E27FC236}">
                <a16:creationId xmlns:a16="http://schemas.microsoft.com/office/drawing/2014/main" id="{5356609D-D076-6C60-15EC-382FFA001C4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01986" y="1219200"/>
            <a:ext cx="4588027" cy="2344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294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015B4-3E26-7387-738C-3F14BCC21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A1E66-AC8C-173A-3586-586D9231B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454E-9128-263D-EC49-C536A6097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Announcements, Reminders</a:t>
            </a:r>
          </a:p>
          <a:p>
            <a:r>
              <a:rPr lang="en-US" dirty="0"/>
              <a:t>Syllabus Review</a:t>
            </a:r>
          </a:p>
          <a:p>
            <a:pPr lvl="1"/>
            <a:r>
              <a:rPr lang="en-US" dirty="0"/>
              <a:t>Assessments, Grading, Collaboration, and AI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r>
              <a:rPr lang="en-US" b="1" dirty="0">
                <a:solidFill>
                  <a:srgbClr val="7030A0"/>
                </a:solidFill>
              </a:rPr>
              <a:t>Hello, World Review!</a:t>
            </a:r>
          </a:p>
          <a:p>
            <a:r>
              <a:rPr lang="en-US" dirty="0"/>
              <a:t>Printing, Strings, and Variables</a:t>
            </a:r>
          </a:p>
          <a:p>
            <a:r>
              <a:rPr lang="en-US" dirty="0"/>
              <a:t>Code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2DB15-8F97-9EE9-E8F8-08EF1FB5E8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228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72CFE-AA3E-4D87-8B80-01B7F9188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Quality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59DA2-E21A-4744-B3AF-F63CA9B87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dirty="0"/>
              <a:t>"Programs are meant to be read by humans and only incidentally for computers to execute." –Abelson &amp; Sussman, SICP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Code is about </a:t>
            </a:r>
            <a:r>
              <a:rPr lang="en-US" i="1" dirty="0"/>
              <a:t>communication</a:t>
            </a:r>
            <a:r>
              <a:rPr lang="en-US" dirty="0"/>
              <a:t>. Writing code with good </a:t>
            </a:r>
            <a:r>
              <a:rPr lang="en-US" b="1" dirty="0"/>
              <a:t>code quality</a:t>
            </a:r>
            <a:r>
              <a:rPr lang="en-US" dirty="0"/>
              <a:t> is important to communicate effectively. 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Different organizations have different </a:t>
            </a:r>
            <a:r>
              <a:rPr lang="en-US" i="1" dirty="0"/>
              <a:t>standards</a:t>
            </a:r>
            <a:r>
              <a:rPr lang="en-US" dirty="0"/>
              <a:t> for code quality. </a:t>
            </a:r>
          </a:p>
          <a:p>
            <a:pPr>
              <a:buFontTx/>
              <a:buChar char="-"/>
            </a:pPr>
            <a:r>
              <a:rPr lang="en-US" dirty="0"/>
              <a:t>Doesn't mean that any one standard is wrong! (e.g., APA, MLA, Chicago, IEEE, …)</a:t>
            </a:r>
          </a:p>
          <a:p>
            <a:pPr>
              <a:buFontTx/>
              <a:buChar char="-"/>
            </a:pPr>
            <a:r>
              <a:rPr lang="en-US" dirty="0"/>
              <a:t>Consistency is very helpful within a project </a:t>
            </a:r>
          </a:p>
          <a:p>
            <a:pPr>
              <a:buFontTx/>
              <a:buChar char="-"/>
            </a:pPr>
            <a:r>
              <a:rPr lang="en-US" dirty="0"/>
              <a:t>See our </a:t>
            </a:r>
            <a:r>
              <a:rPr lang="en-US" dirty="0">
                <a:hlinkClick r:id="rId2"/>
              </a:rPr>
              <a:t>Code Quality Guide</a:t>
            </a:r>
            <a:r>
              <a:rPr lang="en-US" dirty="0"/>
              <a:t> for the standards we will all use in CSE 121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EFDBE-7BF5-4166-BFF0-4DDA434752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305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7CD07-7544-3838-264E-830831E00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BC9E9-E23F-3A96-B777-74037840A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18D57-BC7D-0A7D-9916-B6B08E527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Announcements, Reminders</a:t>
            </a:r>
          </a:p>
          <a:p>
            <a:r>
              <a:rPr lang="en-US" dirty="0"/>
              <a:t>Syllabus Review</a:t>
            </a:r>
          </a:p>
          <a:p>
            <a:pPr lvl="1"/>
            <a:r>
              <a:rPr lang="en-US" dirty="0"/>
              <a:t>Assessments, Grading, Collaboration, and AI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r>
              <a:rPr lang="en-US" dirty="0"/>
              <a:t>Hello, World Review!</a:t>
            </a:r>
          </a:p>
          <a:p>
            <a:r>
              <a:rPr lang="en-US" b="1" dirty="0">
                <a:solidFill>
                  <a:srgbClr val="7030A0"/>
                </a:solidFill>
              </a:rPr>
              <a:t>Printing, Strings, and Variables</a:t>
            </a:r>
          </a:p>
          <a:p>
            <a:r>
              <a:rPr lang="en-US" dirty="0"/>
              <a:t>Code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9F962-C3EC-4775-7D17-C9F869A350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533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68F7A-0B93-4FBB-BB30-655E92A79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PCM: </a:t>
            </a:r>
            <a:r>
              <a:rPr lang="en-US" dirty="0"/>
              <a:t>Printing, Strings, Variables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2C4AD-BDCC-4374-9EC8-F0624B7BD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dirty="0" err="1"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dirty="0" err="1"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 panose="020B0609020204030204" pitchFamily="49" charset="0"/>
              </a:rPr>
              <a:t>print</a:t>
            </a:r>
            <a:r>
              <a:rPr lang="en-US" dirty="0">
                <a:latin typeface="Consolas" panose="020B0609020204030204" pitchFamily="49" charset="0"/>
              </a:rPr>
              <a:t>(…)</a:t>
            </a:r>
          </a:p>
          <a:p>
            <a:pPr lvl="1"/>
            <a:r>
              <a:rPr lang="en-US" dirty="0"/>
              <a:t>Prints the given text to the console</a:t>
            </a:r>
          </a:p>
          <a:p>
            <a:r>
              <a:rPr lang="en-US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dirty="0" err="1"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dirty="0" err="1">
                <a:latin typeface="Consolas" panose="020B0609020204030204" pitchFamily="49" charset="0"/>
              </a:rPr>
              <a:t>.</a:t>
            </a:r>
            <a:r>
              <a:rPr lang="en-US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dirty="0">
                <a:latin typeface="Consolas" panose="020B0609020204030204" pitchFamily="49" charset="0"/>
              </a:rPr>
              <a:t>(…)</a:t>
            </a:r>
          </a:p>
          <a:p>
            <a:pPr lvl="1"/>
            <a:r>
              <a:rPr lang="en-US" dirty="0"/>
              <a:t>prints the given text to the console, and then moves to the next line</a:t>
            </a:r>
          </a:p>
          <a:p>
            <a:r>
              <a:rPr lang="en-US" b="1" dirty="0"/>
              <a:t>String literals</a:t>
            </a:r>
            <a:r>
              <a:rPr lang="en-US" dirty="0"/>
              <a:t>: a </a:t>
            </a:r>
            <a:r>
              <a:rPr lang="en-US" u="sng" dirty="0"/>
              <a:t>sequence of characters</a:t>
            </a:r>
            <a:r>
              <a:rPr lang="en-US" dirty="0"/>
              <a:t> that are </a:t>
            </a:r>
            <a:r>
              <a:rPr lang="en-US" i="1" dirty="0"/>
              <a:t>strung </a:t>
            </a:r>
            <a:r>
              <a:rPr lang="en-US" dirty="0"/>
              <a:t>together</a:t>
            </a:r>
          </a:p>
          <a:p>
            <a:pPr lvl="1"/>
            <a:r>
              <a:rPr lang="en-US" dirty="0"/>
              <a:t>begin and end with </a:t>
            </a:r>
            <a:r>
              <a:rPr lang="en-US" dirty="0">
                <a:solidFill>
                  <a:srgbClr val="A31515"/>
                </a:solidFill>
              </a:rPr>
              <a:t>"</a:t>
            </a:r>
            <a:r>
              <a:rPr lang="en-US" dirty="0"/>
              <a:t>…</a:t>
            </a:r>
            <a:r>
              <a:rPr lang="en-US" dirty="0">
                <a:solidFill>
                  <a:srgbClr val="A31515"/>
                </a:solidFill>
              </a:rPr>
              <a:t>"</a:t>
            </a:r>
          </a:p>
          <a:p>
            <a:pPr lvl="1"/>
            <a:r>
              <a:rPr lang="en-US" dirty="0"/>
              <a:t>example: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"hello"</a:t>
            </a:r>
          </a:p>
          <a:p>
            <a:r>
              <a:rPr lang="en-US" dirty="0"/>
              <a:t>Variables allow us to give a name to a specific value</a:t>
            </a:r>
          </a:p>
          <a:p>
            <a:pPr lvl="1"/>
            <a:r>
              <a:rPr lang="en-US" dirty="0"/>
              <a:t>3 parts: </a:t>
            </a:r>
            <a:r>
              <a:rPr lang="en-US" b="1" dirty="0"/>
              <a:t>declaration</a:t>
            </a:r>
            <a:r>
              <a:rPr lang="en-US" dirty="0"/>
              <a:t>, </a:t>
            </a:r>
            <a:r>
              <a:rPr lang="en-US" b="1" dirty="0"/>
              <a:t>initialization</a:t>
            </a:r>
            <a:r>
              <a:rPr lang="en-US" dirty="0"/>
              <a:t>, </a:t>
            </a:r>
            <a:r>
              <a:rPr lang="en-US" b="1" dirty="0"/>
              <a:t>usage</a:t>
            </a:r>
          </a:p>
          <a:p>
            <a:pPr lvl="1"/>
            <a:r>
              <a:rPr lang="en-US" dirty="0"/>
              <a:t>example: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F287E-FAEC-4E07-AC3F-F55C56583E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17462A-31B1-4A1E-A93D-9CAC43411DEF}"/>
              </a:ext>
            </a:extLst>
          </p:cNvPr>
          <p:cNvSpPr txBox="1"/>
          <p:nvPr/>
        </p:nvSpPr>
        <p:spPr>
          <a:xfrm>
            <a:off x="3695526" y="5823020"/>
            <a:ext cx="4800947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</a:rPr>
              <a:t>String </a:t>
            </a:r>
            <a:r>
              <a:rPr lang="en-US" sz="2000" dirty="0" err="1">
                <a:latin typeface="Consolas" panose="020B0609020204030204" pitchFamily="49" charset="0"/>
              </a:rPr>
              <a:t>bestClass</a:t>
            </a:r>
            <a:r>
              <a:rPr lang="en-US" sz="2000" dirty="0"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</a:rPr>
              <a:t>"CSE 121"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bestClass</a:t>
            </a:r>
            <a:r>
              <a:rPr lang="en-US" sz="2000" dirty="0"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13826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89ADAC4-2790-E5D3-2F18-B84DDAE443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0439" y="-826815"/>
            <a:ext cx="1081341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Hello (around </a:t>
            </a:r>
            <a:r>
              <a:rPr lang="en-US" dirty="0"/>
              <a:t>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he) World (Think)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4835EC-40BF-1DBE-3F3E-75511C7710F6}"/>
              </a:ext>
            </a:extLst>
          </p:cNvPr>
          <p:cNvSpPr txBox="1"/>
          <p:nvPr/>
        </p:nvSpPr>
        <p:spPr>
          <a:xfrm>
            <a:off x="980439" y="1780550"/>
            <a:ext cx="687185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How many lines of output would the following code produce? </a:t>
            </a:r>
          </a:p>
          <a:p>
            <a:endParaRPr lang="en-US" sz="2400" dirty="0"/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"hello"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dirty="0" err="1">
                <a:solidFill>
                  <a:srgbClr val="A31515"/>
                </a:solidFill>
                <a:latin typeface="Consolas" panose="020B0609020204030204" pitchFamily="49" charset="0"/>
              </a:rPr>
              <a:t>moi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dirty="0">
                <a:solidFill>
                  <a:srgbClr val="A31515"/>
                </a:solidFill>
                <a:latin typeface="Consolas" panose="020B0609020204030204" pitchFamily="49" charset="0"/>
              </a:rPr>
              <a:t>bonjour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pryvit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dirty="0" err="1">
                <a:solidFill>
                  <a:srgbClr val="A31515"/>
                </a:solidFill>
                <a:latin typeface="Consolas" panose="020B0609020204030204" pitchFamily="49" charset="0"/>
              </a:rPr>
              <a:t>nihao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hola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2800" dirty="0" err="1">
                <a:solidFill>
                  <a:srgbClr val="3B3B3B"/>
                </a:solidFill>
                <a:latin typeface="Consolas" panose="020B0609020204030204" pitchFamily="49" charset="0"/>
              </a:rPr>
              <a:t>.</a:t>
            </a:r>
            <a:r>
              <a:rPr lang="en-US" sz="28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2800" dirty="0" err="1">
                <a:solidFill>
                  <a:srgbClr val="3B3B3B"/>
                </a:solidFill>
                <a:latin typeface="Consolas" panose="020B0609020204030204" pitchFamily="49" charset="0"/>
              </a:rPr>
              <a:t>.</a:t>
            </a:r>
            <a:r>
              <a:rPr lang="en-US" sz="28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</a:t>
            </a: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A31515"/>
                </a:solidFill>
                <a:latin typeface="Consolas" panose="020B0609020204030204" pitchFamily="49" charset="0"/>
              </a:rPr>
              <a:t>"namaste"</a:t>
            </a: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057DCA-D616-B6C0-2EE5-CBC534D618EC}"/>
              </a:ext>
            </a:extLst>
          </p:cNvPr>
          <p:cNvSpPr txBox="1"/>
          <p:nvPr/>
        </p:nvSpPr>
        <p:spPr>
          <a:xfrm>
            <a:off x="7852294" y="1780550"/>
            <a:ext cx="3640975" cy="444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8C28F-6846-DB66-71A2-2C2B2C4AAD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1E4AFC-303E-12E4-5611-A93AD4956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990" y="212434"/>
            <a:ext cx="792576" cy="79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87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24CF330-5304-911B-E946-6D82A281A6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0439" y="-826815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Hello (around </a:t>
            </a:r>
            <a:r>
              <a:rPr lang="en-US" dirty="0"/>
              <a:t>t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he) World (Pair)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A53A3C-A368-5F9B-485D-89868643F479}"/>
              </a:ext>
            </a:extLst>
          </p:cNvPr>
          <p:cNvSpPr txBox="1"/>
          <p:nvPr/>
        </p:nvSpPr>
        <p:spPr>
          <a:xfrm>
            <a:off x="980439" y="1780550"/>
            <a:ext cx="687185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How many lines of output would the following code produce? </a:t>
            </a:r>
          </a:p>
          <a:p>
            <a:endParaRPr lang="en-US" sz="2400" dirty="0"/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"hello"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dirty="0" err="1">
                <a:solidFill>
                  <a:srgbClr val="A31515"/>
                </a:solidFill>
                <a:latin typeface="Consolas" panose="020B0609020204030204" pitchFamily="49" charset="0"/>
              </a:rPr>
              <a:t>moi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dirty="0">
                <a:solidFill>
                  <a:srgbClr val="A31515"/>
                </a:solidFill>
                <a:latin typeface="Consolas" panose="020B0609020204030204" pitchFamily="49" charset="0"/>
              </a:rPr>
              <a:t>bonjour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pryvit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dirty="0" err="1">
                <a:solidFill>
                  <a:srgbClr val="A31515"/>
                </a:solidFill>
                <a:latin typeface="Consolas" panose="020B0609020204030204" pitchFamily="49" charset="0"/>
              </a:rPr>
              <a:t>nihao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001080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sz="2800" b="0" dirty="0" err="1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800" b="0" dirty="0" err="1">
                <a:solidFill>
                  <a:srgbClr val="795E26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 err="1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hola</a:t>
            </a:r>
            <a:r>
              <a:rPr lang="en-US" sz="2800" b="0" dirty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US" sz="28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2800" dirty="0" err="1">
                <a:solidFill>
                  <a:srgbClr val="3B3B3B"/>
                </a:solidFill>
                <a:latin typeface="Consolas" panose="020B0609020204030204" pitchFamily="49" charset="0"/>
              </a:rPr>
              <a:t>.</a:t>
            </a:r>
            <a:r>
              <a:rPr lang="en-US" sz="28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2800" dirty="0" err="1">
                <a:solidFill>
                  <a:srgbClr val="3B3B3B"/>
                </a:solidFill>
                <a:latin typeface="Consolas" panose="020B0609020204030204" pitchFamily="49" charset="0"/>
              </a:rPr>
              <a:t>.</a:t>
            </a:r>
            <a:r>
              <a:rPr lang="en-US" sz="28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</a:t>
            </a: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(</a:t>
            </a:r>
            <a:r>
              <a:rPr lang="en-US" sz="2800" dirty="0">
                <a:solidFill>
                  <a:srgbClr val="A31515"/>
                </a:solidFill>
                <a:latin typeface="Consolas" panose="020B0609020204030204" pitchFamily="49" charset="0"/>
              </a:rPr>
              <a:t>"namaste"</a:t>
            </a:r>
            <a:r>
              <a:rPr lang="en-US" sz="2800" dirty="0">
                <a:solidFill>
                  <a:srgbClr val="3B3B3B"/>
                </a:solidFill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BF8DC0-D650-138C-6567-D8E1D469A1EE}"/>
              </a:ext>
            </a:extLst>
          </p:cNvPr>
          <p:cNvSpPr txBox="1"/>
          <p:nvPr/>
        </p:nvSpPr>
        <p:spPr>
          <a:xfrm>
            <a:off x="7852294" y="1780550"/>
            <a:ext cx="3640975" cy="444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  <a:p>
            <a:pPr marL="514350" indent="-514350">
              <a:lnSpc>
                <a:spcPct val="150000"/>
              </a:lnSpc>
              <a:buClr>
                <a:srgbClr val="008080"/>
              </a:buClr>
              <a:buFont typeface="+mj-lt"/>
              <a:buAutoNum type="alphaLcParenR"/>
            </a:pPr>
            <a:r>
              <a:rPr lang="en-US" sz="32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1E87A4-DB63-9FA8-295F-DD64021ADF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19552E-01B0-1C4D-C354-42A8AC498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990" y="212434"/>
            <a:ext cx="792576" cy="79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02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8216B-2B57-D822-E5D2-3D777C50D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Escape Sequences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7E533-81EB-E16F-5559-233C147850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Escape Sequence</a:t>
            </a:r>
            <a:r>
              <a:rPr lang="en-US" b="1" dirty="0"/>
              <a:t>:</a:t>
            </a:r>
            <a:r>
              <a:rPr lang="en-US" dirty="0"/>
              <a:t> Special sequence of characters used to represent certain special characters in a String.</a:t>
            </a:r>
          </a:p>
          <a:p>
            <a:pPr marL="114300" indent="0">
              <a:buNone/>
            </a:pPr>
            <a:endParaRPr lang="en-US" b="1" dirty="0"/>
          </a:p>
          <a:p>
            <a:r>
              <a:rPr lang="en-US" sz="2800" dirty="0">
                <a:solidFill>
                  <a:srgbClr val="008080"/>
                </a:solidFill>
                <a:latin typeface="Consolas" panose="020B0609020204030204" pitchFamily="49" charset="0"/>
              </a:rPr>
              <a:t>\"</a:t>
            </a:r>
            <a:r>
              <a:rPr lang="en-US" sz="2800" dirty="0"/>
              <a:t> to produce </a:t>
            </a:r>
            <a:r>
              <a:rPr lang="en-US" sz="2800" dirty="0">
                <a:solidFill>
                  <a:schemeClr val="accent2"/>
                </a:solidFill>
                <a:latin typeface="Consolas" panose="020B0609020204030204" pitchFamily="49" charset="0"/>
              </a:rPr>
              <a:t>"</a:t>
            </a:r>
            <a:r>
              <a:rPr lang="en-US" sz="2800" dirty="0"/>
              <a:t> in a String</a:t>
            </a:r>
          </a:p>
          <a:p>
            <a:r>
              <a:rPr lang="en-US" sz="2800" dirty="0">
                <a:solidFill>
                  <a:srgbClr val="008080"/>
                </a:solidFill>
                <a:latin typeface="Consolas" panose="020B0609020204030204" pitchFamily="49" charset="0"/>
              </a:rPr>
              <a:t>\\</a:t>
            </a:r>
            <a:r>
              <a:rPr lang="en-US" sz="2800" dirty="0"/>
              <a:t> to produce </a:t>
            </a:r>
            <a:r>
              <a:rPr lang="en-US" sz="2800" dirty="0">
                <a:solidFill>
                  <a:schemeClr val="accent2"/>
                </a:solidFill>
                <a:latin typeface="Consolas" panose="020B0609020204030204" pitchFamily="49" charset="0"/>
              </a:rPr>
              <a:t>\</a:t>
            </a:r>
            <a:r>
              <a:rPr lang="en-US" sz="2800" dirty="0"/>
              <a:t> in a String</a:t>
            </a:r>
          </a:p>
          <a:p>
            <a:r>
              <a:rPr lang="en-US" sz="2800" dirty="0">
                <a:solidFill>
                  <a:srgbClr val="008080"/>
                </a:solidFill>
                <a:latin typeface="Consolas" panose="020B0609020204030204" pitchFamily="49" charset="0"/>
              </a:rPr>
              <a:t>\n</a:t>
            </a:r>
            <a:r>
              <a:rPr lang="en-US" sz="2800" dirty="0"/>
              <a:t> to produce a new line character (or line break) in a String</a:t>
            </a:r>
          </a:p>
          <a:p>
            <a:pPr lvl="1"/>
            <a:r>
              <a:rPr lang="en-US" dirty="0"/>
              <a:t>note: in our class, </a:t>
            </a:r>
            <a:r>
              <a:rPr lang="en-US" u="sng" dirty="0"/>
              <a:t>we will ask you not to use this</a:t>
            </a:r>
            <a:endParaRPr lang="en-US" dirty="0"/>
          </a:p>
          <a:p>
            <a:r>
              <a:rPr lang="en-US" dirty="0"/>
              <a:t>and many more!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817DA9-8E26-2799-1F09-E9EE1258C8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08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03999-4599-8F3D-36AF-F96A4FAAD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E17CE-3709-7035-B6DE-B1A8C597A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3DF63-8FE2-A7CC-AC2B-C29973D4D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Announcements, Reminders</a:t>
            </a:r>
          </a:p>
          <a:p>
            <a:r>
              <a:rPr lang="en-US" dirty="0"/>
              <a:t>Syllabus Review</a:t>
            </a:r>
          </a:p>
          <a:p>
            <a:pPr lvl="1"/>
            <a:r>
              <a:rPr lang="en-US" dirty="0"/>
              <a:t>Assessments, Grading, Collaboration, and AI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r>
              <a:rPr lang="en-US" dirty="0"/>
              <a:t>Hello, World Review!</a:t>
            </a:r>
          </a:p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Printing, Strings, and Variables</a:t>
            </a:r>
          </a:p>
          <a:p>
            <a:r>
              <a:rPr lang="en-US" b="1" dirty="0">
                <a:solidFill>
                  <a:srgbClr val="7030A0"/>
                </a:solidFill>
              </a:rPr>
              <a:t>Code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35275-6005-5D13-DF9F-B9AC500D15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480957"/>
      </p:ext>
    </p:extLst>
  </p:cSld>
  <p:clrMapOvr>
    <a:masterClrMapping/>
  </p:clrMapOvr>
</p:sld>
</file>

<file path=ppt/theme/theme1.xml><?xml version="1.0" encoding="utf-8"?>
<a:theme xmlns:a="http://schemas.openxmlformats.org/drawingml/2006/main" name="1_CSE 12X (adopted from CSE 373)">
  <a:themeElements>
    <a:clrScheme name="Custom 1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2699A9"/>
      </a:hlink>
      <a:folHlink>
        <a:srgbClr val="269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8004</TotalTime>
  <Words>1420</Words>
  <Application>Microsoft Macintosh PowerPoint</Application>
  <PresentationFormat>Widescreen</PresentationFormat>
  <Paragraphs>247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Calibri</vt:lpstr>
      <vt:lpstr>Consolas</vt:lpstr>
      <vt:lpstr>Montserrat</vt:lpstr>
      <vt:lpstr>Arial</vt:lpstr>
      <vt:lpstr>Montserrat SemiBold</vt:lpstr>
      <vt:lpstr>Montserrat ExtraBold</vt:lpstr>
      <vt:lpstr>1_CSE 12X (adopted from CSE 373)</vt:lpstr>
      <vt:lpstr>Printing, Strings, and Variables</vt:lpstr>
      <vt:lpstr>Agenda</vt:lpstr>
      <vt:lpstr>Announcements, Reminders</vt:lpstr>
      <vt:lpstr>Aside: TA Office Hours!</vt:lpstr>
      <vt:lpstr>Agenda</vt:lpstr>
      <vt:lpstr>Assessment</vt:lpstr>
      <vt:lpstr>Grading</vt:lpstr>
      <vt:lpstr>Graded Work</vt:lpstr>
      <vt:lpstr>Course Grades</vt:lpstr>
      <vt:lpstr>Computer Quiz Retake and Paper Quiz Overriding Policy</vt:lpstr>
      <vt:lpstr>Collaboration and AI</vt:lpstr>
      <vt:lpstr>Much More About AI – Talk To Us!</vt:lpstr>
      <vt:lpstr>Agenda</vt:lpstr>
      <vt:lpstr>Code Quality</vt:lpstr>
      <vt:lpstr>Agenda</vt:lpstr>
      <vt:lpstr>PCM: Printing, Strings, Variables</vt:lpstr>
      <vt:lpstr>Think Pair Share: Hello (around the) World (Think)</vt:lpstr>
      <vt:lpstr>Think Pair Share: Hello (around the) World (Pair)</vt:lpstr>
      <vt:lpstr>Escape Sequences</vt:lpstr>
      <vt:lpstr>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cp:lastModifiedBy>Anjali Pal</cp:lastModifiedBy>
  <cp:revision>291</cp:revision>
  <dcterms:modified xsi:type="dcterms:W3CDTF">2026-10-02T15:48:26Z</dcterms:modified>
</cp:coreProperties>
</file>