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344" r:id="rId3"/>
    <p:sldId id="351" r:id="rId4"/>
    <p:sldId id="330" r:id="rId5"/>
    <p:sldId id="352" r:id="rId6"/>
    <p:sldId id="332" r:id="rId7"/>
    <p:sldId id="333" r:id="rId8"/>
    <p:sldId id="265" r:id="rId9"/>
    <p:sldId id="353" r:id="rId10"/>
    <p:sldId id="334" r:id="rId11"/>
    <p:sldId id="301" r:id="rId12"/>
    <p:sldId id="302" r:id="rId13"/>
    <p:sldId id="364" r:id="rId14"/>
    <p:sldId id="268" r:id="rId15"/>
    <p:sldId id="365" r:id="rId16"/>
    <p:sldId id="356" r:id="rId17"/>
    <p:sldId id="357" r:id="rId18"/>
    <p:sldId id="271" r:id="rId19"/>
    <p:sldId id="336" r:id="rId20"/>
    <p:sldId id="337" r:id="rId21"/>
    <p:sldId id="359" r:id="rId22"/>
    <p:sldId id="349" r:id="rId23"/>
    <p:sldId id="361" r:id="rId24"/>
    <p:sldId id="362" r:id="rId25"/>
    <p:sldId id="363" r:id="rId26"/>
    <p:sldId id="342" r:id="rId27"/>
    <p:sldId id="360" r:id="rId28"/>
    <p:sldId id="347" r:id="rId29"/>
    <p:sldId id="345" r:id="rId30"/>
    <p:sldId id="346" r:id="rId31"/>
    <p:sldId id="343" r:id="rId32"/>
    <p:sldId id="341" r:id="rId33"/>
  </p:sldIdLst>
  <p:sldSz cx="12192000" cy="6858000"/>
  <p:notesSz cx="6858000" cy="9144000"/>
  <p:embeddedFontLst>
    <p:embeddedFont>
      <p:font typeface="Montserrat" pitchFamily="2" charset="77"/>
      <p:regular r:id="rId36"/>
      <p:bold r:id="rId37"/>
      <p:italic r:id="rId38"/>
      <p:boldItalic r:id="rId39"/>
    </p:embeddedFont>
    <p:embeddedFont>
      <p:font typeface="Montserrat ExtraBold" panose="00000900000000000000" pitchFamily="2" charset="77"/>
      <p:bold r:id="rId40"/>
      <p:italic r:id="rId41"/>
      <p:boldItalic r:id="rId42"/>
    </p:embeddedFont>
    <p:embeddedFont>
      <p:font typeface="Montserrat SemiBold" panose="00000700000000000000" pitchFamily="2" charset="77"/>
      <p:regular r:id="rId43"/>
      <p:bold r:id="rId44"/>
      <p:italic r:id="rId45"/>
      <p:boldItalic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3" roundtripDataSignature="AMtx7mi8dWrwCSJhu53tQRppDdHoobhi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90D5"/>
    <a:srgbClr val="EF5777"/>
    <a:srgbClr val="0FBAB1"/>
    <a:srgbClr val="53A1FF"/>
    <a:srgbClr val="F7D57E"/>
    <a:srgbClr val="CFFF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93" autoAdjust="0"/>
    <p:restoredTop sz="83418" autoAdjust="0"/>
  </p:normalViewPr>
  <p:slideViewPr>
    <p:cSldViewPr snapToGrid="0">
      <p:cViewPr varScale="1">
        <p:scale>
          <a:sx n="84" d="100"/>
          <a:sy n="84" d="100"/>
        </p:scale>
        <p:origin x="1488" y="176"/>
      </p:cViewPr>
      <p:guideLst/>
    </p:cSldViewPr>
  </p:slideViewPr>
  <p:outlineViewPr>
    <p:cViewPr>
      <p:scale>
        <a:sx n="33" d="100"/>
        <a:sy n="33" d="100"/>
      </p:scale>
      <p:origin x="0" y="-854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75" d="100"/>
          <a:sy n="75" d="100"/>
        </p:scale>
        <p:origin x="2649" y="2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7.fntdata"/><Relationship Id="rId63" Type="http://customschemas.google.com/relationships/presentationmetadata" Target="meta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43" Type="http://schemas.openxmlformats.org/officeDocument/2006/relationships/font" Target="fonts/font8.fntdata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F65BF56-4A4D-4DEA-BF4B-8ED38A61B52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DE3BD0-CCFC-4760-AAF3-CF9B94D18CA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50203-2B6C-4376-BFEA-B4E212133564}" type="datetimeFigureOut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9/30/26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C70846-9548-41CC-857D-BF91CA71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66BCD5-B21F-45B8-9F34-078703248D6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182362-2E36-4DA0-BABD-FE59F686457C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6141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Slido</a:t>
            </a:r>
            <a:r>
              <a:rPr lang="en-US" dirty="0"/>
              <a:t> event: https://app.sli.do/event/fbMDCbKDdWtoDpyJGDj8Ht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Or slido.com and event code #cse121</a:t>
            </a:r>
            <a:endParaRPr dirty="0"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401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173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5563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0026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0075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5910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4" name="Google Shape;17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4644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9432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50" name="Google Shape;25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60" name="Google Shape;26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>
          <a:extLst>
            <a:ext uri="{FF2B5EF4-FFF2-40B4-BE49-F238E27FC236}">
              <a16:creationId xmlns:a16="http://schemas.microsoft.com/office/drawing/2014/main" id="{AEFC6BF8-7E2F-3E01-467F-5BAFE9541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2:notes">
            <a:extLst>
              <a:ext uri="{FF2B5EF4-FFF2-40B4-BE49-F238E27FC236}">
                <a16:creationId xmlns:a16="http://schemas.microsoft.com/office/drawing/2014/main" id="{1BDB3FA1-ED92-14E1-BC3D-522DF7888C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89" name="Google Shape;189;p12:notes">
            <a:extLst>
              <a:ext uri="{FF2B5EF4-FFF2-40B4-BE49-F238E27FC236}">
                <a16:creationId xmlns:a16="http://schemas.microsoft.com/office/drawing/2014/main" id="{96A0ECF3-E2D9-6AC4-B327-5FA55E3051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593336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2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89" name="Google Shape;18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3169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7636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3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14" name="Google Shape;21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5014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948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2417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9777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1120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4045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8273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262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67973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72640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7633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7521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01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userDrawn="1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9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;p29" descr="University of Washingt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9"/>
          <p:cNvSpPr txBox="1"/>
          <p:nvPr/>
        </p:nvSpPr>
        <p:spPr>
          <a:xfrm>
            <a:off x="10615294" y="-1"/>
            <a:ext cx="1530987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</a:t>
            </a:r>
            <a:r>
              <a:rPr lang="en-US" sz="900" b="1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121 Autumn </a:t>
            </a: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18;p29"/>
          <p:cNvSpPr txBox="1"/>
          <p:nvPr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00: Welcome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Google Shape;20;p29"/>
          <p:cNvSpPr txBox="1"/>
          <p:nvPr/>
        </p:nvSpPr>
        <p:spPr>
          <a:xfrm>
            <a:off x="338697" y="1894816"/>
            <a:ext cx="306297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3600"/>
              <a:buFont typeface="Montserrat ExtraBold"/>
              <a:buNone/>
            </a:pPr>
            <a:r>
              <a:rPr lang="en-US" sz="3600" b="1" i="0" u="none" strike="noStrike" cap="none" dirty="0">
                <a:solidFill>
                  <a:srgbClr val="F0F0F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CSE 121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22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0127" y="1370208"/>
            <a:ext cx="878586" cy="420132"/>
          </a:xfrm>
          <a:prstGeom prst="roundRect">
            <a:avLst>
              <a:gd name="adj" fmla="val 16667"/>
            </a:avLst>
          </a:prstGeom>
          <a:solidFill>
            <a:srgbClr val="FA823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1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34951" y="951503"/>
            <a:ext cx="5250244" cy="5153776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" name="Google Shape;25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025920" y="4053518"/>
            <a:ext cx="4468306" cy="1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6" name="Google Shape;26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443" y="5439308"/>
            <a:ext cx="3730182" cy="1340914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29"/>
          <p:cNvSpPr txBox="1"/>
          <p:nvPr/>
        </p:nvSpPr>
        <p:spPr>
          <a:xfrm>
            <a:off x="306805" y="5577374"/>
            <a:ext cx="2154864" cy="1138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  <a:tabLst/>
              <a:defRPr/>
            </a:pPr>
            <a:r>
              <a:rPr lang="en-US" sz="1200" b="1" i="0" u="none" strike="noStrike" cap="none" dirty="0">
                <a:solidFill>
                  <a:schemeClr val="tx1"/>
                </a:solidFill>
                <a:latin typeface="Montserrat" pitchFamily="2" charset="77"/>
                <a:ea typeface="Montserrat"/>
                <a:cs typeface="Montserrat"/>
                <a:sym typeface="Montserrat"/>
              </a:rPr>
              <a:t>Questions during Class?</a:t>
            </a:r>
            <a:endParaRPr lang="en-US" sz="1200" b="0" i="0" dirty="0">
              <a:solidFill>
                <a:schemeClr val="tx1"/>
              </a:solidFill>
              <a:latin typeface="Montserrat" pitchFamily="2" charset="77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endParaRPr lang="en-US" sz="1200" b="1" i="0" u="none" strike="noStrike" cap="none" dirty="0">
              <a:solidFill>
                <a:schemeClr val="tx1"/>
              </a:solidFill>
              <a:latin typeface="Montserrat" pitchFamily="2" charset="77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r>
              <a:rPr lang="en-US" sz="1200" b="1" i="0" u="none" strike="noStrike" cap="none" dirty="0">
                <a:solidFill>
                  <a:schemeClr val="tx1"/>
                </a:solidFill>
                <a:latin typeface="Montserrat" pitchFamily="2" charset="77"/>
                <a:ea typeface="Montserrat SemiBold"/>
                <a:cs typeface="Montserrat SemiBold"/>
                <a:sym typeface="Montserrat SemiBold"/>
              </a:rPr>
              <a:t>Raise hand or send here</a:t>
            </a:r>
            <a:endParaRPr b="0" i="0" dirty="0">
              <a:solidFill>
                <a:schemeClr val="tx1"/>
              </a:solidFill>
              <a:latin typeface="Montserrat" pitchFamily="2" charset="77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endParaRPr sz="1200" b="1" i="0" u="none" strike="noStrike" cap="none" dirty="0">
              <a:solidFill>
                <a:schemeClr val="tx1"/>
              </a:solidFill>
              <a:latin typeface="Montserrat" pitchFamily="2" charset="77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Montserrat SemiBold"/>
              <a:buNone/>
            </a:pPr>
            <a:r>
              <a:rPr lang="en-US" sz="2000" b="1" i="0" u="none" strike="noStrike" cap="none" dirty="0" err="1">
                <a:solidFill>
                  <a:schemeClr val="tx1"/>
                </a:solidFill>
                <a:latin typeface="Montserrat" pitchFamily="2" charset="77"/>
                <a:ea typeface="Montserrat SemiBold"/>
                <a:cs typeface="Montserrat SemiBold"/>
                <a:sym typeface="Montserrat SemiBold"/>
              </a:rPr>
              <a:t>sli.do</a:t>
            </a:r>
            <a:r>
              <a:rPr lang="en-US" sz="2000" b="1" i="0" u="none" strike="noStrike" cap="none" dirty="0">
                <a:solidFill>
                  <a:schemeClr val="tx1"/>
                </a:solidFill>
                <a:latin typeface="Montserrat" pitchFamily="2" charset="77"/>
                <a:ea typeface="Montserrat SemiBold"/>
                <a:cs typeface="Montserrat SemiBold"/>
                <a:sym typeface="Montserrat SemiBold"/>
              </a:rPr>
              <a:t>    #cse121 </a:t>
            </a:r>
            <a:endParaRPr b="1" i="0" dirty="0">
              <a:solidFill>
                <a:schemeClr val="tx1"/>
              </a:solidFill>
              <a:latin typeface="Montserrat" pitchFamily="2" charset="77"/>
              <a:cs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>
  <p:cSld name="Title and Conte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0"/>
          <p:cNvSpPr/>
          <p:nvPr userDrawn="1"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30"/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38" name="Google Shape;38;p30"/>
          <p:cNvSpPr txBox="1"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9" name="Google Shape;39;p30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BABC5B18-FB33-F6B8-4C29-4724707E45CD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43E64A9D-13F4-4F7A-870E-E779341A833A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</a:t>
            </a:r>
            <a:r>
              <a:rPr lang="en-US" sz="900" b="1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Google Shape;9;p28">
            <a:extLst>
              <a:ext uri="{FF2B5EF4-FFF2-40B4-BE49-F238E27FC236}">
                <a16:creationId xmlns:a16="http://schemas.microsoft.com/office/drawing/2014/main" id="{2E135F4C-1184-DB49-11BC-17D3DD7D7704}"/>
              </a:ext>
            </a:extLst>
          </p:cNvPr>
          <p:cNvSpPr txBox="1"/>
          <p:nvPr userDrawn="1"/>
        </p:nvSpPr>
        <p:spPr>
          <a:xfrm>
            <a:off x="3046095" y="-8015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00: Welcome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acitce: Pair">
  <p:cSld name="Pracitce: Thi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33"/>
          <p:cNvSpPr txBox="1">
            <a:spLocks noGrp="1"/>
          </p:cNvSpPr>
          <p:nvPr>
            <p:ph type="title"/>
          </p:nvPr>
        </p:nvSpPr>
        <p:spPr>
          <a:xfrm>
            <a:off x="838199" y="1388065"/>
            <a:ext cx="10515601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/>
          <p:nvPr/>
        </p:nvSpPr>
        <p:spPr>
          <a:xfrm>
            <a:off x="-29764" y="231049"/>
            <a:ext cx="12221765" cy="984404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5" name="Google Shape;65;p33"/>
          <p:cNvGrpSpPr/>
          <p:nvPr/>
        </p:nvGrpSpPr>
        <p:grpSpPr>
          <a:xfrm>
            <a:off x="8414950" y="403661"/>
            <a:ext cx="3380433" cy="556056"/>
            <a:chOff x="0" y="0"/>
            <a:chExt cx="3380431" cy="556054"/>
          </a:xfrm>
        </p:grpSpPr>
        <p:sp>
          <p:nvSpPr>
            <p:cNvPr id="66" name="Google Shape;66;p33"/>
            <p:cNvSpPr/>
            <p:nvPr/>
          </p:nvSpPr>
          <p:spPr>
            <a:xfrm>
              <a:off x="0" y="0"/>
              <a:ext cx="3380431" cy="556054"/>
            </a:xfrm>
            <a:prstGeom prst="roundRect">
              <a:avLst>
                <a:gd name="adj" fmla="val 16667"/>
              </a:avLst>
            </a:prstGeom>
            <a:solidFill>
              <a:srgbClr val="4E408B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33"/>
            <p:cNvSpPr txBox="1"/>
            <p:nvPr/>
          </p:nvSpPr>
          <p:spPr>
            <a:xfrm>
              <a:off x="72864" y="60856"/>
              <a:ext cx="3234702" cy="4343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200"/>
                <a:buFont typeface="Calibri"/>
                <a:buNone/>
              </a:pPr>
              <a:r>
                <a:rPr lang="en-US" sz="2200" b="1" i="0" u="none" strike="noStrike" cap="none" dirty="0" err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sli.do</a:t>
              </a:r>
              <a:r>
                <a:rPr lang="en-US" sz="2200" b="1" i="0" u="none" strike="noStrike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     #cse121</a:t>
              </a:r>
              <a:endParaRPr b="0" i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0" name="Google Shape;70;p33"/>
          <p:cNvSpPr/>
          <p:nvPr/>
        </p:nvSpPr>
        <p:spPr>
          <a:xfrm>
            <a:off x="7058213" y="123442"/>
            <a:ext cx="960121" cy="960121"/>
          </a:xfrm>
          <a:prstGeom prst="roundRect">
            <a:avLst>
              <a:gd name="adj" fmla="val 16667"/>
            </a:avLst>
          </a:prstGeom>
          <a:solidFill>
            <a:srgbClr val="4E408B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endParaRPr sz="2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3"/>
          <p:cNvSpPr/>
          <p:nvPr/>
        </p:nvSpPr>
        <p:spPr>
          <a:xfrm>
            <a:off x="7163368" y="214847"/>
            <a:ext cx="749809" cy="7498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33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91418C3E-EEDB-2BC2-0254-CD00CD03A081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F2052282-8D29-4A38-1571-671D31224364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</a:t>
            </a:r>
            <a:r>
              <a:rPr lang="en-US" sz="900" b="1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Google Shape;9;p28">
            <a:extLst>
              <a:ext uri="{FF2B5EF4-FFF2-40B4-BE49-F238E27FC236}">
                <a16:creationId xmlns:a16="http://schemas.microsoft.com/office/drawing/2014/main" id="{95158E54-A95C-E8E6-0B1D-599D9C08D200}"/>
              </a:ext>
            </a:extLst>
          </p:cNvPr>
          <p:cNvSpPr txBox="1"/>
          <p:nvPr userDrawn="1"/>
        </p:nvSpPr>
        <p:spPr>
          <a:xfrm>
            <a:off x="3046095" y="-8015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00: Welcome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52;p32">
            <a:extLst>
              <a:ext uri="{FF2B5EF4-FFF2-40B4-BE49-F238E27FC236}">
                <a16:creationId xmlns:a16="http://schemas.microsoft.com/office/drawing/2014/main" id="{7CB162C5-D013-0E9F-304A-00EF111A719D}"/>
              </a:ext>
            </a:extLst>
          </p:cNvPr>
          <p:cNvSpPr txBox="1"/>
          <p:nvPr userDrawn="1"/>
        </p:nvSpPr>
        <p:spPr>
          <a:xfrm>
            <a:off x="1152635" y="300370"/>
            <a:ext cx="3506055" cy="777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lang="en-US" sz="44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Practice: Think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53;p32" descr="Graphic 12">
            <a:extLst>
              <a:ext uri="{FF2B5EF4-FFF2-40B4-BE49-F238E27FC236}">
                <a16:creationId xmlns:a16="http://schemas.microsoft.com/office/drawing/2014/main" id="{6639FEF2-EB20-D618-A4FD-015344F21E4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54038" y="300371"/>
            <a:ext cx="684161" cy="7818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acitce: Pair" preserve="1">
  <p:cSld name="1_Pracitce: Pai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33"/>
          <p:cNvSpPr txBox="1">
            <a:spLocks noGrp="1"/>
          </p:cNvSpPr>
          <p:nvPr>
            <p:ph type="title"/>
          </p:nvPr>
        </p:nvSpPr>
        <p:spPr>
          <a:xfrm>
            <a:off x="838199" y="1388065"/>
            <a:ext cx="10515601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/>
          <p:nvPr/>
        </p:nvSpPr>
        <p:spPr>
          <a:xfrm>
            <a:off x="-29764" y="231049"/>
            <a:ext cx="12221765" cy="984404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5" name="Google Shape;65;p33"/>
          <p:cNvGrpSpPr/>
          <p:nvPr/>
        </p:nvGrpSpPr>
        <p:grpSpPr>
          <a:xfrm>
            <a:off x="8414950" y="403661"/>
            <a:ext cx="3380433" cy="556056"/>
            <a:chOff x="0" y="0"/>
            <a:chExt cx="3380431" cy="556054"/>
          </a:xfrm>
        </p:grpSpPr>
        <p:sp>
          <p:nvSpPr>
            <p:cNvPr id="66" name="Google Shape;66;p33"/>
            <p:cNvSpPr/>
            <p:nvPr/>
          </p:nvSpPr>
          <p:spPr>
            <a:xfrm>
              <a:off x="0" y="0"/>
              <a:ext cx="3380431" cy="556054"/>
            </a:xfrm>
            <a:prstGeom prst="roundRect">
              <a:avLst>
                <a:gd name="adj" fmla="val 16667"/>
              </a:avLst>
            </a:prstGeom>
            <a:solidFill>
              <a:srgbClr val="4E408B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33"/>
            <p:cNvSpPr txBox="1"/>
            <p:nvPr/>
          </p:nvSpPr>
          <p:spPr>
            <a:xfrm>
              <a:off x="72864" y="60856"/>
              <a:ext cx="3234702" cy="4343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200"/>
                <a:buFont typeface="Calibri"/>
                <a:buNone/>
              </a:pPr>
              <a:r>
                <a:rPr lang="en-US" sz="2200" b="1" i="0" u="none" strike="noStrike" cap="none" dirty="0" err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sli.do</a:t>
              </a:r>
              <a:r>
                <a:rPr lang="en-US" sz="2200" b="1" i="0" u="none" strike="noStrike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     #cse121</a:t>
              </a:r>
              <a:endParaRPr b="0" i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8" name="Google Shape;68;p33"/>
          <p:cNvSpPr txBox="1"/>
          <p:nvPr/>
        </p:nvSpPr>
        <p:spPr>
          <a:xfrm>
            <a:off x="1152635" y="300370"/>
            <a:ext cx="5271611" cy="777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lang="en-US" sz="44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Practice: Pair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9" name="Google Shape;69;p33" descr="Graphic 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4038" y="300371"/>
            <a:ext cx="961803" cy="769442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33"/>
          <p:cNvSpPr/>
          <p:nvPr/>
        </p:nvSpPr>
        <p:spPr>
          <a:xfrm>
            <a:off x="7058213" y="123442"/>
            <a:ext cx="960121" cy="960121"/>
          </a:xfrm>
          <a:prstGeom prst="roundRect">
            <a:avLst>
              <a:gd name="adj" fmla="val 16667"/>
            </a:avLst>
          </a:prstGeom>
          <a:solidFill>
            <a:srgbClr val="4E408B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endParaRPr sz="2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3"/>
          <p:cNvSpPr/>
          <p:nvPr/>
        </p:nvSpPr>
        <p:spPr>
          <a:xfrm>
            <a:off x="7163368" y="214847"/>
            <a:ext cx="749809" cy="7498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33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91418C3E-EEDB-2BC2-0254-CD00CD03A081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F2052282-8D29-4A38-1571-671D31224364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</a:t>
            </a:r>
            <a:r>
              <a:rPr lang="en-US" sz="900" b="1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121 Autumn </a:t>
            </a: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Google Shape;9;p28">
            <a:extLst>
              <a:ext uri="{FF2B5EF4-FFF2-40B4-BE49-F238E27FC236}">
                <a16:creationId xmlns:a16="http://schemas.microsoft.com/office/drawing/2014/main" id="{95158E54-A95C-E8E6-0B1D-599D9C08D200}"/>
              </a:ext>
            </a:extLst>
          </p:cNvPr>
          <p:cNvSpPr txBox="1"/>
          <p:nvPr userDrawn="1"/>
        </p:nvSpPr>
        <p:spPr>
          <a:xfrm>
            <a:off x="3046095" y="-8015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00: Welcome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69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>
  <p:cSld name="Title 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4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34"/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4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19B8A0CF-1C66-FBB7-F209-B458097B217D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C3A4268A-A3F9-0647-FFA6-0CD0547EA640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</a:t>
            </a:r>
            <a:r>
              <a:rPr lang="en-US" sz="900" b="1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121 Autumn </a:t>
            </a: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Google Shape;9;p28">
            <a:extLst>
              <a:ext uri="{FF2B5EF4-FFF2-40B4-BE49-F238E27FC236}">
                <a16:creationId xmlns:a16="http://schemas.microsoft.com/office/drawing/2014/main" id="{DAFF863B-277F-2C70-5D6B-9607A5E1F4D7}"/>
              </a:ext>
            </a:extLst>
          </p:cNvPr>
          <p:cNvSpPr txBox="1"/>
          <p:nvPr userDrawn="1"/>
        </p:nvSpPr>
        <p:spPr>
          <a:xfrm>
            <a:off x="3046095" y="-8015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00: Welcome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>
  <p:cSld name="Blank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5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35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0E854BAB-9BC0-0566-D459-A9E2B29A12D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3E5BA8AB-DA7F-8D72-2336-81B0A628B7E3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</a:t>
            </a:r>
            <a:r>
              <a:rPr lang="en-US" sz="900" b="1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121 Autumn </a:t>
            </a: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Google Shape;9;p28">
            <a:extLst>
              <a:ext uri="{FF2B5EF4-FFF2-40B4-BE49-F238E27FC236}">
                <a16:creationId xmlns:a16="http://schemas.microsoft.com/office/drawing/2014/main" id="{2C80FCF8-E90F-DABA-76C4-C941D7CB7F2B}"/>
              </a:ext>
            </a:extLst>
          </p:cNvPr>
          <p:cNvSpPr txBox="1"/>
          <p:nvPr userDrawn="1"/>
        </p:nvSpPr>
        <p:spPr>
          <a:xfrm>
            <a:off x="3046095" y="-8015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00: Welcome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8"/>
          <p:cNvSpPr txBox="1">
            <a:spLocks noGrp="1"/>
          </p:cNvSpPr>
          <p:nvPr>
            <p:ph type="title"/>
          </p:nvPr>
        </p:nvSpPr>
        <p:spPr>
          <a:xfrm>
            <a:off x="609600" y="92074"/>
            <a:ext cx="10972800" cy="1508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" name="Google Shape;6;p28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7;p28" descr="University of Washington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28"/>
          <p:cNvSpPr txBox="1"/>
          <p:nvPr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Spring 2026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9;p28"/>
          <p:cNvSpPr txBox="1"/>
          <p:nvPr/>
        </p:nvSpPr>
        <p:spPr>
          <a:xfrm>
            <a:off x="3046095" y="-8015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00: Welcome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Google Shape;12;p28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" name="Google Shape;13;p28"/>
          <p:cNvSpPr txBox="1">
            <a:spLocks noGrp="1"/>
          </p:cNvSpPr>
          <p:nvPr>
            <p:ph type="sldNum" idx="12"/>
          </p:nvPr>
        </p:nvSpPr>
        <p:spPr>
          <a:xfrm>
            <a:off x="11793850" y="6296502"/>
            <a:ext cx="245751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sz="1400" b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6" r:id="rId4"/>
    <p:sldLayoutId id="2147483654" r:id="rId5"/>
    <p:sldLayoutId id="2147483655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jpg"/><Relationship Id="rId18" Type="http://schemas.openxmlformats.org/officeDocument/2006/relationships/image" Target="../media/image24.jpg"/><Relationship Id="rId26" Type="http://schemas.openxmlformats.org/officeDocument/2006/relationships/image" Target="../media/image32.jpeg"/><Relationship Id="rId3" Type="http://schemas.openxmlformats.org/officeDocument/2006/relationships/image" Target="../media/image9.jpg"/><Relationship Id="rId21" Type="http://schemas.openxmlformats.org/officeDocument/2006/relationships/image" Target="../media/image27.jpeg"/><Relationship Id="rId34" Type="http://schemas.openxmlformats.org/officeDocument/2006/relationships/image" Target="../media/image40.jpg"/><Relationship Id="rId7" Type="http://schemas.openxmlformats.org/officeDocument/2006/relationships/image" Target="../media/image13.jpeg"/><Relationship Id="rId12" Type="http://schemas.openxmlformats.org/officeDocument/2006/relationships/image" Target="../media/image18.jpg"/><Relationship Id="rId17" Type="http://schemas.openxmlformats.org/officeDocument/2006/relationships/image" Target="../media/image23.jpg"/><Relationship Id="rId25" Type="http://schemas.openxmlformats.org/officeDocument/2006/relationships/image" Target="../media/image31.jpeg"/><Relationship Id="rId33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2.jpeg"/><Relationship Id="rId20" Type="http://schemas.openxmlformats.org/officeDocument/2006/relationships/image" Target="../media/image26.png"/><Relationship Id="rId29" Type="http://schemas.openxmlformats.org/officeDocument/2006/relationships/image" Target="../media/image3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JPG"/><Relationship Id="rId11" Type="http://schemas.openxmlformats.org/officeDocument/2006/relationships/image" Target="../media/image17.jpg"/><Relationship Id="rId24" Type="http://schemas.openxmlformats.org/officeDocument/2006/relationships/image" Target="../media/image30.jpeg"/><Relationship Id="rId32" Type="http://schemas.openxmlformats.org/officeDocument/2006/relationships/image" Target="../media/image38.jpg"/><Relationship Id="rId5" Type="http://schemas.openxmlformats.org/officeDocument/2006/relationships/image" Target="../media/image11.jpg"/><Relationship Id="rId15" Type="http://schemas.openxmlformats.org/officeDocument/2006/relationships/image" Target="../media/image21.jpg"/><Relationship Id="rId23" Type="http://schemas.openxmlformats.org/officeDocument/2006/relationships/image" Target="../media/image29.jpg"/><Relationship Id="rId28" Type="http://schemas.openxmlformats.org/officeDocument/2006/relationships/image" Target="../media/image34.jpeg"/><Relationship Id="rId10" Type="http://schemas.openxmlformats.org/officeDocument/2006/relationships/image" Target="../media/image16.jpg"/><Relationship Id="rId19" Type="http://schemas.openxmlformats.org/officeDocument/2006/relationships/image" Target="../media/image25.png"/><Relationship Id="rId31" Type="http://schemas.openxmlformats.org/officeDocument/2006/relationships/image" Target="../media/image37.JPG"/><Relationship Id="rId4" Type="http://schemas.openxmlformats.org/officeDocument/2006/relationships/image" Target="../media/image10.jpg"/><Relationship Id="rId9" Type="http://schemas.openxmlformats.org/officeDocument/2006/relationships/image" Target="../media/image15.jpeg"/><Relationship Id="rId14" Type="http://schemas.openxmlformats.org/officeDocument/2006/relationships/image" Target="../media/image20.png"/><Relationship Id="rId22" Type="http://schemas.openxmlformats.org/officeDocument/2006/relationships/image" Target="../media/image28.jpg"/><Relationship Id="rId27" Type="http://schemas.openxmlformats.org/officeDocument/2006/relationships/image" Target="../media/image33.jpg"/><Relationship Id="rId30" Type="http://schemas.openxmlformats.org/officeDocument/2006/relationships/image" Target="../media/image36.jpg"/><Relationship Id="rId8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lacement.cs.washington.edu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cs.washington.edu/academics/undergraduate/non-major-options/#intro-courses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courses.cs.washington.edu/courses/cse12x/26au/26au-whats-new.html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cse121-instructors@cs.washington.edu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feedback.cs.washington.edu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9.png"/><Relationship Id="rId4" Type="http://schemas.openxmlformats.org/officeDocument/2006/relationships/image" Target="../media/image48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3Kt1o6bgf9F7qheUA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s.uw.edu/121/syllabus" TargetMode="External"/><Relationship Id="rId4" Type="http://schemas.openxmlformats.org/officeDocument/2006/relationships/hyperlink" Target="https://cs.uw.edu/121#syllabu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3;p29">
            <a:extLst>
              <a:ext uri="{FF2B5EF4-FFF2-40B4-BE49-F238E27FC236}">
                <a16:creationId xmlns:a16="http://schemas.microsoft.com/office/drawing/2014/main" id="{C5E7BACA-EC1A-F75A-8907-C34CAD2EE0F4}"/>
              </a:ext>
            </a:extLst>
          </p:cNvPr>
          <p:cNvSpPr txBox="1"/>
          <p:nvPr/>
        </p:nvSpPr>
        <p:spPr>
          <a:xfrm>
            <a:off x="420095" y="1419273"/>
            <a:ext cx="878619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None/>
            </a:pPr>
            <a:r>
              <a:rPr lang="en-US" sz="1600" b="1" u="none" strike="noStrike" cap="none" dirty="0">
                <a:solidFill>
                  <a:srgbClr val="FFFFFF"/>
                </a:solidFill>
                <a:latin typeface="Montserrat ExtraBold" pitchFamily="2" charset="77"/>
                <a:ea typeface="Montserrat"/>
                <a:cs typeface="Montserrat"/>
                <a:sym typeface="Montserrat"/>
              </a:rPr>
              <a:t>LEC 00</a:t>
            </a:r>
            <a:endParaRPr b="1" dirty="0">
              <a:latin typeface="Montserrat ExtraBold" pitchFamily="2" charset="77"/>
              <a:cs typeface="Calibri" panose="020F0502020204030204" pitchFamily="34" charset="0"/>
            </a:endParaRPr>
          </a:p>
        </p:txBody>
      </p:sp>
      <p:sp>
        <p:nvSpPr>
          <p:cNvPr id="91" name="Google Shape;91;p1"/>
          <p:cNvSpPr txBox="1">
            <a:spLocks noGrp="1"/>
          </p:cNvSpPr>
          <p:nvPr>
            <p:ph type="title" idx="4294967295"/>
          </p:nvPr>
        </p:nvSpPr>
        <p:spPr>
          <a:xfrm>
            <a:off x="420095" y="3085086"/>
            <a:ext cx="6212927" cy="1037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6000"/>
              <a:buFont typeface="Montserrat SemiBold"/>
              <a:buNone/>
            </a:pPr>
            <a:r>
              <a:rPr lang="en-US" sz="60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Welcome!</a:t>
            </a:r>
            <a:endParaRPr dirty="0"/>
          </a:p>
        </p:txBody>
      </p:sp>
      <p:pic>
        <p:nvPicPr>
          <p:cNvPr id="93" name="Google Shape;93;p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13868" y="2836575"/>
            <a:ext cx="1305170" cy="130517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"/>
          <p:cNvSpPr txBox="1"/>
          <p:nvPr/>
        </p:nvSpPr>
        <p:spPr>
          <a:xfrm>
            <a:off x="7009923" y="1112472"/>
            <a:ext cx="453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Montserrat SemiBold"/>
              <a:buNone/>
            </a:pPr>
            <a:r>
              <a:rPr lang="en-US" sz="1600" b="1" i="0" u="none" strike="noStrike" cap="none" dirty="0">
                <a:solidFill>
                  <a:srgbClr val="A6A6A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BEFORE WE START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7087221" y="1451178"/>
            <a:ext cx="4385400" cy="2123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r>
              <a:rPr lang="en-US" sz="2200" b="1" i="1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Talk to your neighbors: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r>
              <a:rPr lang="en-US" sz="2200" b="0" i="1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Introduce yourself!</a:t>
            </a:r>
            <a:br>
              <a:rPr lang="en-US" sz="2200" b="0" i="1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n-US" sz="2200" b="0" i="1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200" b="0" i="1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What is your name? Major? </a:t>
            </a:r>
            <a:br>
              <a:rPr lang="en-US" sz="2200" b="0" i="1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200" b="0" i="1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What would you be doing if you didn’t have class right now?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6" name="Google Shape;96;p1"/>
          <p:cNvSpPr txBox="1"/>
          <p:nvPr/>
        </p:nvSpPr>
        <p:spPr>
          <a:xfrm>
            <a:off x="6935347" y="4072895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Instructor:</a:t>
            </a:r>
            <a:endParaRPr sz="1200" dirty="0">
              <a:solidFill>
                <a:schemeClr val="lt2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8088246" y="4072895"/>
            <a:ext cx="3556009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Miya </a:t>
            </a:r>
            <a:r>
              <a:rPr lang="en-US" sz="1200" dirty="0" err="1">
                <a:solidFill>
                  <a:schemeClr val="lt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Natsuhara</a:t>
            </a:r>
            <a:r>
              <a:rPr lang="en-US" sz="1200" dirty="0">
                <a:solidFill>
                  <a:schemeClr val="lt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and Anjali Pal</a:t>
            </a:r>
            <a:endParaRPr sz="1200" dirty="0">
              <a:solidFill>
                <a:schemeClr val="lt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6935347" y="4333507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TAs:</a:t>
            </a:r>
            <a:endParaRPr sz="1200" dirty="0">
              <a:solidFill>
                <a:schemeClr val="lt2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3B1887-E7E7-4000-94E4-BB22C3ED214C}"/>
              </a:ext>
            </a:extLst>
          </p:cNvPr>
          <p:cNvSpPr txBox="1"/>
          <p:nvPr/>
        </p:nvSpPr>
        <p:spPr>
          <a:xfrm>
            <a:off x="8088246" y="4363869"/>
            <a:ext cx="4011913" cy="1754326"/>
          </a:xfrm>
          <a:prstGeom prst="rect">
            <a:avLst/>
          </a:prstGeom>
          <a:noFill/>
        </p:spPr>
        <p:txBody>
          <a:bodyPr wrap="square" numCol="4" rtlCol="0">
            <a:spAutoFit/>
          </a:bodyPr>
          <a:lstStyle/>
          <a:p>
            <a:r>
              <a:rPr lang="en-US" sz="1200" dirty="0" err="1">
                <a:latin typeface="Montserrat" panose="00000500000000000000" pitchFamily="2" charset="0"/>
              </a:rPr>
              <a:t>Samrutha</a:t>
            </a:r>
            <a:endParaRPr lang="en-US" sz="1200" dirty="0">
              <a:latin typeface="Montserrat" panose="00000500000000000000" pitchFamily="2" charset="0"/>
            </a:endParaRPr>
          </a:p>
          <a:p>
            <a:r>
              <a:rPr lang="en-US" sz="1200" dirty="0">
                <a:latin typeface="Montserrat" panose="00000500000000000000" pitchFamily="2" charset="0"/>
              </a:rPr>
              <a:t>William</a:t>
            </a:r>
          </a:p>
          <a:p>
            <a:r>
              <a:rPr lang="en-US" sz="1200" dirty="0" err="1">
                <a:latin typeface="Montserrat" panose="00000500000000000000" pitchFamily="2" charset="0"/>
              </a:rPr>
              <a:t>Samvedha</a:t>
            </a:r>
            <a:endParaRPr lang="en-US" sz="1200" dirty="0">
              <a:latin typeface="Montserrat" panose="00000500000000000000" pitchFamily="2" charset="0"/>
            </a:endParaRPr>
          </a:p>
          <a:p>
            <a:r>
              <a:rPr lang="en-US" sz="1200" dirty="0">
                <a:latin typeface="Montserrat" panose="00000500000000000000" pitchFamily="2" charset="0"/>
              </a:rPr>
              <a:t>Syreeta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Ryan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Anant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Henry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Reese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Savannah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Tamsyn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Cedric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Anum</a:t>
            </a:r>
          </a:p>
          <a:p>
            <a:r>
              <a:rPr lang="en-US" sz="1200" dirty="0" err="1">
                <a:latin typeface="Montserrat" panose="00000500000000000000" pitchFamily="2" charset="0"/>
              </a:rPr>
              <a:t>Navya</a:t>
            </a:r>
            <a:endParaRPr lang="en-US" sz="1200" dirty="0">
              <a:latin typeface="Montserrat" panose="00000500000000000000" pitchFamily="2" charset="0"/>
            </a:endParaRPr>
          </a:p>
          <a:p>
            <a:r>
              <a:rPr lang="en-US" sz="1200" dirty="0">
                <a:latin typeface="Montserrat" panose="00000500000000000000" pitchFamily="2" charset="0"/>
              </a:rPr>
              <a:t>Gene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Margot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Sarah K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Ethan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Evelyn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Owen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Jameson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Paul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Gurbax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Tony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Lucas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Alex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Jesse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Matthew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Jennie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Anisha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TJ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Ivory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Sarah W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Avery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B557E01-33EF-0D5B-0C1A-226837FA1A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4720" y="5536755"/>
            <a:ext cx="1162879" cy="11628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C28F1-3C94-5C54-271F-6FCB0BE6B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708356-D838-3706-A127-D4F2494284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5257800" cy="4805363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b="1" dirty="0"/>
              <a:t>Today: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Introductions </a:t>
            </a:r>
            <a:r>
              <a:rPr lang="en-US" dirty="0">
                <a:sym typeface="Wingdings" pitchFamily="2" charset="2"/>
              </a:rPr>
              <a:t>:)</a:t>
            </a: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About this course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Our learning model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Culture and community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Tools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Our first program!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F2ABE31-62D4-B6B2-AD40-2027C478F23F}"/>
              </a:ext>
            </a:extLst>
          </p:cNvPr>
          <p:cNvSpPr txBox="1">
            <a:spLocks/>
          </p:cNvSpPr>
          <p:nvPr/>
        </p:nvSpPr>
        <p:spPr>
          <a:xfrm>
            <a:off x="6096000" y="1371600"/>
            <a:ext cx="5257800" cy="4805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>
              <a:buFont typeface="Arial"/>
              <a:buNone/>
            </a:pPr>
            <a:r>
              <a:rPr lang="en-US" b="1" dirty="0"/>
              <a:t>On Friday: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Assessment and grading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Collaboration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More programming!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BD9466-84D2-FE34-9E6A-BF0F6CA521A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224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28B93-C730-98DA-5676-1C45C1565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C15C8-0396-5E93-9CCB-866EF42BC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Hi</a:t>
            </a:r>
            <a:r>
              <a:rPr lang="en-US"/>
              <a:t>, we’re Miya </a:t>
            </a:r>
            <a:r>
              <a:rPr lang="en-US" b="0"/>
              <a:t>(she/her)</a:t>
            </a:r>
            <a:r>
              <a:rPr lang="en-US"/>
              <a:t> and Anjali </a:t>
            </a:r>
            <a:r>
              <a:rPr lang="en-US" b="0"/>
              <a:t>(she/her)</a:t>
            </a:r>
            <a:r>
              <a:rPr lang="en-US"/>
              <a:t>!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C4CAD-72BF-49BD-480B-35992E600ED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121266-FE92-52CD-A758-D8C221DC88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6317" y="4119880"/>
            <a:ext cx="5257800" cy="205708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Assistant Teaching Professor</a:t>
            </a:r>
          </a:p>
          <a:p>
            <a:r>
              <a:rPr lang="en-US" dirty="0"/>
              <a:t>Frequent intro CS instructor</a:t>
            </a:r>
          </a:p>
          <a:p>
            <a:r>
              <a:rPr lang="en-US" dirty="0"/>
              <a:t>Works in areas of CS Education, Accessibility</a:t>
            </a:r>
          </a:p>
          <a:p>
            <a:r>
              <a:rPr lang="en-US" dirty="0"/>
              <a:t>Non-CS hobbies: knitting, baking, playing with my corgi</a:t>
            </a:r>
          </a:p>
        </p:txBody>
      </p:sp>
      <p:pic>
        <p:nvPicPr>
          <p:cNvPr id="8" name="Picture 2" descr="picture of a half asian woman with glasses holding up a fluffy tricolor corgi and looking at him excitedly, sitting outside">
            <a:extLst>
              <a:ext uri="{FF2B5EF4-FFF2-40B4-BE49-F238E27FC236}">
                <a16:creationId xmlns:a16="http://schemas.microsoft.com/office/drawing/2014/main" id="{369D1E7F-FB0F-AE1E-F7E6-3D357688F5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12" b="16488"/>
          <a:stretch>
            <a:fillRect/>
          </a:stretch>
        </p:blipFill>
        <p:spPr bwMode="auto">
          <a:xfrm>
            <a:off x="1491077" y="1371600"/>
            <a:ext cx="2748280" cy="2748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icture of a half asian woman loooking at the camera and smiling">
            <a:extLst>
              <a:ext uri="{FF2B5EF4-FFF2-40B4-BE49-F238E27FC236}">
                <a16:creationId xmlns:a16="http://schemas.microsoft.com/office/drawing/2014/main" id="{B4AABA01-B31B-4BEC-BC42-FC67D13E40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0335" y="1371600"/>
            <a:ext cx="2748280" cy="2748280"/>
          </a:xfrm>
          <a:prstGeom prst="rect">
            <a:avLst/>
          </a:prstGeom>
        </p:spPr>
      </p:pic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023B8F9-B294-BC7F-01E9-735A49278929}"/>
              </a:ext>
            </a:extLst>
          </p:cNvPr>
          <p:cNvSpPr txBox="1">
            <a:spLocks/>
          </p:cNvSpPr>
          <p:nvPr/>
        </p:nvSpPr>
        <p:spPr>
          <a:xfrm>
            <a:off x="6405575" y="4119879"/>
            <a:ext cx="5257800" cy="2057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dirty="0"/>
              <a:t>5</a:t>
            </a:r>
            <a:r>
              <a:rPr lang="en-US" baseline="30000" dirty="0"/>
              <a:t>th</a:t>
            </a:r>
            <a:r>
              <a:rPr lang="en-US" dirty="0"/>
              <a:t> year Ph. D. student</a:t>
            </a:r>
          </a:p>
          <a:p>
            <a:r>
              <a:rPr lang="en-US" dirty="0"/>
              <a:t>First time teaching intro!</a:t>
            </a:r>
          </a:p>
          <a:p>
            <a:r>
              <a:rPr lang="en-US" dirty="0"/>
              <a:t>Works in Programming Languages, Verification</a:t>
            </a:r>
          </a:p>
          <a:p>
            <a:r>
              <a:rPr lang="en-US" dirty="0"/>
              <a:t>Non-CS hobbies: hiking, frisbee, pottery</a:t>
            </a:r>
          </a:p>
        </p:txBody>
      </p:sp>
    </p:spTree>
    <p:extLst>
      <p:ext uri="{BB962C8B-B14F-4D97-AF65-F5344CB8AC3E}">
        <p14:creationId xmlns:p14="http://schemas.microsoft.com/office/powerpoint/2010/main" val="2484062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A02BE-CFD7-EF0B-2B40-BDA90B160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Meet your TAs!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07BE37-2296-2A02-37B7-2C44933E299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/>
          </a:p>
        </p:txBody>
      </p:sp>
      <p:pic>
        <p:nvPicPr>
          <p:cNvPr id="67" name="Picture 66">
            <a:extLst>
              <a:ext uri="{FF2B5EF4-FFF2-40B4-BE49-F238E27FC236}">
                <a16:creationId xmlns:a16="http://schemas.microsoft.com/office/drawing/2014/main" id="{B672D3E9-9C1C-40E7-B4C7-4D32EAEB4D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9788968" y="2286228"/>
            <a:ext cx="1584960" cy="1188720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7A39B838-D4EB-42E4-BA77-9DCF7B5BF9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5433" y="1125474"/>
            <a:ext cx="1188720" cy="1188720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0EFBA263-FBEA-4E83-BF28-024E44A9EC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3656" y="2498992"/>
            <a:ext cx="1188720" cy="1188720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D9FEB70B-F350-4F98-A806-B52482E613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07594" y="5307130"/>
            <a:ext cx="1189383" cy="1188720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9848351C-4FA0-4705-A133-CDFECAB579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93109" y="3890820"/>
            <a:ext cx="1188720" cy="1188720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821B9025-9F09-4E61-8C96-EA50D2926D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0261" y="2484348"/>
            <a:ext cx="1188720" cy="1188720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C1346CE1-6804-4318-9E22-AEFD02532F7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5293" y="1148255"/>
            <a:ext cx="1188720" cy="1188720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45A26373-7438-41D0-8B49-5361509936F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55183" y="5307130"/>
            <a:ext cx="1188720" cy="1188720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F115D06E-9E13-4C42-9DB4-16DC2E9B752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00068" y="5342550"/>
            <a:ext cx="1188720" cy="1188720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4B39204F-9BF4-47EB-9356-EFF1E39D4D6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11504" y="3890820"/>
            <a:ext cx="1161823" cy="1188720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8E656C63-3011-439E-8856-CB89924AA3E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1504" y="2555343"/>
            <a:ext cx="1188720" cy="1188720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BED1557E-6190-4270-BAD4-0DB2ED9152E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95252" y="1190082"/>
            <a:ext cx="1188720" cy="1188720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5ADADB7E-DBD0-483E-9580-92552A8F618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514509" y="5307130"/>
            <a:ext cx="1188720" cy="1188720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B829A880-3AC9-4BA6-859C-32F82563186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251993" y="5323205"/>
            <a:ext cx="1158911" cy="1188720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86A10346-3363-4016-B3B0-C32C607B1B6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251993" y="3890820"/>
            <a:ext cx="1188720" cy="1188720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A121D113-23DB-4575-8E37-3B119A85C00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251993" y="2498992"/>
            <a:ext cx="1189474" cy="1188720"/>
          </a:xfrm>
          <a:prstGeom prst="rect">
            <a:avLst/>
          </a:prstGeom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7DE11C6D-9D56-4279-8F5D-F9B33584360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73421" y="1077310"/>
            <a:ext cx="1584960" cy="1188720"/>
          </a:xfrm>
          <a:prstGeom prst="rect">
            <a:avLst/>
          </a:prstGeom>
        </p:spPr>
      </p:pic>
      <p:pic>
        <p:nvPicPr>
          <p:cNvPr id="101" name="Picture 100">
            <a:extLst>
              <a:ext uri="{FF2B5EF4-FFF2-40B4-BE49-F238E27FC236}">
                <a16:creationId xmlns:a16="http://schemas.microsoft.com/office/drawing/2014/main" id="{04080615-17E5-4D39-8A80-FB616132B6F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837730" y="5323205"/>
            <a:ext cx="1188720" cy="1188720"/>
          </a:xfrm>
          <a:prstGeom prst="rect">
            <a:avLst/>
          </a:prstGeom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F64DF155-FD2E-460D-8AE8-C9B591ACBA82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333254" y="1125474"/>
            <a:ext cx="957814" cy="1188720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1BE2D633-F5D4-49F9-8424-354AA7C5A7B1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837730" y="3890820"/>
            <a:ext cx="1188720" cy="1188720"/>
          </a:xfrm>
          <a:prstGeom prst="rect">
            <a:avLst/>
          </a:prstGeom>
        </p:spPr>
      </p:pic>
      <p:pic>
        <p:nvPicPr>
          <p:cNvPr id="107" name="Picture 106">
            <a:extLst>
              <a:ext uri="{FF2B5EF4-FFF2-40B4-BE49-F238E27FC236}">
                <a16:creationId xmlns:a16="http://schemas.microsoft.com/office/drawing/2014/main" id="{38DA4C0F-17ED-414E-B81B-945FEFC54A4B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814551" y="2551413"/>
            <a:ext cx="1188720" cy="1188720"/>
          </a:xfrm>
          <a:prstGeom prst="rect">
            <a:avLst/>
          </a:pr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00C25DB3-D3BF-41DC-A3F4-31E908DBDE3B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877856" y="1119028"/>
            <a:ext cx="1183520" cy="1188720"/>
          </a:xfrm>
          <a:prstGeom prst="rect">
            <a:avLst/>
          </a:prstGeom>
        </p:spPr>
      </p:pic>
      <p:pic>
        <p:nvPicPr>
          <p:cNvPr id="111" name="Picture 110">
            <a:extLst>
              <a:ext uri="{FF2B5EF4-FFF2-40B4-BE49-F238E27FC236}">
                <a16:creationId xmlns:a16="http://schemas.microsoft.com/office/drawing/2014/main" id="{425E9408-9F48-49AE-A836-4AC8D7B94795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496907" y="5353269"/>
            <a:ext cx="1188720" cy="1188720"/>
          </a:xfrm>
          <a:prstGeom prst="rect">
            <a:avLst/>
          </a:prstGeom>
        </p:spPr>
      </p:pic>
      <p:pic>
        <p:nvPicPr>
          <p:cNvPr id="113" name="Picture 112">
            <a:extLst>
              <a:ext uri="{FF2B5EF4-FFF2-40B4-BE49-F238E27FC236}">
                <a16:creationId xmlns:a16="http://schemas.microsoft.com/office/drawing/2014/main" id="{73C16719-443B-4517-8AD4-C8E01860FB1E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481363" y="3957987"/>
            <a:ext cx="1188720" cy="1188720"/>
          </a:xfrm>
          <a:prstGeom prst="rect">
            <a:avLst/>
          </a:prstGeom>
        </p:spPr>
      </p:pic>
      <p:pic>
        <p:nvPicPr>
          <p:cNvPr id="115" name="Picture 114">
            <a:extLst>
              <a:ext uri="{FF2B5EF4-FFF2-40B4-BE49-F238E27FC236}">
                <a16:creationId xmlns:a16="http://schemas.microsoft.com/office/drawing/2014/main" id="{46D4D48A-3D99-4086-A461-61C250AFE7BE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481363" y="2525373"/>
            <a:ext cx="1188720" cy="1188720"/>
          </a:xfrm>
          <a:prstGeom prst="rect">
            <a:avLst/>
          </a:prstGeom>
        </p:spPr>
      </p:pic>
      <p:pic>
        <p:nvPicPr>
          <p:cNvPr id="117" name="Picture 116">
            <a:extLst>
              <a:ext uri="{FF2B5EF4-FFF2-40B4-BE49-F238E27FC236}">
                <a16:creationId xmlns:a16="http://schemas.microsoft.com/office/drawing/2014/main" id="{3CBFD696-CEF9-4F0D-A4F4-BB205F74AEF0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600200" y="1077310"/>
            <a:ext cx="1188720" cy="1188720"/>
          </a:xfrm>
          <a:prstGeom prst="rect">
            <a:avLst/>
          </a:prstGeom>
        </p:spPr>
      </p:pic>
      <p:pic>
        <p:nvPicPr>
          <p:cNvPr id="119" name="Picture 118">
            <a:extLst>
              <a:ext uri="{FF2B5EF4-FFF2-40B4-BE49-F238E27FC236}">
                <a16:creationId xmlns:a16="http://schemas.microsoft.com/office/drawing/2014/main" id="{5A1F6977-5727-4C74-9775-8C4F5B097162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955183" y="3890820"/>
            <a:ext cx="792480" cy="1188720"/>
          </a:xfrm>
          <a:prstGeom prst="rect">
            <a:avLst/>
          </a:prstGeom>
        </p:spPr>
      </p:pic>
      <p:pic>
        <p:nvPicPr>
          <p:cNvPr id="121" name="Picture 120">
            <a:extLst>
              <a:ext uri="{FF2B5EF4-FFF2-40B4-BE49-F238E27FC236}">
                <a16:creationId xmlns:a16="http://schemas.microsoft.com/office/drawing/2014/main" id="{14BFDF75-8FCA-415D-97F1-A216E0C4A37D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8405433" y="3890820"/>
            <a:ext cx="1188720" cy="1188720"/>
          </a:xfrm>
          <a:prstGeom prst="rect">
            <a:avLst/>
          </a:prstGeom>
        </p:spPr>
      </p:pic>
      <p:pic>
        <p:nvPicPr>
          <p:cNvPr id="123" name="Picture 122">
            <a:extLst>
              <a:ext uri="{FF2B5EF4-FFF2-40B4-BE49-F238E27FC236}">
                <a16:creationId xmlns:a16="http://schemas.microsoft.com/office/drawing/2014/main" id="{568B826A-2036-421A-9609-36FE758B9181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49707" y="5353269"/>
            <a:ext cx="1188720" cy="1188720"/>
          </a:xfrm>
          <a:prstGeom prst="rect">
            <a:avLst/>
          </a:prstGeom>
        </p:spPr>
      </p:pic>
      <p:pic>
        <p:nvPicPr>
          <p:cNvPr id="125" name="Picture 124">
            <a:extLst>
              <a:ext uri="{FF2B5EF4-FFF2-40B4-BE49-F238E27FC236}">
                <a16:creationId xmlns:a16="http://schemas.microsoft.com/office/drawing/2014/main" id="{CD8C0011-6CAD-4C2A-B915-A65DC9B959A1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40539" y="3997611"/>
            <a:ext cx="1188720" cy="1188720"/>
          </a:xfrm>
          <a:prstGeom prst="rect">
            <a:avLst/>
          </a:prstGeom>
        </p:spPr>
      </p:pic>
      <p:pic>
        <p:nvPicPr>
          <p:cNvPr id="127" name="Picture 126">
            <a:extLst>
              <a:ext uri="{FF2B5EF4-FFF2-40B4-BE49-F238E27FC236}">
                <a16:creationId xmlns:a16="http://schemas.microsoft.com/office/drawing/2014/main" id="{66506FA5-0612-4BEE-AA08-B4FBB5DF7A03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40539" y="2498992"/>
            <a:ext cx="1188720" cy="1188720"/>
          </a:xfrm>
          <a:prstGeom prst="rect">
            <a:avLst/>
          </a:prstGeom>
        </p:spPr>
      </p:pic>
      <p:pic>
        <p:nvPicPr>
          <p:cNvPr id="129" name="Picture 128">
            <a:extLst>
              <a:ext uri="{FF2B5EF4-FFF2-40B4-BE49-F238E27FC236}">
                <a16:creationId xmlns:a16="http://schemas.microsoft.com/office/drawing/2014/main" id="{BD6576FD-68CC-448B-9EF5-7C4E8FCC0A99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9686914" y="722307"/>
            <a:ext cx="1188720" cy="1188720"/>
          </a:xfrm>
          <a:prstGeom prst="rect">
            <a:avLst/>
          </a:prstGeom>
        </p:spPr>
      </p:pic>
      <p:pic>
        <p:nvPicPr>
          <p:cNvPr id="130" name="Picture 129">
            <a:extLst>
              <a:ext uri="{FF2B5EF4-FFF2-40B4-BE49-F238E27FC236}">
                <a16:creationId xmlns:a16="http://schemas.microsoft.com/office/drawing/2014/main" id="{FA1F6FD9-E803-474C-894E-721DDD750B5E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0955908" y="742400"/>
            <a:ext cx="1188720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082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87B0D-3360-0F35-022C-805DD6572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E8536-72F4-E417-242A-81033AB8E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Agenda: About This Course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BE4989-BC99-ACDC-BB1E-5E70D0DBB4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5257800" cy="4805363"/>
          </a:xfrm>
        </p:spPr>
        <p:txBody>
          <a:bodyPr>
            <a:normAutofit fontScale="92500" lnSpcReduction="10000"/>
          </a:bodyPr>
          <a:lstStyle/>
          <a:p>
            <a:pPr marL="114300" indent="0">
              <a:buNone/>
            </a:pPr>
            <a:r>
              <a:rPr lang="en-US" b="1" dirty="0"/>
              <a:t>Today: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Introductions </a:t>
            </a:r>
            <a:r>
              <a:rPr lang="en-US" dirty="0">
                <a:sym typeface="Wingdings" pitchFamily="2" charset="2"/>
              </a:rPr>
              <a:t>:)</a:t>
            </a: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b="1" dirty="0">
                <a:solidFill>
                  <a:schemeClr val="accent2"/>
                </a:solidFill>
              </a:rPr>
              <a:t>About this course</a:t>
            </a:r>
          </a:p>
          <a:p>
            <a:pPr lvl="1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Learning objectives</a:t>
            </a:r>
          </a:p>
          <a:p>
            <a:pPr lvl="1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Similar courses</a:t>
            </a:r>
          </a:p>
          <a:p>
            <a:pPr lvl="1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Course components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Our learning model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Culture and community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Tools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Our first program!</a:t>
            </a:r>
          </a:p>
          <a:p>
            <a:pPr marL="6286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2A54919-D1D6-5996-021E-5BA61ACF2E87}"/>
              </a:ext>
            </a:extLst>
          </p:cNvPr>
          <p:cNvSpPr txBox="1">
            <a:spLocks/>
          </p:cNvSpPr>
          <p:nvPr/>
        </p:nvSpPr>
        <p:spPr>
          <a:xfrm>
            <a:off x="6096000" y="1371600"/>
            <a:ext cx="5257800" cy="4805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>
              <a:buNone/>
            </a:pPr>
            <a:r>
              <a:rPr lang="en-US" b="1" dirty="0"/>
              <a:t>On Friday: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Assessment and grading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Collaboration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More programming!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FF5A53-94B0-D47E-9084-3D508F31ACD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004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F6E5A-B523-48FA-C9BA-D200A4C24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D74B3C-8485-5ACF-CB5F-0B41C5F59F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5257800" cy="5268596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i="1" dirty="0"/>
              <a:t>or, “What will I learn in this class?”</a:t>
            </a:r>
            <a:endParaRPr lang="en-US" dirty="0"/>
          </a:p>
          <a:p>
            <a:pPr marL="114300" indent="0">
              <a:buNone/>
            </a:pPr>
            <a:endParaRPr lang="en-US" i="1" dirty="0"/>
          </a:p>
          <a:p>
            <a:pPr marL="114300" indent="0">
              <a:buNone/>
            </a:pPr>
            <a:r>
              <a:rPr lang="en-US" dirty="0"/>
              <a:t>Bottom line: </a:t>
            </a:r>
            <a:br>
              <a:rPr lang="en-US" dirty="0"/>
            </a:br>
            <a:r>
              <a:rPr lang="en-US" b="1" dirty="0"/>
              <a:t>Intro to Programming, part 1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/>
              <a:t>Not quite:</a:t>
            </a:r>
          </a:p>
          <a:p>
            <a:r>
              <a:rPr lang="en-US" dirty="0"/>
              <a:t>“How do computers work?”</a:t>
            </a:r>
          </a:p>
          <a:p>
            <a:r>
              <a:rPr lang="en-US" dirty="0"/>
              <a:t>“Intro to the Java language”</a:t>
            </a:r>
          </a:p>
          <a:p>
            <a:r>
              <a:rPr lang="en-US" dirty="0"/>
              <a:t>“All you need to program”</a:t>
            </a:r>
          </a:p>
          <a:p>
            <a:r>
              <a:rPr lang="en-US" dirty="0"/>
              <a:t>Math!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3C3E4EE-2089-CCBE-A688-CEAC92DA1687}"/>
              </a:ext>
            </a:extLst>
          </p:cNvPr>
          <p:cNvSpPr txBox="1">
            <a:spLocks/>
          </p:cNvSpPr>
          <p:nvPr/>
        </p:nvSpPr>
        <p:spPr>
          <a:xfrm>
            <a:off x="6590837" y="1371600"/>
            <a:ext cx="5257800" cy="432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>
              <a:buNone/>
            </a:pPr>
            <a:r>
              <a:rPr lang="en-US" b="1" dirty="0">
                <a:solidFill>
                  <a:schemeClr val="accent6"/>
                </a:solidFill>
              </a:rPr>
              <a:t>Learning Objectives:</a:t>
            </a:r>
            <a:endParaRPr lang="en-US" dirty="0"/>
          </a:p>
          <a:p>
            <a:pPr marL="628650" indent="-514350">
              <a:buSzPct val="100000"/>
              <a:buFont typeface="+mj-lt"/>
              <a:buAutoNum type="arabicPeriod"/>
            </a:pPr>
            <a:r>
              <a:rPr lang="en-US" dirty="0"/>
              <a:t>Computational Thinking</a:t>
            </a:r>
          </a:p>
          <a:p>
            <a:pPr marL="628650" indent="-514350">
              <a:buSzPct val="100000"/>
              <a:buFont typeface="+mj-lt"/>
              <a:buAutoNum type="arabicPeriod"/>
            </a:pPr>
            <a:r>
              <a:rPr lang="en-US" dirty="0"/>
              <a:t>Code Comprehension</a:t>
            </a:r>
          </a:p>
          <a:p>
            <a:pPr marL="628650" indent="-514350">
              <a:buSzPct val="100000"/>
              <a:buFont typeface="+mj-lt"/>
              <a:buAutoNum type="arabicPeriod"/>
            </a:pPr>
            <a:r>
              <a:rPr lang="en-US" dirty="0"/>
              <a:t>Code Writing</a:t>
            </a:r>
          </a:p>
          <a:p>
            <a:pPr marL="628650" indent="-514350">
              <a:buSzPct val="100000"/>
              <a:buFont typeface="+mj-lt"/>
              <a:buAutoNum type="arabicPeriod"/>
            </a:pPr>
            <a:r>
              <a:rPr lang="en-US" dirty="0"/>
              <a:t>Communication</a:t>
            </a:r>
          </a:p>
          <a:p>
            <a:pPr marL="628650" indent="-514350">
              <a:buSzPct val="100000"/>
              <a:buFont typeface="+mj-lt"/>
              <a:buAutoNum type="arabicPeriod"/>
            </a:pPr>
            <a:r>
              <a:rPr lang="en-US" dirty="0"/>
              <a:t>Testing</a:t>
            </a:r>
          </a:p>
          <a:p>
            <a:pPr marL="628650" indent="-514350">
              <a:buSzPct val="100000"/>
              <a:buFont typeface="+mj-lt"/>
              <a:buAutoNum type="arabicPeriod"/>
            </a:pPr>
            <a:r>
              <a:rPr lang="en-US" dirty="0"/>
              <a:t>Debugging</a:t>
            </a:r>
          </a:p>
          <a:p>
            <a:pPr marL="628650" indent="-514350">
              <a:buSzPct val="100000"/>
              <a:buFont typeface="+mj-lt"/>
              <a:buAutoNum type="arabicPeriod"/>
            </a:pPr>
            <a:r>
              <a:rPr lang="en-US" dirty="0"/>
              <a:t>Ethics &amp; Societal Impact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8A7A36E-4F37-7633-E7DC-691679C4B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74139" y="1329315"/>
            <a:ext cx="4996586" cy="4463710"/>
          </a:xfrm>
          <a:prstGeom prst="roundRect">
            <a:avLst>
              <a:gd name="adj" fmla="val 2878"/>
            </a:avLst>
          </a:prstGeom>
          <a:noFill/>
          <a:ln w="38100">
            <a:solidFill>
              <a:schemeClr val="accent6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8BCD03-103A-E723-8016-7DCC38428E6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141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DE8CE-797A-3FCC-A0C5-A5D3B3829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Similar Courses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6B4037F-458A-3F9E-FE96-A74CB39AC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8289421"/>
              </p:ext>
            </p:extLst>
          </p:nvPr>
        </p:nvGraphicFramePr>
        <p:xfrm>
          <a:off x="618175" y="1349215"/>
          <a:ext cx="10955650" cy="509172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548740">
                  <a:extLst>
                    <a:ext uri="{9D8B030D-6E8A-4147-A177-3AD203B41FA5}">
                      <a16:colId xmlns:a16="http://schemas.microsoft.com/office/drawing/2014/main" val="1461950372"/>
                    </a:ext>
                  </a:extLst>
                </a:gridCol>
                <a:gridCol w="9406910">
                  <a:extLst>
                    <a:ext uri="{9D8B030D-6E8A-4147-A177-3AD203B41FA5}">
                      <a16:colId xmlns:a16="http://schemas.microsoft.com/office/drawing/2014/main" val="6260371"/>
                    </a:ext>
                  </a:extLst>
                </a:gridCol>
              </a:tblGrid>
              <a:tr h="360988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Course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Good choice if…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4557431"/>
                  </a:ext>
                </a:extLst>
              </a:tr>
              <a:tr h="707748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CSE 121</a:t>
                      </a:r>
                      <a:b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(this is us!)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57E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You’ve never programmed before AND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You are, or want to be in a major such as CS, CE, ECE, Info, etc. that requires Java programming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1749276"/>
                  </a:ext>
                </a:extLst>
              </a:tr>
              <a:tr h="665018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CSE 122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You’ve done </a:t>
                      </a:r>
                      <a:r>
                        <a:rPr lang="en-US" sz="16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some</a:t>
                      </a:r>
                      <a:r>
                        <a:rPr lang="en-US" sz="16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programming (roughly one course worth) in any programming language AND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You are, or want to be in a major such as CS, CE, ECE, Info, etc. that requires Java programming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9226995"/>
                  </a:ext>
                </a:extLst>
              </a:tr>
              <a:tr h="688769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CSE 123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You’ve taken CSE 122 (or equivalent) AND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You are, or want to be in a major such as CS, CE, ECE, Info, etc. that requires Java programming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4380771"/>
                  </a:ext>
                </a:extLst>
              </a:tr>
              <a:tr h="688769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CSE 143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You took CSE 142 (at UW, through UWHS, or at community college) OR</a:t>
                      </a:r>
                      <a:endParaRPr lang="en-US" sz="160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You took AP CS A (or similar) and feel confident in </a:t>
                      </a:r>
                      <a:r>
                        <a:rPr lang="en-US" sz="16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all</a:t>
                      </a:r>
                      <a:r>
                        <a:rPr lang="en-US" sz="16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the material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444087"/>
                  </a:ext>
                </a:extLst>
              </a:tr>
              <a:tr h="665018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CSE 143X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You have programmed quite a bit before, but </a:t>
                      </a:r>
                      <a:r>
                        <a:rPr lang="en-US" sz="16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not</a:t>
                      </a:r>
                      <a:r>
                        <a:rPr lang="en-US" sz="16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in Java OR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You have lots of extra time to put into learning and tend to pick things up quickly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6675637"/>
                  </a:ext>
                </a:extLst>
              </a:tr>
              <a:tr h="841079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CSE 160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You’ve never programmed before AND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You’re interested in data science and analysis OR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You’d rather learn Python than Java* OR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You are, or want to be in a major such as Physics, Bio, Stat, etc. where your primary goal is analyzing data through programming (rather than building software)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1607738"/>
                  </a:ext>
                </a:extLst>
              </a:tr>
            </a:tbl>
          </a:graphicData>
        </a:graphic>
      </p:graphicFrame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7AEF000-8171-CC22-9985-37E7DEB49102}"/>
              </a:ext>
            </a:extLst>
          </p:cNvPr>
          <p:cNvSpPr txBox="1">
            <a:spLocks/>
          </p:cNvSpPr>
          <p:nvPr/>
        </p:nvSpPr>
        <p:spPr>
          <a:xfrm>
            <a:off x="838200" y="6448085"/>
            <a:ext cx="10515600" cy="432480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Also see: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guided self-placement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CSE page on introductory courses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for more info.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EF2599-5A00-34F5-CD11-37C12747AF9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880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0"/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56"/>
              <a:buFont typeface="Calibri"/>
              <a:buNone/>
            </a:pPr>
            <a:r>
              <a:rPr lang="en-US" sz="4356" dirty="0"/>
              <a:t>Course Components</a:t>
            </a:r>
            <a:endParaRPr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4584690-7CF5-0566-9EB1-16F8BD0783C7}"/>
              </a:ext>
            </a:extLst>
          </p:cNvPr>
          <p:cNvSpPr txBox="1"/>
          <p:nvPr/>
        </p:nvSpPr>
        <p:spPr>
          <a:xfrm>
            <a:off x="4223951" y="6478296"/>
            <a:ext cx="1147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Meetings</a:t>
            </a:r>
          </a:p>
        </p:txBody>
      </p:sp>
      <p:grpSp>
        <p:nvGrpSpPr>
          <p:cNvPr id="177" name="Google Shape;177;p10" descr="Lectures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629161" y="1513634"/>
            <a:ext cx="1745674" cy="427513"/>
            <a:chOff x="0" y="0"/>
            <a:chExt cx="1745673" cy="427512"/>
          </a:xfrm>
        </p:grpSpPr>
        <p:sp>
          <p:nvSpPr>
            <p:cNvPr id="178" name="Google Shape;178;p1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745673" cy="427512"/>
            </a:xfrm>
            <a:prstGeom prst="roundRect">
              <a:avLst>
                <a:gd name="adj" fmla="val 16667"/>
              </a:avLst>
            </a:prstGeom>
            <a:solidFill>
              <a:srgbClr val="FA823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10"/>
            <p:cNvSpPr txBox="1"/>
            <p:nvPr/>
          </p:nvSpPr>
          <p:spPr>
            <a:xfrm>
              <a:off x="66589" y="59888"/>
              <a:ext cx="1612494" cy="307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Montserrat"/>
                <a:buNone/>
              </a:pPr>
              <a:r>
                <a:rPr lang="en-US" b="1" i="0" u="none" strike="noStrike" cap="none" dirty="0">
                  <a:solidFill>
                    <a:srgbClr val="FFFFFF"/>
                  </a:solidFill>
                  <a:latin typeface="Montserrat" pitchFamily="2" charset="77"/>
                  <a:ea typeface="Montserrat"/>
                  <a:cs typeface="Montserrat"/>
                  <a:sym typeface="Montserrat"/>
                </a:rPr>
                <a:t>LECTURES</a:t>
              </a:r>
              <a:endParaRPr b="1" dirty="0">
                <a:latin typeface="Montserrat" pitchFamily="2" charset="77"/>
                <a:cs typeface="Calibri" panose="020F0502020204030204" pitchFamily="34" charset="0"/>
              </a:endParaRPr>
            </a:p>
          </p:txBody>
        </p:sp>
      </p:grpSp>
      <p:sp>
        <p:nvSpPr>
          <p:cNvPr id="180" name="Google Shape;180;p10"/>
          <p:cNvSpPr txBox="1"/>
          <p:nvPr/>
        </p:nvSpPr>
        <p:spPr>
          <a:xfrm>
            <a:off x="2559341" y="1558132"/>
            <a:ext cx="5736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US" sz="16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x16</a:t>
            </a:r>
            <a:endParaRPr sz="16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7" name="Google Shape;197;p10"/>
          <p:cNvSpPr txBox="1"/>
          <p:nvPr/>
        </p:nvSpPr>
        <p:spPr>
          <a:xfrm>
            <a:off x="629161" y="2003097"/>
            <a:ext cx="3863700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823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We’re here! 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823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Introduce concepts, practice </a:t>
            </a:r>
            <a:b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ideas, discuss applications.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823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Pre-class materials to prepare for </a:t>
            </a:r>
            <a:b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class each day. Due </a:t>
            </a:r>
            <a:r>
              <a:rPr lang="en-US" sz="2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before 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class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1" name="Google Shape;181;p10" descr="Sections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629160" y="3854953"/>
            <a:ext cx="1745675" cy="427514"/>
            <a:chOff x="0" y="0"/>
            <a:chExt cx="1745673" cy="427512"/>
          </a:xfrm>
        </p:grpSpPr>
        <p:sp>
          <p:nvSpPr>
            <p:cNvPr id="182" name="Google Shape;182;p1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745673" cy="427512"/>
            </a:xfrm>
            <a:prstGeom prst="roundRect">
              <a:avLst>
                <a:gd name="adj" fmla="val 16667"/>
              </a:avLst>
            </a:prstGeom>
            <a:solidFill>
              <a:srgbClr val="F7B73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10"/>
            <p:cNvSpPr txBox="1"/>
            <p:nvPr/>
          </p:nvSpPr>
          <p:spPr>
            <a:xfrm>
              <a:off x="66589" y="59888"/>
              <a:ext cx="1612494" cy="307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Montserrat"/>
                <a:buNone/>
              </a:pPr>
              <a:r>
                <a:rPr lang="en-US" b="1" i="0" u="none" strike="noStrike" cap="none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SECTIONS</a:t>
              </a:r>
              <a:endParaRPr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3" name="Google Shape;180;p10">
            <a:extLst>
              <a:ext uri="{FF2B5EF4-FFF2-40B4-BE49-F238E27FC236}">
                <a16:creationId xmlns:a16="http://schemas.microsoft.com/office/drawing/2014/main" id="{5593940F-2EDB-FE64-1BE4-28E62DAC8DD8}"/>
              </a:ext>
            </a:extLst>
          </p:cNvPr>
          <p:cNvSpPr txBox="1"/>
          <p:nvPr/>
        </p:nvSpPr>
        <p:spPr>
          <a:xfrm>
            <a:off x="2559341" y="3899452"/>
            <a:ext cx="5736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US" sz="16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x1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16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8" name="Google Shape;198;p10"/>
          <p:cNvSpPr txBox="1"/>
          <p:nvPr/>
        </p:nvSpPr>
        <p:spPr>
          <a:xfrm>
            <a:off x="629160" y="4348493"/>
            <a:ext cx="4683179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B73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Held in person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B73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More practice, reviews, applications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B73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 advice, how to be an effective student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B73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Preparation for quizzes</a:t>
            </a:r>
          </a:p>
        </p:txBody>
      </p:sp>
      <p:grpSp>
        <p:nvGrpSpPr>
          <p:cNvPr id="7" name="Google Shape;181;p10" descr="Programming Assignments">
            <a:extLst>
              <a:ext uri="{FF2B5EF4-FFF2-40B4-BE49-F238E27FC236}">
                <a16:creationId xmlns:a16="http://schemas.microsoft.com/office/drawing/2014/main" id="{242D9399-E05A-9ADE-0443-BEAEFE8A600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8466839" y="1558481"/>
            <a:ext cx="1745675" cy="427514"/>
            <a:chOff x="0" y="0"/>
            <a:chExt cx="1745673" cy="427512"/>
          </a:xfrm>
          <a:solidFill>
            <a:srgbClr val="53A1FF"/>
          </a:solidFill>
        </p:grpSpPr>
        <p:sp>
          <p:nvSpPr>
            <p:cNvPr id="8" name="Google Shape;182;p10">
              <a:extLst>
                <a:ext uri="{FF2B5EF4-FFF2-40B4-BE49-F238E27FC236}">
                  <a16:creationId xmlns:a16="http://schemas.microsoft.com/office/drawing/2014/main" id="{363CC68D-653B-9206-C439-8EF1B969F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745673" cy="427512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183;p10">
              <a:extLst>
                <a:ext uri="{FF2B5EF4-FFF2-40B4-BE49-F238E27FC236}">
                  <a16:creationId xmlns:a16="http://schemas.microsoft.com/office/drawing/2014/main" id="{F68152DA-2741-3611-D34C-088F7D221332}"/>
                </a:ext>
              </a:extLst>
            </p:cNvPr>
            <p:cNvSpPr txBox="1"/>
            <p:nvPr/>
          </p:nvSpPr>
          <p:spPr>
            <a:xfrm>
              <a:off x="66589" y="13721"/>
              <a:ext cx="1612494" cy="400067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Montserrat"/>
                <a:buNone/>
              </a:pPr>
              <a:r>
                <a:rPr lang="en-US" sz="1000" b="1" i="0" u="none" strike="noStrike" cap="none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PROGRAMMING </a:t>
              </a:r>
              <a:r>
                <a:rPr lang="en-US" sz="1000" b="1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PROJECTS</a:t>
              </a:r>
              <a:endParaRPr sz="1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2" name="Google Shape;180;p10">
            <a:extLst>
              <a:ext uri="{FF2B5EF4-FFF2-40B4-BE49-F238E27FC236}">
                <a16:creationId xmlns:a16="http://schemas.microsoft.com/office/drawing/2014/main" id="{52E17A74-BFEE-6E5D-AB15-A78CDDFDE8CE}"/>
              </a:ext>
            </a:extLst>
          </p:cNvPr>
          <p:cNvSpPr txBox="1"/>
          <p:nvPr/>
        </p:nvSpPr>
        <p:spPr>
          <a:xfrm>
            <a:off x="10397018" y="1603991"/>
            <a:ext cx="5736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US" sz="16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x4</a:t>
            </a:r>
            <a:endParaRPr sz="16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Google Shape;201;p10">
            <a:extLst>
              <a:ext uri="{FF2B5EF4-FFF2-40B4-BE49-F238E27FC236}">
                <a16:creationId xmlns:a16="http://schemas.microsoft.com/office/drawing/2014/main" id="{CD1623DF-DE21-7995-0564-715C3F3BD000}"/>
              </a:ext>
            </a:extLst>
          </p:cNvPr>
          <p:cNvSpPr txBox="1"/>
          <p:nvPr/>
        </p:nvSpPr>
        <p:spPr>
          <a:xfrm>
            <a:off x="8466839" y="2049526"/>
            <a:ext cx="30960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A1FF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Structured assignments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A1FF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Programming in Java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A1FF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Applying &amp; implementing course concepts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Google Shape;181;p10" descr="Creative projects">
            <a:extLst>
              <a:ext uri="{FF2B5EF4-FFF2-40B4-BE49-F238E27FC236}">
                <a16:creationId xmlns:a16="http://schemas.microsoft.com/office/drawing/2014/main" id="{6F44E410-E883-EAAF-C25C-71EE43E2337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5742041" y="3358403"/>
            <a:ext cx="1745675" cy="427514"/>
            <a:chOff x="0" y="0"/>
            <a:chExt cx="1745673" cy="427512"/>
          </a:xfrm>
          <a:solidFill>
            <a:srgbClr val="0FBAB1"/>
          </a:solidFill>
        </p:grpSpPr>
        <p:sp>
          <p:nvSpPr>
            <p:cNvPr id="11" name="Google Shape;182;p10">
              <a:extLst>
                <a:ext uri="{FF2B5EF4-FFF2-40B4-BE49-F238E27FC236}">
                  <a16:creationId xmlns:a16="http://schemas.microsoft.com/office/drawing/2014/main" id="{C9105389-8A8F-9FA4-C1DB-0F383B3F9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745673" cy="427512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83;p10">
              <a:extLst>
                <a:ext uri="{FF2B5EF4-FFF2-40B4-BE49-F238E27FC236}">
                  <a16:creationId xmlns:a16="http://schemas.microsoft.com/office/drawing/2014/main" id="{34450BC1-E5E8-8C3D-24E2-E31C93ACB1B5}"/>
                </a:ext>
              </a:extLst>
            </p:cNvPr>
            <p:cNvSpPr txBox="1"/>
            <p:nvPr/>
          </p:nvSpPr>
          <p:spPr>
            <a:xfrm>
              <a:off x="66589" y="86818"/>
              <a:ext cx="1612494" cy="253874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Montserrat"/>
                <a:buNone/>
              </a:pPr>
              <a:r>
                <a:rPr lang="en-US" sz="1050" b="1" i="0" u="none" strike="noStrike" cap="none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COMPUTER QUIZZES</a:t>
              </a:r>
              <a:endParaRPr sz="105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6" name="Google Shape;180;p10">
            <a:extLst>
              <a:ext uri="{FF2B5EF4-FFF2-40B4-BE49-F238E27FC236}">
                <a16:creationId xmlns:a16="http://schemas.microsoft.com/office/drawing/2014/main" id="{1D7BB901-1C3D-F717-F62E-C572C27B443D}"/>
              </a:ext>
            </a:extLst>
          </p:cNvPr>
          <p:cNvSpPr txBox="1"/>
          <p:nvPr/>
        </p:nvSpPr>
        <p:spPr>
          <a:xfrm>
            <a:off x="7671410" y="3403912"/>
            <a:ext cx="5736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US" sz="16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x4</a:t>
            </a:r>
            <a:endParaRPr sz="16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Google Shape;200;p10">
            <a:extLst>
              <a:ext uri="{FF2B5EF4-FFF2-40B4-BE49-F238E27FC236}">
                <a16:creationId xmlns:a16="http://schemas.microsoft.com/office/drawing/2014/main" id="{1B9E8856-1A52-EFE5-1D86-F6B4060BCFC4}"/>
              </a:ext>
            </a:extLst>
          </p:cNvPr>
          <p:cNvSpPr txBox="1"/>
          <p:nvPr/>
        </p:nvSpPr>
        <p:spPr>
          <a:xfrm>
            <a:off x="5742040" y="3854953"/>
            <a:ext cx="2758093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BAB1"/>
              </a:buClr>
              <a:buSzPts val="20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45 minutes, scheduled individually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BAB1"/>
              </a:buClr>
              <a:buSzPts val="2000"/>
              <a:buFont typeface="Arial"/>
              <a:buChar char="•"/>
            </a:pPr>
            <a:r>
              <a:rPr lang="en-US" sz="1800" dirty="0">
                <a:latin typeface="Calibri"/>
                <a:cs typeface="Calibri"/>
                <a:sym typeface="Calibri"/>
              </a:rPr>
              <a:t>Builds on the programming projects</a:t>
            </a:r>
          </a:p>
        </p:txBody>
      </p:sp>
      <p:grpSp>
        <p:nvGrpSpPr>
          <p:cNvPr id="17" name="Google Shape;181;p10" descr="Quizzes">
            <a:extLst>
              <a:ext uri="{FF2B5EF4-FFF2-40B4-BE49-F238E27FC236}">
                <a16:creationId xmlns:a16="http://schemas.microsoft.com/office/drawing/2014/main" id="{C86C8322-73C3-3F64-9DE3-9DDCF589009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8466838" y="3367514"/>
            <a:ext cx="1745675" cy="427514"/>
            <a:chOff x="0" y="0"/>
            <a:chExt cx="1745673" cy="427512"/>
          </a:xfrm>
          <a:solidFill>
            <a:srgbClr val="EF5777"/>
          </a:solidFill>
        </p:grpSpPr>
        <p:sp>
          <p:nvSpPr>
            <p:cNvPr id="18" name="Google Shape;182;p10">
              <a:extLst>
                <a:ext uri="{FF2B5EF4-FFF2-40B4-BE49-F238E27FC236}">
                  <a16:creationId xmlns:a16="http://schemas.microsoft.com/office/drawing/2014/main" id="{85CC54EC-99FC-605B-4D9E-E6A5E3866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745673" cy="427512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83;p10">
              <a:extLst>
                <a:ext uri="{FF2B5EF4-FFF2-40B4-BE49-F238E27FC236}">
                  <a16:creationId xmlns:a16="http://schemas.microsoft.com/office/drawing/2014/main" id="{E01DE7C9-F534-6DC2-51F9-DCF5BDDAE404}"/>
                </a:ext>
              </a:extLst>
            </p:cNvPr>
            <p:cNvSpPr txBox="1"/>
            <p:nvPr/>
          </p:nvSpPr>
          <p:spPr>
            <a:xfrm>
              <a:off x="66589" y="75276"/>
              <a:ext cx="1612494" cy="276958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Montserrat"/>
                <a:buNone/>
              </a:pPr>
              <a:r>
                <a:rPr lang="en-US" sz="1200" b="1" i="0" u="none" strike="noStrike" cap="none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PAPER QUIZZES</a:t>
              </a:r>
              <a:endParaRPr sz="12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7" name="Google Shape;180;p10">
            <a:extLst>
              <a:ext uri="{FF2B5EF4-FFF2-40B4-BE49-F238E27FC236}">
                <a16:creationId xmlns:a16="http://schemas.microsoft.com/office/drawing/2014/main" id="{7CEC6A52-A878-4464-5105-294958982A1D}"/>
              </a:ext>
            </a:extLst>
          </p:cNvPr>
          <p:cNvSpPr txBox="1"/>
          <p:nvPr/>
        </p:nvSpPr>
        <p:spPr>
          <a:xfrm>
            <a:off x="10397018" y="3412013"/>
            <a:ext cx="5736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US" sz="16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16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9" name="Google Shape;199;p10"/>
          <p:cNvSpPr txBox="1"/>
          <p:nvPr/>
        </p:nvSpPr>
        <p:spPr>
          <a:xfrm>
            <a:off x="8466839" y="3854953"/>
            <a:ext cx="3029412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Taken in quiz section/final exam period</a:t>
            </a: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 minutes on paper</a:t>
            </a: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A37572CD-D1B0-15E1-0619-38854F1249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9814" y="1360967"/>
            <a:ext cx="4881789" cy="5033321"/>
          </a:xfrm>
          <a:prstGeom prst="roundRect">
            <a:avLst>
              <a:gd name="adj" fmla="val 2878"/>
            </a:avLst>
          </a:prstGeom>
          <a:noFill/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366DEA2A-CB39-1DB3-516F-41B0113A93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53979" y="1364779"/>
            <a:ext cx="6148207" cy="3831846"/>
          </a:xfrm>
          <a:prstGeom prst="roundRect">
            <a:avLst>
              <a:gd name="adj" fmla="val 2878"/>
            </a:avLst>
          </a:prstGeom>
          <a:noFill/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AE57E09-774B-C08B-593E-2A2A21FBE767}"/>
              </a:ext>
            </a:extLst>
          </p:cNvPr>
          <p:cNvSpPr txBox="1"/>
          <p:nvPr/>
        </p:nvSpPr>
        <p:spPr>
          <a:xfrm>
            <a:off x="9874076" y="5593578"/>
            <a:ext cx="18281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Graded Assignments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96C067-B030-2B29-DC48-C956FA3C966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 dirty="0"/>
          </a:p>
        </p:txBody>
      </p:sp>
      <p:grpSp>
        <p:nvGrpSpPr>
          <p:cNvPr id="43" name="Google Shape;181;p10" descr="Creative projects">
            <a:extLst>
              <a:ext uri="{FF2B5EF4-FFF2-40B4-BE49-F238E27FC236}">
                <a16:creationId xmlns:a16="http://schemas.microsoft.com/office/drawing/2014/main" id="{9E00C478-05F6-4865-A407-515A564AC67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5708746" y="1520212"/>
            <a:ext cx="1745675" cy="427514"/>
            <a:chOff x="0" y="0"/>
            <a:chExt cx="1745673" cy="42751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44" name="Google Shape;182;p10">
              <a:extLst>
                <a:ext uri="{FF2B5EF4-FFF2-40B4-BE49-F238E27FC236}">
                  <a16:creationId xmlns:a16="http://schemas.microsoft.com/office/drawing/2014/main" id="{D5610602-1712-42A5-B0BD-4A10EB1104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745673" cy="427512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183;p10">
              <a:extLst>
                <a:ext uri="{FF2B5EF4-FFF2-40B4-BE49-F238E27FC236}">
                  <a16:creationId xmlns:a16="http://schemas.microsoft.com/office/drawing/2014/main" id="{008ED202-AFD8-4ADC-B99B-D0C9113BF7AA}"/>
                </a:ext>
              </a:extLst>
            </p:cNvPr>
            <p:cNvSpPr txBox="1"/>
            <p:nvPr/>
          </p:nvSpPr>
          <p:spPr>
            <a:xfrm>
              <a:off x="66589" y="13721"/>
              <a:ext cx="1612494" cy="400067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Montserrat"/>
                <a:buNone/>
              </a:pPr>
              <a:r>
                <a:rPr lang="en-US" sz="1000" b="1" i="0" u="none" strike="noStrike" cap="none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PRE-CLASS MATERIALS</a:t>
              </a:r>
              <a:endParaRPr sz="1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6" name="Google Shape;180;p10">
            <a:extLst>
              <a:ext uri="{FF2B5EF4-FFF2-40B4-BE49-F238E27FC236}">
                <a16:creationId xmlns:a16="http://schemas.microsoft.com/office/drawing/2014/main" id="{24EB8964-A18E-48B8-B097-214AC2508E60}"/>
              </a:ext>
            </a:extLst>
          </p:cNvPr>
          <p:cNvSpPr txBox="1"/>
          <p:nvPr/>
        </p:nvSpPr>
        <p:spPr>
          <a:xfrm>
            <a:off x="7638115" y="1565721"/>
            <a:ext cx="5736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en-US" sz="16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~15</a:t>
            </a:r>
            <a:endParaRPr sz="16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Google Shape;200;p10">
            <a:extLst>
              <a:ext uri="{FF2B5EF4-FFF2-40B4-BE49-F238E27FC236}">
                <a16:creationId xmlns:a16="http://schemas.microsoft.com/office/drawing/2014/main" id="{F13EFE97-0598-41DF-B392-30F897B0821A}"/>
              </a:ext>
            </a:extLst>
          </p:cNvPr>
          <p:cNvSpPr txBox="1"/>
          <p:nvPr/>
        </p:nvSpPr>
        <p:spPr>
          <a:xfrm>
            <a:off x="5708745" y="2016762"/>
            <a:ext cx="2758093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ts val="2000"/>
              <a:buFont typeface="Arial"/>
              <a:buChar char="•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Short lessons introducing concepts to be discussed in lecture that day</a:t>
            </a:r>
            <a:endParaRPr lang="en-US" sz="1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ts val="2000"/>
              <a:buFont typeface="Arial"/>
              <a:buChar char="•"/>
            </a:pPr>
            <a:r>
              <a:rPr lang="en-US" sz="1800" dirty="0">
                <a:latin typeface="Calibri"/>
                <a:cs typeface="Calibri"/>
                <a:sym typeface="Calibri"/>
              </a:rPr>
              <a:t>Due </a:t>
            </a:r>
            <a:r>
              <a:rPr lang="en-US" sz="1800" b="1" dirty="0">
                <a:latin typeface="Calibri"/>
                <a:cs typeface="Calibri"/>
                <a:sym typeface="Calibri"/>
              </a:rPr>
              <a:t>before </a:t>
            </a:r>
            <a:r>
              <a:rPr lang="en-US" sz="1800" dirty="0">
                <a:latin typeface="Calibri"/>
                <a:cs typeface="Calibri"/>
                <a:sym typeface="Calibri"/>
              </a:rPr>
              <a:t>each lecture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2" grpId="0"/>
      <p:bldP spid="36" grpId="0"/>
      <p:bldP spid="37" grpId="0"/>
      <p:bldP spid="4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D77BD-AC52-EA22-2DAF-A57DA5522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07B78-CCB7-8872-BC4F-43D0BC35C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Agenda: Our Learning Model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8B8476-3984-5796-78FD-8055EFD6E8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5257800" cy="4805363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US" b="1" dirty="0"/>
              <a:t>Today: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Introductions </a:t>
            </a:r>
            <a:r>
              <a:rPr lang="en-US" dirty="0">
                <a:sym typeface="Wingdings" pitchFamily="2" charset="2"/>
              </a:rPr>
              <a:t>:)</a:t>
            </a: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About this course</a:t>
            </a:r>
          </a:p>
          <a:p>
            <a:pPr marL="628650" indent="-514350">
              <a:buFont typeface="+mj-lt"/>
              <a:buAutoNum type="arabicPeriod"/>
            </a:pPr>
            <a:r>
              <a:rPr lang="en-US" b="1" dirty="0">
                <a:solidFill>
                  <a:schemeClr val="accent6"/>
                </a:solidFill>
              </a:rPr>
              <a:t>Our learning model</a:t>
            </a:r>
          </a:p>
          <a:p>
            <a:pPr lvl="1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6"/>
                </a:solidFill>
              </a:rPr>
              <a:t>Learning objectives</a:t>
            </a:r>
          </a:p>
          <a:p>
            <a:pPr lvl="1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6"/>
                </a:solidFill>
              </a:rPr>
              <a:t>Similar courses</a:t>
            </a:r>
          </a:p>
          <a:p>
            <a:pPr lvl="1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6"/>
                </a:solidFill>
              </a:rPr>
              <a:t>Course components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Culture and community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Tools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Our first program!</a:t>
            </a:r>
          </a:p>
          <a:p>
            <a:pPr marL="6286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1852A5D-48AC-489C-5263-9ED72D0D2F02}"/>
              </a:ext>
            </a:extLst>
          </p:cNvPr>
          <p:cNvSpPr txBox="1">
            <a:spLocks/>
          </p:cNvSpPr>
          <p:nvPr/>
        </p:nvSpPr>
        <p:spPr>
          <a:xfrm>
            <a:off x="6096000" y="1371600"/>
            <a:ext cx="5257800" cy="4805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>
              <a:buNone/>
            </a:pPr>
            <a:r>
              <a:rPr lang="en-US" b="1" dirty="0"/>
              <a:t>On Friday: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Assessment and grading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Collaboration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More programming!</a:t>
            </a:r>
          </a:p>
          <a:p>
            <a:pPr marL="6286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2D3AD1-DEC8-FB13-6102-45FAB138D17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258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F54CE17-BA21-00F2-7F8D-0AA49B44D87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25190" y="-759412"/>
            <a:ext cx="9666515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How did you learn how to ride a bike?</a:t>
            </a:r>
          </a:p>
        </p:txBody>
      </p:sp>
      <p:pic>
        <p:nvPicPr>
          <p:cNvPr id="3" name="Bike" descr="A photo of a bicycle. This is used as a metaphor in the presentation: when you learn a bike, does it suffice to watch a ton of youtube videos of how to ride a bike? No! You need to do it yourself, and practice consistently and regularly!">
            <a:extLst>
              <a:ext uri="{FF2B5EF4-FFF2-40B4-BE49-F238E27FC236}">
                <a16:creationId xmlns:a16="http://schemas.microsoft.com/office/drawing/2014/main" id="{6D94411B-258C-1D04-952F-B61FE4DB8DC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09997" y="571484"/>
            <a:ext cx="8572005" cy="571503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30AD7FE-E621-1DA4-7484-FD4D30E075E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905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Digression: A Pandemic Hobby (1)</a:t>
            </a:r>
            <a:endParaRPr dirty="0"/>
          </a:p>
        </p:txBody>
      </p:sp>
      <p:sp>
        <p:nvSpPr>
          <p:cNvPr id="253" name="Google Shape;253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273937" cy="421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i="1"/>
              <a:t>Amigurumi: </a:t>
            </a:r>
            <a:r>
              <a:rPr lang="en-US"/>
              <a:t>Japanese art of creating crocheted or knitted stuffed toys</a:t>
            </a:r>
            <a:endParaRPr i="1"/>
          </a:p>
        </p:txBody>
      </p:sp>
      <p:pic>
        <p:nvPicPr>
          <p:cNvPr id="257" name="Google Shape;257;p15" descr="Woobles penguin"/>
          <p:cNvPicPr preferRelativeResize="0"/>
          <p:nvPr/>
        </p:nvPicPr>
        <p:blipFill rotWithShape="1">
          <a:blip r:embed="rId3">
            <a:alphaModFix/>
          </a:blip>
          <a:srcRect l="14000" t="23600" r="4997"/>
          <a:stretch/>
        </p:blipFill>
        <p:spPr>
          <a:xfrm>
            <a:off x="838200" y="2534196"/>
            <a:ext cx="3372312" cy="3180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5" descr="Picture of Brett’s second attempt at an Amigurumi crocheted penguin. The penguin looks similar to the reference image."/>
          <p:cNvPicPr preferRelativeResize="0"/>
          <p:nvPr/>
        </p:nvPicPr>
        <p:blipFill rotWithShape="1">
          <a:blip r:embed="rId4">
            <a:alphaModFix/>
          </a:blip>
          <a:srcRect l="45418" t="9557" r="15276" b="13343"/>
          <a:stretch/>
        </p:blipFill>
        <p:spPr>
          <a:xfrm>
            <a:off x="7672334" y="2534196"/>
            <a:ext cx="3439803" cy="318733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86;p11">
            <a:extLst>
              <a:ext uri="{FF2B5EF4-FFF2-40B4-BE49-F238E27FC236}">
                <a16:creationId xmlns:a16="http://schemas.microsoft.com/office/drawing/2014/main" id="{EAEF6119-4BF7-4E28-F186-A7BC1872D4A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068811" y="6464985"/>
            <a:ext cx="437389" cy="164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1557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11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Digression: A Pandemic Hobby (2)</a:t>
            </a:r>
            <a:endParaRPr dirty="0"/>
          </a:p>
        </p:txBody>
      </p:sp>
      <p:sp>
        <p:nvSpPr>
          <p:cNvPr id="263" name="Google Shape;263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273937" cy="421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i="1"/>
              <a:t>Amigurumi: </a:t>
            </a:r>
            <a:r>
              <a:rPr lang="en-US"/>
              <a:t>Japanese art of creating crocheted or knitted stuffed toys</a:t>
            </a:r>
            <a:endParaRPr i="1"/>
          </a:p>
        </p:txBody>
      </p:sp>
      <p:pic>
        <p:nvPicPr>
          <p:cNvPr id="267" name="Google Shape;267;p16" descr="Woobles penguin"/>
          <p:cNvPicPr preferRelativeResize="0"/>
          <p:nvPr/>
        </p:nvPicPr>
        <p:blipFill rotWithShape="1">
          <a:blip r:embed="rId3">
            <a:alphaModFix/>
          </a:blip>
          <a:srcRect l="14000" t="23600" r="4997"/>
          <a:stretch/>
        </p:blipFill>
        <p:spPr>
          <a:xfrm>
            <a:off x="838200" y="2534196"/>
            <a:ext cx="3372312" cy="3180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6" descr="Two of Brett’s Amigurumi penguins side-by-side. The one on the left is his first attempt, and is mush shorter, is inside-out and has inverted proportions."/>
          <p:cNvPicPr preferRelativeResize="0"/>
          <p:nvPr/>
        </p:nvPicPr>
        <p:blipFill rotWithShape="1">
          <a:blip r:embed="rId4">
            <a:alphaModFix/>
          </a:blip>
          <a:srcRect l="14269" t="9557" r="15276" b="13343"/>
          <a:stretch/>
        </p:blipFill>
        <p:spPr>
          <a:xfrm>
            <a:off x="4946470" y="2534196"/>
            <a:ext cx="6165668" cy="318733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86;p11">
            <a:extLst>
              <a:ext uri="{FF2B5EF4-FFF2-40B4-BE49-F238E27FC236}">
                <a16:creationId xmlns:a16="http://schemas.microsoft.com/office/drawing/2014/main" id="{579D5393-FC33-0BC7-D6BE-C8D1DFCB3CE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068811" y="6464985"/>
            <a:ext cx="437389" cy="164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1557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12</a:t>
            </a:fld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90">
          <a:extLst>
            <a:ext uri="{FF2B5EF4-FFF2-40B4-BE49-F238E27FC236}">
              <a16:creationId xmlns:a16="http://schemas.microsoft.com/office/drawing/2014/main" id="{48A6C250-E794-6463-B3C7-4069E3DD8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2">
            <a:extLst>
              <a:ext uri="{FF2B5EF4-FFF2-40B4-BE49-F238E27FC236}">
                <a16:creationId xmlns:a16="http://schemas.microsoft.com/office/drawing/2014/main" id="{EA43861D-BBFC-95CE-06B3-872A63BDE25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9478645" cy="697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How Learning Works (Amigurumi)</a:t>
            </a:r>
            <a:endParaRPr dirty="0"/>
          </a:p>
        </p:txBody>
      </p:sp>
      <p:sp>
        <p:nvSpPr>
          <p:cNvPr id="192" name="Google Shape;192;p12">
            <a:extLst>
              <a:ext uri="{FF2B5EF4-FFF2-40B4-BE49-F238E27FC236}">
                <a16:creationId xmlns:a16="http://schemas.microsoft.com/office/drawing/2014/main" id="{79F042BE-0F50-28D5-980A-CC34F281B74A}"/>
              </a:ext>
            </a:extLst>
          </p:cNvPr>
          <p:cNvSpPr txBox="1"/>
          <p:nvPr/>
        </p:nvSpPr>
        <p:spPr>
          <a:xfrm>
            <a:off x="916939" y="1306906"/>
            <a:ext cx="10240645" cy="3890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065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Learning requires 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active participation 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 the process. </a:t>
            </a:r>
            <a:br>
              <a:rPr lang="en-US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It’s not as simple as sitting and listening to someone talk at you!</a:t>
            </a:r>
            <a:br>
              <a:rPr lang="en-US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54965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Requires 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deliberate practice 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 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learning by doing</a:t>
            </a:r>
          </a:p>
          <a:p>
            <a:pPr marL="354965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24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Involves 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productive struggle</a:t>
            </a:r>
            <a:endParaRPr sz="140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54965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Benefits from 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collaborative learning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54965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2400" b="0" i="0" u="sng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Does not work well if you cram everything!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12" descr="A photo of a bicycle. This is used as a metaphor in the presentation: when you learn a bike, does it suffice to watch a ton of youtube videos of how to ride a bike? No! You need to do it yourself, and practice consistently and regularly!">
            <a:extLst>
              <a:ext uri="{FF2B5EF4-FFF2-40B4-BE49-F238E27FC236}">
                <a16:creationId xmlns:a16="http://schemas.microsoft.com/office/drawing/2014/main" id="{F5E6BAE2-D624-40E6-350C-51D4BD1ECA0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76371" y="2343068"/>
            <a:ext cx="3187201" cy="2058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66;p16" descr="Two of Brett’s Amigurumi penguins side-by-side. The one on the left is his first attempt, and is mush shorter, is inside-out and has inverted proportions.">
            <a:extLst>
              <a:ext uri="{FF2B5EF4-FFF2-40B4-BE49-F238E27FC236}">
                <a16:creationId xmlns:a16="http://schemas.microsoft.com/office/drawing/2014/main" id="{262A0DDF-7B0F-0989-C99F-A5ABCC141C9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4269" t="9557" r="15276" b="13343"/>
          <a:stretch/>
        </p:blipFill>
        <p:spPr>
          <a:xfrm>
            <a:off x="7427064" y="4183201"/>
            <a:ext cx="4183514" cy="2138275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2">
            <a:extLst>
              <a:ext uri="{FF2B5EF4-FFF2-40B4-BE49-F238E27FC236}">
                <a16:creationId xmlns:a16="http://schemas.microsoft.com/office/drawing/2014/main" id="{74095894-721E-B413-4BFE-0A0A5399561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068811" y="6464985"/>
            <a:ext cx="589789" cy="178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1557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84930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9478645" cy="697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How Learning Works</a:t>
            </a:r>
            <a:endParaRPr/>
          </a:p>
        </p:txBody>
      </p:sp>
      <p:sp>
        <p:nvSpPr>
          <p:cNvPr id="192" name="Google Shape;192;p12"/>
          <p:cNvSpPr txBox="1"/>
          <p:nvPr/>
        </p:nvSpPr>
        <p:spPr>
          <a:xfrm>
            <a:off x="916939" y="1306906"/>
            <a:ext cx="10240645" cy="3890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065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Learning requires 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active participation 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 the process. </a:t>
            </a:r>
            <a:br>
              <a:rPr lang="en-US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It’s not as simple as sitting and listening to someone talk at you!</a:t>
            </a:r>
            <a:br>
              <a:rPr lang="en-US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54965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Requires 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deliberate practice 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 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learning by doing</a:t>
            </a:r>
          </a:p>
          <a:p>
            <a:pPr marL="354965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24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Involves 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productive struggle</a:t>
            </a:r>
            <a:endParaRPr sz="140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54965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Benefits from 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collaborative learning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54965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2400" b="0" i="0" u="sng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Does not work well if you cram everything!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12" descr="A photo of a bicycle. This is used as a metaphor in the presentation: when you learn a bike, does it suffice to watch a ton of youtube videos of how to ride a bike? No! You need to do it yourself, and practice consistently and regularly!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76108" y="3138835"/>
            <a:ext cx="3187201" cy="205888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2"/>
          <p:cNvSpPr txBox="1">
            <a:spLocks noGrp="1"/>
          </p:cNvSpPr>
          <p:nvPr>
            <p:ph type="sldNum" idx="12"/>
          </p:nvPr>
        </p:nvSpPr>
        <p:spPr>
          <a:xfrm>
            <a:off x="11068811" y="6464985"/>
            <a:ext cx="589789" cy="178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1557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14</a:t>
            </a:fld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D8F3B-6F18-9ED8-E8E3-5A6CC0E2E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and AI: </a:t>
            </a:r>
            <a:r>
              <a:rPr lang="en-US" dirty="0">
                <a:hlinkClick r:id="rId2"/>
              </a:rPr>
              <a:t>Our Philosophy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3C5887-1F21-F8F5-C4AF-6A34E99EC7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93900"/>
            <a:ext cx="10515600" cy="4183063"/>
          </a:xfrm>
        </p:spPr>
        <p:txBody>
          <a:bodyPr>
            <a:normAutofit/>
          </a:bodyPr>
          <a:lstStyle/>
          <a:p>
            <a:r>
              <a:rPr lang="en-US" dirty="0"/>
              <a:t>We cannot teach an introductory programming course without acknowledging the </a:t>
            </a:r>
            <a:r>
              <a:rPr lang="en-US" b="1" dirty="0"/>
              <a:t>existence of AI tools</a:t>
            </a:r>
            <a:r>
              <a:rPr lang="en-US" dirty="0"/>
              <a:t>.</a:t>
            </a:r>
          </a:p>
          <a:p>
            <a:r>
              <a:rPr lang="en-US" dirty="0"/>
              <a:t>We strongly believe in the value of learning the fundamentals of programming.</a:t>
            </a:r>
          </a:p>
          <a:p>
            <a:r>
              <a:rPr lang="en-US" dirty="0"/>
              <a:t>The ability to </a:t>
            </a:r>
            <a:r>
              <a:rPr lang="en-US" b="1" dirty="0"/>
              <a:t>understand </a:t>
            </a:r>
            <a:r>
              <a:rPr lang="en-US" dirty="0"/>
              <a:t>and </a:t>
            </a:r>
            <a:r>
              <a:rPr lang="en-US" b="1" dirty="0"/>
              <a:t>modify </a:t>
            </a:r>
            <a:r>
              <a:rPr lang="en-US" dirty="0"/>
              <a:t>code is more important than ever.</a:t>
            </a:r>
          </a:p>
          <a:p>
            <a:endParaRPr lang="en-US" dirty="0"/>
          </a:p>
          <a:p>
            <a:r>
              <a:rPr lang="en-US" dirty="0"/>
              <a:t>AI use is 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permitted </a:t>
            </a:r>
            <a:r>
              <a:rPr lang="en-US" dirty="0"/>
              <a:t>on some assignments. AI use is 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not required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3513CC-10D6-C065-EA98-1F303025B41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15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791AD3-C8EF-689D-1954-445113E27258}"/>
              </a:ext>
            </a:extLst>
          </p:cNvPr>
          <p:cNvSpPr txBox="1"/>
          <p:nvPr/>
        </p:nvSpPr>
        <p:spPr>
          <a:xfrm>
            <a:off x="2036762" y="1409125"/>
            <a:ext cx="81184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2"/>
                </a:solidFill>
              </a:rPr>
              <a:t>AI amplifies the skills of the AI user</a:t>
            </a:r>
          </a:p>
        </p:txBody>
      </p:sp>
    </p:spTree>
    <p:extLst>
      <p:ext uri="{BB962C8B-B14F-4D97-AF65-F5344CB8AC3E}">
        <p14:creationId xmlns:p14="http://schemas.microsoft.com/office/powerpoint/2010/main" val="797547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F322D-53C5-DA54-5981-AAD6538C6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3A4C8-893C-21B5-A307-F087DABCD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Pre-Class Materials</a:t>
            </a:r>
          </a:p>
        </p:txBody>
      </p:sp>
      <p:grpSp>
        <p:nvGrpSpPr>
          <p:cNvPr id="6" name="Google Shape;177;p10" descr="Lectures">
            <a:extLst>
              <a:ext uri="{FF2B5EF4-FFF2-40B4-BE49-F238E27FC236}">
                <a16:creationId xmlns:a16="http://schemas.microsoft.com/office/drawing/2014/main" id="{2195D7E7-1D9E-FD19-6599-9CCB70E5FF7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944471" y="1423008"/>
            <a:ext cx="1409846" cy="461624"/>
            <a:chOff x="0" y="-17056"/>
            <a:chExt cx="1745673" cy="461623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7" name="Google Shape;178;p10">
              <a:extLst>
                <a:ext uri="{FF2B5EF4-FFF2-40B4-BE49-F238E27FC236}">
                  <a16:creationId xmlns:a16="http://schemas.microsoft.com/office/drawing/2014/main" id="{DA876860-165C-18CB-AC0C-30DF9EFC4D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745673" cy="427512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179;p10">
              <a:extLst>
                <a:ext uri="{FF2B5EF4-FFF2-40B4-BE49-F238E27FC236}">
                  <a16:creationId xmlns:a16="http://schemas.microsoft.com/office/drawing/2014/main" id="{8282E2A2-2108-F3A9-8CB2-93CF3D1AE7B4}"/>
                </a:ext>
              </a:extLst>
            </p:cNvPr>
            <p:cNvSpPr txBox="1"/>
            <p:nvPr/>
          </p:nvSpPr>
          <p:spPr>
            <a:xfrm>
              <a:off x="66589" y="-17056"/>
              <a:ext cx="1612495" cy="461623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Montserrat"/>
                <a:buNone/>
              </a:pPr>
              <a:r>
                <a:rPr lang="en-US" sz="1200" b="1" i="0" u="none" strike="noStrike" cap="none" dirty="0">
                  <a:solidFill>
                    <a:srgbClr val="FFFFFF"/>
                  </a:solidFill>
                  <a:latin typeface="Montserrat" pitchFamily="2" charset="77"/>
                  <a:ea typeface="Montserrat"/>
                  <a:cs typeface="Montserrat"/>
                  <a:sym typeface="Montserrat"/>
                </a:rPr>
                <a:t>PRE-CLASS MATERIALS</a:t>
              </a:r>
              <a:endParaRPr sz="1200" b="1" dirty="0">
                <a:latin typeface="Montserrat" pitchFamily="2" charset="77"/>
                <a:cs typeface="Calibri" panose="020F0502020204030204" pitchFamily="34" charset="0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5DF8F43C-48A8-C1F7-27FC-AEF784E05780}"/>
              </a:ext>
            </a:extLst>
          </p:cNvPr>
          <p:cNvSpPr txBox="1"/>
          <p:nvPr/>
        </p:nvSpPr>
        <p:spPr>
          <a:xfrm>
            <a:off x="2408096" y="1499931"/>
            <a:ext cx="35104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PCMs are a core element of the course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5DF654-232F-1E2D-B6F1-65805FA6A4A5}"/>
              </a:ext>
            </a:extLst>
          </p:cNvPr>
          <p:cNvSpPr txBox="1"/>
          <p:nvPr/>
        </p:nvSpPr>
        <p:spPr>
          <a:xfrm>
            <a:off x="944470" y="1986458"/>
            <a:ext cx="10409329" cy="306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4965" lvl="0" indent="-342900">
              <a:lnSpc>
                <a:spcPct val="108124"/>
              </a:lnSpc>
              <a:buClr>
                <a:schemeClr val="accent1">
                  <a:lumMod val="60000"/>
                  <a:lumOff val="40000"/>
                </a:schemeClr>
              </a:buClr>
              <a:buSzPts val="1800"/>
              <a:buFont typeface="Arial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Prepare for each lecture with </a:t>
            </a:r>
            <a:r>
              <a:rPr lang="en-US" sz="2000" b="1" dirty="0"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readings &amp; practice problems</a:t>
            </a:r>
            <a:endParaRPr lang="en-US" sz="2000" b="1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marL="354965" lvl="1" indent="-342900">
              <a:lnSpc>
                <a:spcPct val="108124"/>
              </a:lnSpc>
              <a:buClr>
                <a:schemeClr val="accent1">
                  <a:lumMod val="60000"/>
                  <a:lumOff val="40000"/>
                </a:schemeClr>
              </a:buClr>
              <a:buSzPts val="1800"/>
              <a:buFont typeface="Arial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Should take </a:t>
            </a:r>
            <a:r>
              <a:rPr lang="en-US" sz="2000" b="1" dirty="0"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~30 minutes per lecture</a:t>
            </a:r>
            <a:r>
              <a:rPr lang="en-US" sz="2000" dirty="0"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(why we don’t have Monday lectures!)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4965" lvl="0" indent="-342900">
              <a:lnSpc>
                <a:spcPct val="108124"/>
              </a:lnSpc>
              <a:buClr>
                <a:schemeClr val="accent1">
                  <a:lumMod val="60000"/>
                  <a:lumOff val="40000"/>
                </a:schemeClr>
              </a:buClr>
              <a:buSzPts val="1800"/>
              <a:buFont typeface="Arial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Class will start with a brief recap, then pick off where we left off</a:t>
            </a:r>
          </a:p>
          <a:p>
            <a:pPr marL="354965" lvl="0" indent="-342900">
              <a:lnSpc>
                <a:spcPct val="108124"/>
              </a:lnSpc>
              <a:buClr>
                <a:schemeClr val="accent5"/>
              </a:buClr>
              <a:buSzPts val="1800"/>
              <a:buFont typeface="Arial"/>
              <a:buChar char="•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12065" lvl="0">
              <a:lnSpc>
                <a:spcPct val="108124"/>
              </a:lnSpc>
              <a:buClr>
                <a:schemeClr val="accent5"/>
              </a:buClr>
              <a:buSzPts val="1800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This means…</a:t>
            </a:r>
          </a:p>
          <a:p>
            <a:pPr marL="354965" lvl="3" indent="-342900">
              <a:lnSpc>
                <a:spcPct val="108124"/>
              </a:lnSpc>
              <a:buClr>
                <a:schemeClr val="accent1">
                  <a:lumMod val="60000"/>
                  <a:lumOff val="40000"/>
                </a:schemeClr>
              </a:buClr>
              <a:buSzPts val="1800"/>
              <a:buFont typeface="Arial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It’s okay if you find them challenging – that means you’re learning!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354965" lvl="0" indent="-342900">
              <a:lnSpc>
                <a:spcPct val="108124"/>
              </a:lnSpc>
              <a:buClr>
                <a:schemeClr val="accent1">
                  <a:lumMod val="60000"/>
                  <a:lumOff val="40000"/>
                </a:schemeClr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We can spend lecture diving deeper, answering questions, and think-pair-share</a:t>
            </a:r>
          </a:p>
          <a:p>
            <a:pPr marL="354965" lvl="0" indent="-342900">
              <a:lnSpc>
                <a:spcPct val="108124"/>
              </a:lnSpc>
              <a:buClr>
                <a:schemeClr val="accent1">
                  <a:lumMod val="60000"/>
                  <a:lumOff val="40000"/>
                </a:schemeClr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You can ask about pre-lecture material in class or section!</a:t>
            </a:r>
          </a:p>
          <a:p>
            <a:pPr marL="12065" lvl="0">
              <a:lnSpc>
                <a:spcPct val="108124"/>
              </a:lnSpc>
              <a:buClr>
                <a:schemeClr val="accent5"/>
              </a:buClr>
              <a:buSzPts val="1800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50DA98-51A0-942C-AB60-40756D23307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18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ECC54-C955-54A1-57EA-34DBD2F33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009E2-91AB-018B-077B-F00B53EE3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Consistent and Active Participation</a:t>
            </a:r>
          </a:p>
        </p:txBody>
      </p:sp>
      <p:grpSp>
        <p:nvGrpSpPr>
          <p:cNvPr id="6" name="Google Shape;177;p10" descr="Lectures">
            <a:extLst>
              <a:ext uri="{FF2B5EF4-FFF2-40B4-BE49-F238E27FC236}">
                <a16:creationId xmlns:a16="http://schemas.microsoft.com/office/drawing/2014/main" id="{B3D3E814-B87A-BDF5-0F16-AFE9F16D65A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944471" y="1440064"/>
            <a:ext cx="1409846" cy="427513"/>
            <a:chOff x="0" y="0"/>
            <a:chExt cx="1745673" cy="427512"/>
          </a:xfrm>
          <a:solidFill>
            <a:schemeClr val="accent4"/>
          </a:solidFill>
        </p:grpSpPr>
        <p:sp>
          <p:nvSpPr>
            <p:cNvPr id="7" name="Google Shape;178;p10">
              <a:extLst>
                <a:ext uri="{FF2B5EF4-FFF2-40B4-BE49-F238E27FC236}">
                  <a16:creationId xmlns:a16="http://schemas.microsoft.com/office/drawing/2014/main" id="{E5EFFADC-25DF-8E78-D7CA-E3214D6AB6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745673" cy="427512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179;p10">
              <a:extLst>
                <a:ext uri="{FF2B5EF4-FFF2-40B4-BE49-F238E27FC236}">
                  <a16:creationId xmlns:a16="http://schemas.microsoft.com/office/drawing/2014/main" id="{A1E5EA97-B6D0-1FC4-AC0F-21B9BAAE36E9}"/>
                </a:ext>
              </a:extLst>
            </p:cNvPr>
            <p:cNvSpPr txBox="1"/>
            <p:nvPr/>
          </p:nvSpPr>
          <p:spPr>
            <a:xfrm>
              <a:off x="66589" y="75276"/>
              <a:ext cx="1612495" cy="276958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Montserrat"/>
                <a:buNone/>
              </a:pPr>
              <a:r>
                <a:rPr lang="en-US" sz="1200" b="1" i="0" u="none" strike="noStrike" cap="none" dirty="0">
                  <a:solidFill>
                    <a:srgbClr val="FFFFFF"/>
                  </a:solidFill>
                  <a:latin typeface="Montserrat" pitchFamily="2" charset="77"/>
                  <a:ea typeface="Montserrat"/>
                  <a:cs typeface="Montserrat"/>
                  <a:sym typeface="Montserrat"/>
                </a:rPr>
                <a:t>ATTENDANCE</a:t>
              </a:r>
              <a:endParaRPr sz="1200" b="1" dirty="0">
                <a:latin typeface="Montserrat" pitchFamily="2" charset="77"/>
                <a:cs typeface="Calibri" panose="020F0502020204030204" pitchFamily="34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9D69DFB1-0B1E-2CBF-0B8E-ACBCAA197813}"/>
              </a:ext>
            </a:extLst>
          </p:cNvPr>
          <p:cNvSpPr txBox="1"/>
          <p:nvPr/>
        </p:nvSpPr>
        <p:spPr>
          <a:xfrm>
            <a:off x="944470" y="1986458"/>
            <a:ext cx="10409329" cy="3264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4965" lvl="0" indent="-342900">
              <a:lnSpc>
                <a:spcPct val="108124"/>
              </a:lnSpc>
              <a:buClr>
                <a:schemeClr val="accent4"/>
              </a:buClr>
              <a:buSzPts val="1800"/>
              <a:buFont typeface="Arial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Lectures and sections are not going to be just us talking at you!</a:t>
            </a:r>
          </a:p>
          <a:p>
            <a:pPr marL="354965" lvl="0" indent="-342900">
              <a:lnSpc>
                <a:spcPct val="108124"/>
              </a:lnSpc>
              <a:buClr>
                <a:schemeClr val="accent4"/>
              </a:buClr>
              <a:buSzPts val="1800"/>
              <a:buFont typeface="Arial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Instead: live in-class coding, debugging, think-pair-share, and problem—solving</a:t>
            </a:r>
          </a:p>
          <a:p>
            <a:pPr marL="354965" lvl="0" indent="-342900">
              <a:lnSpc>
                <a:spcPct val="108124"/>
              </a:lnSpc>
              <a:buClr>
                <a:schemeClr val="accent4"/>
              </a:buClr>
              <a:buSzPts val="1800"/>
              <a:buFont typeface="Arial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Spending ~1-2 hours each day over Tuesday - Friday is </a:t>
            </a:r>
            <a:r>
              <a:rPr lang="en-US" sz="2400" b="1" u="sng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much more effective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than cramming right before a quiz!</a:t>
            </a:r>
          </a:p>
          <a:p>
            <a:pPr marL="12065" lvl="0">
              <a:lnSpc>
                <a:spcPct val="108124"/>
              </a:lnSpc>
              <a:buClr>
                <a:schemeClr val="accent4"/>
              </a:buClr>
              <a:buSzPts val="1800"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12065" lvl="0">
              <a:lnSpc>
                <a:spcPct val="108124"/>
              </a:lnSpc>
              <a:buClr>
                <a:schemeClr val="accent4"/>
              </a:buClr>
              <a:buSzPts val="1800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Catching up:</a:t>
            </a:r>
          </a:p>
          <a:p>
            <a:pPr marL="354965" lvl="0" indent="-342900">
              <a:lnSpc>
                <a:spcPct val="108124"/>
              </a:lnSpc>
              <a:buClr>
                <a:schemeClr val="accent4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All lectures are recorded on Panopto; slides are on our website.</a:t>
            </a:r>
          </a:p>
          <a:p>
            <a:pPr marL="354965" lvl="0" indent="-342900">
              <a:lnSpc>
                <a:spcPct val="108124"/>
              </a:lnSpc>
              <a:buClr>
                <a:schemeClr val="accent4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Section materials are on Ed, but section will </a:t>
            </a:r>
            <a:r>
              <a:rPr lang="en-US" sz="2400" u="sng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not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be recorded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687CED-8B23-058F-228E-7DAD06302B8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015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3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9478645" cy="697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Metacognition</a:t>
            </a:r>
            <a:endParaRPr/>
          </a:p>
        </p:txBody>
      </p:sp>
      <p:sp>
        <p:nvSpPr>
          <p:cNvPr id="217" name="Google Shape;217;p13"/>
          <p:cNvSpPr txBox="1"/>
          <p:nvPr/>
        </p:nvSpPr>
        <p:spPr>
          <a:xfrm>
            <a:off x="916939" y="1299437"/>
            <a:ext cx="10401557" cy="5648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065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-US" sz="2600" b="1" i="0" u="none" strike="noStrike" cap="none" dirty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Metacognition</a:t>
            </a:r>
            <a:r>
              <a:rPr lang="en-US" sz="2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asking questions about your solution process.</a:t>
            </a:r>
          </a:p>
          <a:p>
            <a:pPr marL="12065" marR="0" lvl="0" algn="l" rtl="0">
              <a:lnSpc>
                <a:spcPct val="100000"/>
              </a:lnSpc>
              <a:spcBef>
                <a:spcPts val="2245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-US" sz="2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Examples:</a:t>
            </a:r>
          </a:p>
          <a:p>
            <a:pPr marL="812165" marR="237490" lvl="1" indent="-342900">
              <a:spcBef>
                <a:spcPts val="650"/>
              </a:spcBef>
              <a:buSzPts val="1800"/>
              <a:buFont typeface="Arial" panose="020B0604020202020204" pitchFamily="34" charset="0"/>
              <a:buChar char="•"/>
            </a:pPr>
            <a:r>
              <a:rPr lang="en-US" sz="2200" b="1" dirty="0">
                <a:latin typeface="Calibri"/>
                <a:ea typeface="Calibri"/>
                <a:cs typeface="Calibri"/>
                <a:sym typeface="Calibri"/>
              </a:rPr>
              <a:t>While debugging </a:t>
            </a:r>
            <a:r>
              <a:rPr lang="en-US" sz="2200" dirty="0">
                <a:latin typeface="Calibri"/>
                <a:ea typeface="Calibri"/>
                <a:cs typeface="Calibri"/>
                <a:sym typeface="Calibri"/>
              </a:rPr>
              <a:t>(~troubleshooting): reflect on </a:t>
            </a:r>
            <a:r>
              <a:rPr lang="en-US" sz="2200" i="1" dirty="0">
                <a:latin typeface="Calibri"/>
                <a:ea typeface="Calibri"/>
                <a:cs typeface="Calibri"/>
                <a:sym typeface="Calibri"/>
              </a:rPr>
              <a:t>why</a:t>
            </a:r>
            <a:r>
              <a:rPr lang="en-US" sz="2200" dirty="0">
                <a:latin typeface="Calibri"/>
                <a:ea typeface="Calibri"/>
                <a:cs typeface="Calibri"/>
                <a:sym typeface="Calibri"/>
              </a:rPr>
              <a:t> you’re trying this change.</a:t>
            </a:r>
            <a:endParaRPr lang="en-US" sz="2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12165" marR="237490" lvl="1" indent="-342900" algn="l" rtl="0">
              <a:spcBef>
                <a:spcPts val="65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2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Before running your program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make an explicit prediction of what you expect.</a:t>
            </a:r>
            <a:endParaRPr lang="en-US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12165" marR="237490" lvl="1" indent="-342900" algn="l" rtl="0">
              <a:spcBef>
                <a:spcPts val="65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2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When working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be aware when you’re not making progress, so you can take a</a:t>
            </a:r>
            <a:b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break or try a different strategy.</a:t>
            </a:r>
          </a:p>
          <a:p>
            <a:pPr marL="812165" marR="237490" lvl="1" indent="-342900" algn="l" rtl="0">
              <a:spcBef>
                <a:spcPts val="65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2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When designing:</a:t>
            </a:r>
          </a:p>
          <a:p>
            <a:pPr marL="1268732" lvl="2" indent="-342900">
              <a:buSzPts val="1800"/>
              <a:buFont typeface="Arial" panose="020B0604020202020204" pitchFamily="34" charset="0"/>
              <a:buChar char="•"/>
            </a:pPr>
            <a:r>
              <a:rPr lang="en-US" sz="1900" dirty="0">
                <a:latin typeface="Calibri"/>
                <a:ea typeface="Calibri"/>
                <a:cs typeface="Calibri"/>
                <a:sym typeface="Calibri"/>
              </a:rPr>
              <a:t>What are the hard parts of the problem going to be?</a:t>
            </a:r>
          </a:p>
          <a:p>
            <a:pPr marL="1268732" lvl="2" indent="-342900">
              <a:buSzPts val="1800"/>
              <a:buFont typeface="Arial" panose="020B0604020202020204" pitchFamily="34" charset="0"/>
              <a:buChar char="•"/>
            </a:pPr>
            <a:r>
              <a:rPr lang="en-US" sz="1900" dirty="0">
                <a:latin typeface="Calibri"/>
                <a:ea typeface="Calibri"/>
                <a:cs typeface="Calibri"/>
                <a:sym typeface="Calibri"/>
              </a:rPr>
              <a:t>If one or more requirements change, how would the solution change as a result?</a:t>
            </a:r>
          </a:p>
          <a:p>
            <a:pPr marL="1268732" lvl="2" indent="-342900">
              <a:buSzPts val="1800"/>
              <a:buFont typeface="Arial" panose="020B0604020202020204" pitchFamily="34" charset="0"/>
              <a:buChar char="•"/>
            </a:pPr>
            <a:r>
              <a:rPr lang="en-US" sz="1900" dirty="0">
                <a:latin typeface="Calibri"/>
                <a:ea typeface="Calibri"/>
                <a:cs typeface="Calibri"/>
                <a:sym typeface="Calibri"/>
              </a:rPr>
              <a:t>Reflect on how you ruled out alternative ideas along the way to a solution.</a:t>
            </a:r>
          </a:p>
          <a:p>
            <a:pPr marL="812165" marR="237490" lvl="1" indent="-342900" algn="l" rtl="0">
              <a:spcBef>
                <a:spcPts val="65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2200" b="1" dirty="0">
                <a:latin typeface="Calibri"/>
                <a:ea typeface="Calibri"/>
                <a:cs typeface="Calibri"/>
                <a:sym typeface="Calibri"/>
              </a:rPr>
              <a:t>When studying</a:t>
            </a:r>
            <a:r>
              <a:rPr lang="en-US" sz="2200" dirty="0">
                <a:latin typeface="Calibri"/>
                <a:ea typeface="Calibri"/>
                <a:cs typeface="Calibri"/>
                <a:sym typeface="Calibri"/>
              </a:rPr>
              <a:t>: what is the relationship of this topic to other ideas in the course?</a:t>
            </a:r>
          </a:p>
          <a:p>
            <a:pPr marL="469265" marR="237490" algn="ctr">
              <a:spcBef>
                <a:spcPts val="650"/>
              </a:spcBef>
              <a:buSzPts val="1800"/>
            </a:pPr>
            <a:endParaRPr lang="en-US" sz="2200" b="1" dirty="0">
              <a:latin typeface="Calibri"/>
              <a:ea typeface="Calibri"/>
              <a:cs typeface="Calibri"/>
              <a:sym typeface="Calibri"/>
            </a:endParaRPr>
          </a:p>
          <a:p>
            <a:pPr marL="469265" marR="237490" algn="ctr">
              <a:spcBef>
                <a:spcPts val="650"/>
              </a:spcBef>
              <a:buSzPts val="1800"/>
            </a:pPr>
            <a:r>
              <a:rPr lang="en-US" sz="2200" b="1" dirty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We'll ask you to practice metacognition regularly throughout the course</a:t>
            </a:r>
          </a:p>
          <a:p>
            <a:pPr marL="12065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endParaRPr lang="en-US" sz="22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3"/>
          <p:cNvSpPr txBox="1">
            <a:spLocks noGrp="1"/>
          </p:cNvSpPr>
          <p:nvPr>
            <p:ph type="ftr" idx="11"/>
          </p:nvPr>
        </p:nvSpPr>
        <p:spPr>
          <a:xfrm>
            <a:off x="5392928" y="6464985"/>
            <a:ext cx="161747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Lesson 0 - Autumn 2024</a:t>
            </a:r>
            <a:endParaRPr dirty="0"/>
          </a:p>
        </p:txBody>
      </p:sp>
      <p:sp>
        <p:nvSpPr>
          <p:cNvPr id="219" name="Google Shape;219;p13"/>
          <p:cNvSpPr txBox="1">
            <a:spLocks noGrp="1"/>
          </p:cNvSpPr>
          <p:nvPr>
            <p:ph type="sldNum" idx="12"/>
          </p:nvPr>
        </p:nvSpPr>
        <p:spPr>
          <a:xfrm>
            <a:off x="11068811" y="6464985"/>
            <a:ext cx="589789" cy="178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1557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523AE-7C73-2326-1147-A4BEAE6D7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in CSE 121: Live Support Systems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F02048-1995-9AC4-3D55-149587301E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5373584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/>
              <a:t>Programming is hard! We </a:t>
            </a:r>
            <a:r>
              <a:rPr lang="en-US" b="1" dirty="0"/>
              <a:t>want</a:t>
            </a:r>
            <a:r>
              <a:rPr lang="en-US" dirty="0"/>
              <a:t> to give you collaborative support!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b="1" dirty="0"/>
              <a:t>Introductory Programming Lab</a:t>
            </a:r>
            <a:r>
              <a:rPr lang="en-US" dirty="0"/>
              <a:t> (TA Office Hours) – starting Week 2</a:t>
            </a:r>
          </a:p>
          <a:p>
            <a:r>
              <a:rPr lang="en-US" dirty="0"/>
              <a:t> </a:t>
            </a:r>
            <a:r>
              <a:rPr lang="en-US" i="1" dirty="0"/>
              <a:t>many</a:t>
            </a:r>
            <a:r>
              <a:rPr lang="en-US" dirty="0"/>
              <a:t> hours/week (and </a:t>
            </a:r>
            <a:r>
              <a:rPr lang="en-US" u="sng" dirty="0"/>
              <a:t>highly rated</a:t>
            </a:r>
            <a:r>
              <a:rPr lang="en-US" dirty="0"/>
              <a:t> in the class!)</a:t>
            </a:r>
          </a:p>
          <a:p>
            <a:r>
              <a:rPr lang="en-US" dirty="0"/>
              <a:t>Face-to-face help from TAs on </a:t>
            </a:r>
            <a:r>
              <a:rPr lang="en-US" b="1" dirty="0"/>
              <a:t>any</a:t>
            </a:r>
            <a:r>
              <a:rPr lang="en-US" dirty="0"/>
              <a:t> course questions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b="1" dirty="0"/>
              <a:t>Instructor Office Hours </a:t>
            </a:r>
            <a:r>
              <a:rPr lang="en-US" dirty="0"/>
              <a:t>– starting this week!</a:t>
            </a:r>
          </a:p>
          <a:p>
            <a:r>
              <a:rPr lang="en-US" dirty="0"/>
              <a:t>Great for things from lecture, personal questions, or just saying hi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254C71-845A-9D0F-4032-28FE24B7034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846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323E9-54F0-DF3C-5D83-57830633D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EBF35-E865-C244-B091-89B07933E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in CSE 121: Async Support Systems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DF02BE-432D-19EF-4C7F-09CAC3AD6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5373584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US" b="1" dirty="0"/>
              <a:t>Ed Board</a:t>
            </a:r>
          </a:p>
          <a:p>
            <a:r>
              <a:rPr lang="en-US" dirty="0"/>
              <a:t>Best for content and logistics questions – 500+ of you!!</a:t>
            </a:r>
          </a:p>
          <a:p>
            <a:r>
              <a:rPr lang="en-US" dirty="0"/>
              <a:t>Encourage public posts, except for things about </a:t>
            </a:r>
            <a:r>
              <a:rPr lang="en-US" b="1" dirty="0"/>
              <a:t>your</a:t>
            </a:r>
            <a:r>
              <a:rPr lang="en-US" dirty="0"/>
              <a:t> graded work</a:t>
            </a:r>
          </a:p>
          <a:p>
            <a:r>
              <a:rPr lang="en-US" dirty="0"/>
              <a:t>Answer other students’ questions – great way to learn!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b="1" dirty="0"/>
              <a:t>Email</a:t>
            </a:r>
          </a:p>
          <a:p>
            <a:r>
              <a:rPr lang="en-US" dirty="0"/>
              <a:t>Best for personal circumstances and/or private questions</a:t>
            </a:r>
          </a:p>
          <a:p>
            <a:r>
              <a:rPr lang="en-US" dirty="0"/>
              <a:t>Unsure? Feel free to email Miya and Anjali (both of us please!)</a:t>
            </a:r>
          </a:p>
          <a:p>
            <a:pPr lvl="1"/>
            <a:r>
              <a:rPr lang="en-US" b="1" u="sng" dirty="0">
                <a:hlinkClick r:id="rId3"/>
              </a:rPr>
              <a:t>cse121-instructors@cs.washington.edu</a:t>
            </a:r>
            <a:endParaRPr lang="en-US" dirty="0"/>
          </a:p>
          <a:p>
            <a:r>
              <a:rPr lang="en-US" dirty="0"/>
              <a:t>May politely ask you to post on Ed instead!</a:t>
            </a:r>
          </a:p>
          <a:p>
            <a:r>
              <a:rPr lang="en-US" dirty="0"/>
              <a:t>For emails, </a:t>
            </a:r>
            <a:r>
              <a:rPr lang="en-US" b="1" dirty="0"/>
              <a:t>please use your UW email</a:t>
            </a:r>
            <a:r>
              <a:rPr lang="en-US" dirty="0"/>
              <a:t> (protecting student privacy!)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E3A52E-0216-D255-CF39-4DB487E2882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754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AF663D-434D-5795-5A36-28E9592C6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6636C-9185-EF12-D1C7-51580F4DE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Agenda: Culture and Community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7416D7-95C7-76A9-A66A-53C0D85C35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5257800" cy="4805363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b="1" dirty="0"/>
              <a:t>Today: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Introductions </a:t>
            </a:r>
            <a:r>
              <a:rPr lang="en-US" dirty="0">
                <a:sym typeface="Wingdings" pitchFamily="2" charset="2"/>
              </a:rPr>
              <a:t>:)</a:t>
            </a: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About this course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Our learning model</a:t>
            </a:r>
          </a:p>
          <a:p>
            <a:pPr marL="628650" indent="-514350">
              <a:buFont typeface="+mj-lt"/>
              <a:buAutoNum type="arabicPeriod"/>
            </a:pPr>
            <a:r>
              <a:rPr lang="en-US" b="1" dirty="0">
                <a:solidFill>
                  <a:schemeClr val="accent5"/>
                </a:solidFill>
              </a:rPr>
              <a:t>Culture and community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Tools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Our first program!</a:t>
            </a:r>
          </a:p>
          <a:p>
            <a:pPr marL="6286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04D2B18-C1F6-F9DE-85D7-D3B3C5E61A5F}"/>
              </a:ext>
            </a:extLst>
          </p:cNvPr>
          <p:cNvSpPr txBox="1">
            <a:spLocks/>
          </p:cNvSpPr>
          <p:nvPr/>
        </p:nvSpPr>
        <p:spPr>
          <a:xfrm>
            <a:off x="6096000" y="1371600"/>
            <a:ext cx="5257800" cy="4805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>
              <a:buNone/>
            </a:pPr>
            <a:r>
              <a:rPr lang="en-US" b="1" dirty="0"/>
              <a:t>On Friday: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Assessment and grading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Collaboration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More programming!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CED11F-A185-97CC-2BE3-12D02236D74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2146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D6CD0-DA95-3DD2-2808-96D6BE2E3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Think-Pair-Share: Inclusive Environments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D0016DB-E6E5-7CFF-D3AC-D36865C1DD3A}"/>
              </a:ext>
            </a:extLst>
          </p:cNvPr>
          <p:cNvSpPr txBox="1">
            <a:spLocks/>
          </p:cNvSpPr>
          <p:nvPr/>
        </p:nvSpPr>
        <p:spPr>
          <a:xfrm>
            <a:off x="838200" y="2150701"/>
            <a:ext cx="10515600" cy="448949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CSE 121 will have many think-pair-share activities. Let’s practice! Today’s think: </a:t>
            </a:r>
          </a:p>
          <a:p>
            <a:pPr marL="114300"/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4300"/>
            <a:r>
              <a:rPr lang="en-US" sz="3600" b="1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was an experience you had that made you feel welcome or included in a learning environment?</a:t>
            </a:r>
          </a:p>
          <a:p>
            <a:pPr marL="114300"/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342900">
              <a:buFont typeface="+mj-lt"/>
              <a:buAutoNum type="arabicPeriod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Think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on your own, in silence for about ~ 30 seconds</a:t>
            </a:r>
          </a:p>
          <a:p>
            <a:pPr marL="457200" indent="-342900">
              <a:buFont typeface="+mj-lt"/>
              <a:buAutoNum type="arabicPeriod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Pair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with your neighbor about it (and introduce yourself!!)</a:t>
            </a:r>
          </a:p>
          <a:p>
            <a:pPr marL="457200" indent="-342900">
              <a:buFont typeface="+mj-lt"/>
              <a:buAutoNum type="arabicPeriod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Share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in sli.do &amp; in class (I’ll take a few volunteers from both)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96CBCA-64AF-21BC-F776-9FA763293AC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95CDED2-562D-DAB6-A444-E38552A627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2921" y="217804"/>
            <a:ext cx="801294" cy="801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270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56E89-6AC5-C648-78A6-2FC37BB42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1A5EC-EBA9-55A7-65EA-A0C59F3CC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Think-Pair-Share: </a:t>
            </a:r>
            <a:r>
              <a:rPr lang="en-US" i="1" dirty="0"/>
              <a:t>Exclusive</a:t>
            </a:r>
            <a:r>
              <a:rPr lang="en-US" dirty="0"/>
              <a:t> Environments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ACC7564-208D-1A8D-035B-63710EEFF749}"/>
              </a:ext>
            </a:extLst>
          </p:cNvPr>
          <p:cNvSpPr txBox="1">
            <a:spLocks/>
          </p:cNvSpPr>
          <p:nvPr/>
        </p:nvSpPr>
        <p:spPr>
          <a:xfrm>
            <a:off x="838200" y="2150701"/>
            <a:ext cx="10515600" cy="448949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CSE 121 will have many think-pair-share activities. Let’s practice! Today’s think: </a:t>
            </a:r>
          </a:p>
          <a:p>
            <a:pPr marL="114300"/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4300"/>
            <a:r>
              <a:rPr lang="en-US" sz="3600" b="1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was an experience you had that made you feel unwelcome or excluded in a learning environment?</a:t>
            </a:r>
          </a:p>
          <a:p>
            <a:pPr marL="114300"/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342900">
              <a:buFont typeface="+mj-lt"/>
              <a:buAutoNum type="arabicPeriod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Think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on your own, in silence for about ~ 30 seconds</a:t>
            </a:r>
          </a:p>
          <a:p>
            <a:pPr marL="457200" indent="-342900">
              <a:buFont typeface="+mj-lt"/>
              <a:buAutoNum type="arabicPeriod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Pair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with your neighbor about it (and introduce yourself!!)</a:t>
            </a:r>
          </a:p>
          <a:p>
            <a:pPr marL="457200" indent="-342900">
              <a:buFont typeface="+mj-lt"/>
              <a:buAutoNum type="arabicPeriod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Share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in sli.do &amp; in class (I’ll take a few volunteers from both)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3146BF-D28C-8960-0CD9-9E3AA2C5579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47C650-96E1-01F5-9546-72911110BE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2921" y="217804"/>
            <a:ext cx="801294" cy="801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135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40315-45DD-D5D5-30DF-B3E72EBAA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CSE 121 Community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564A4F-58D7-7F7F-F909-E6D0E134BEB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24</a:t>
            </a:fld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E6AAEE8-401D-F100-D532-C149061B11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36854" y="1918441"/>
            <a:ext cx="5552170" cy="3819464"/>
            <a:chOff x="436854" y="1918441"/>
            <a:chExt cx="5552170" cy="3819464"/>
          </a:xfrm>
        </p:grpSpPr>
        <p:grpSp>
          <p:nvGrpSpPr>
            <p:cNvPr id="5" name="Google Shape;177;p10" descr="Lectures">
              <a:extLst>
                <a:ext uri="{FF2B5EF4-FFF2-40B4-BE49-F238E27FC236}">
                  <a16:creationId xmlns:a16="http://schemas.microsoft.com/office/drawing/2014/main" id="{A2A5CEFF-7949-E558-8A65-3F9AE288060B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GrpSpPr/>
            <p:nvPr/>
          </p:nvGrpSpPr>
          <p:grpSpPr>
            <a:xfrm>
              <a:off x="2340102" y="2082339"/>
              <a:ext cx="1745674" cy="427513"/>
              <a:chOff x="0" y="0"/>
              <a:chExt cx="1745673" cy="427512"/>
            </a:xfrm>
            <a:solidFill>
              <a:schemeClr val="accent2"/>
            </a:solidFill>
          </p:grpSpPr>
          <p:sp>
            <p:nvSpPr>
              <p:cNvPr id="6" name="Google Shape;178;p10">
                <a:extLst>
                  <a:ext uri="{FF2B5EF4-FFF2-40B4-BE49-F238E27FC236}">
                    <a16:creationId xmlns:a16="http://schemas.microsoft.com/office/drawing/2014/main" id="{3C6FBC5A-6611-8532-26B8-A72C235D7F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0" y="0"/>
                <a:ext cx="1745673" cy="427512"/>
              </a:xfrm>
              <a:prstGeom prst="roundRect">
                <a:avLst>
                  <a:gd name="adj" fmla="val 16667"/>
                </a:avLst>
              </a:prstGeom>
              <a:grpFill/>
              <a:ln>
                <a:noFill/>
              </a:ln>
            </p:spPr>
            <p:txBody>
              <a:bodyPr spcFirstLastPara="1" wrap="square" lIns="45700" tIns="45700" rIns="45700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800"/>
                  <a:buFont typeface="Calibri"/>
                  <a:buNone/>
                </a:pPr>
                <a:endParaRPr sz="18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" name="Google Shape;179;p10">
                <a:extLst>
                  <a:ext uri="{FF2B5EF4-FFF2-40B4-BE49-F238E27FC236}">
                    <a16:creationId xmlns:a16="http://schemas.microsoft.com/office/drawing/2014/main" id="{862277D2-F6BE-7F16-089D-6650834C7766}"/>
                  </a:ext>
                </a:extLst>
              </p:cNvPr>
              <p:cNvSpPr txBox="1"/>
              <p:nvPr/>
            </p:nvSpPr>
            <p:spPr>
              <a:xfrm>
                <a:off x="66589" y="59888"/>
                <a:ext cx="1612494" cy="30773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45700" tIns="45700" rIns="45700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800"/>
                  <a:buFont typeface="Montserrat"/>
                  <a:buNone/>
                </a:pPr>
                <a:r>
                  <a:rPr lang="en-US" b="1" i="0" u="none" strike="noStrike" cap="none" dirty="0">
                    <a:solidFill>
                      <a:srgbClr val="FFFFFF"/>
                    </a:solidFill>
                    <a:latin typeface="Montserrat" pitchFamily="2" charset="77"/>
                    <a:ea typeface="Montserrat"/>
                    <a:cs typeface="Montserrat"/>
                    <a:sym typeface="Montserrat"/>
                  </a:rPr>
                  <a:t>ABOUT US</a:t>
                </a:r>
                <a:endParaRPr b="1" dirty="0">
                  <a:latin typeface="Montserrat" pitchFamily="2" charset="77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4A36223-E593-7008-1CA6-FCBAC2F975AA}"/>
                </a:ext>
              </a:extLst>
            </p:cNvPr>
            <p:cNvSpPr txBox="1"/>
            <p:nvPr/>
          </p:nvSpPr>
          <p:spPr>
            <a:xfrm>
              <a:off x="553745" y="2720050"/>
              <a:ext cx="5257800" cy="2085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600">
                  <a:latin typeface="Calibri" panose="020F0502020204030204" pitchFamily="34" charset="0"/>
                  <a:cs typeface="Calibri" panose="020F0502020204030204" pitchFamily="34" charset="0"/>
                </a:rPr>
                <a:t>Currently ~580 students </a:t>
              </a:r>
              <a:r>
                <a:rPr lang="en-US" sz="2600" dirty="0">
                  <a:latin typeface="Calibri" panose="020F0502020204030204" pitchFamily="34" charset="0"/>
                  <a:cs typeface="Calibri" panose="020F0502020204030204" pitchFamily="34" charset="0"/>
                </a:rPr>
                <a:t>enrolled!</a:t>
              </a:r>
            </a:p>
            <a:p>
              <a:pPr marL="698500" lvl="1" indent="-229234">
                <a:spcBef>
                  <a:spcPts val="280"/>
                </a:spcBef>
                <a:buSzPts val="2800"/>
                <a:buFont typeface="Arial"/>
                <a:buChar char="•"/>
              </a:pPr>
              <a:r>
                <a:rPr lang="en-US" sz="2400" i="1" dirty="0">
                  <a:latin typeface="Calibri"/>
                  <a:ea typeface="Calibri"/>
                  <a:cs typeface="Calibri"/>
                  <a:sym typeface="Calibri"/>
                </a:rPr>
                <a:t>Very few</a:t>
              </a:r>
              <a:r>
                <a:rPr lang="en-US" sz="2400" dirty="0">
                  <a:latin typeface="Calibri"/>
                  <a:ea typeface="Calibri"/>
                  <a:cs typeface="Calibri"/>
                  <a:sym typeface="Calibri"/>
                </a:rPr>
                <a:t> are CSE majors</a:t>
              </a:r>
              <a:endParaRPr lang="en-US" sz="2400" i="1" dirty="0">
                <a:latin typeface="Calibri"/>
                <a:ea typeface="Calibri"/>
                <a:cs typeface="Calibri"/>
                <a:sym typeface="Calibri"/>
              </a:endParaRPr>
            </a:p>
            <a:p>
              <a:pPr marL="698500" lvl="1" indent="-229234">
                <a:spcBef>
                  <a:spcPts val="280"/>
                </a:spcBef>
                <a:buSzPts val="2800"/>
                <a:buFont typeface="Arial"/>
                <a:buChar char="•"/>
              </a:pPr>
              <a:r>
                <a:rPr lang="en-US" sz="2400" dirty="0">
                  <a:latin typeface="Calibri"/>
                  <a:ea typeface="Calibri"/>
                  <a:cs typeface="Calibri"/>
                  <a:sym typeface="Calibri"/>
                </a:rPr>
                <a:t>Wide range of backgrounds, interests, and goals</a:t>
              </a:r>
            </a:p>
            <a:p>
              <a:pPr marL="698500" lvl="1" indent="-229234">
                <a:spcBef>
                  <a:spcPts val="265"/>
                </a:spcBef>
                <a:buSzPts val="2800"/>
                <a:buFont typeface="Arial"/>
                <a:buChar char="•"/>
              </a:pPr>
              <a:r>
                <a:rPr lang="en-US" sz="2400" b="1" i="1" dirty="0">
                  <a:latin typeface="Calibri"/>
                  <a:ea typeface="Calibri"/>
                  <a:cs typeface="Calibri"/>
                  <a:sym typeface="Calibri"/>
                </a:rPr>
                <a:t>Everyone</a:t>
              </a:r>
              <a:r>
                <a:rPr lang="en-US" sz="2400" b="1" dirty="0"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dirty="0">
                  <a:latin typeface="Calibri"/>
                  <a:ea typeface="Calibri"/>
                  <a:cs typeface="Calibri"/>
                  <a:sym typeface="Calibri"/>
                </a:rPr>
                <a:t>is new to programming</a:t>
              </a:r>
              <a:endParaRPr lang="en-US" sz="28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86045461-1218-0313-2E47-ED7A8E44F8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36854" y="1918441"/>
              <a:ext cx="5552170" cy="3819464"/>
            </a:xfrm>
            <a:prstGeom prst="roundRect">
              <a:avLst>
                <a:gd name="adj" fmla="val 2878"/>
              </a:avLst>
            </a:prstGeom>
            <a:noFill/>
            <a:ln>
              <a:solidFill>
                <a:schemeClr val="accent2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1226BFB-A21A-AFF5-7B14-9F624EC03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02976" y="1918441"/>
            <a:ext cx="5552170" cy="4040957"/>
            <a:chOff x="6202976" y="1918441"/>
            <a:chExt cx="5552170" cy="4040957"/>
          </a:xfrm>
        </p:grpSpPr>
        <p:grpSp>
          <p:nvGrpSpPr>
            <p:cNvPr id="13" name="Google Shape;177;p10" descr="Lectures">
              <a:extLst>
                <a:ext uri="{FF2B5EF4-FFF2-40B4-BE49-F238E27FC236}">
                  <a16:creationId xmlns:a16="http://schemas.microsoft.com/office/drawing/2014/main" id="{A75FD8EF-B775-6E35-0F06-B062570776F0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GrpSpPr/>
            <p:nvPr/>
          </p:nvGrpSpPr>
          <p:grpSpPr>
            <a:xfrm>
              <a:off x="8106224" y="2082339"/>
              <a:ext cx="1745674" cy="427513"/>
              <a:chOff x="0" y="0"/>
              <a:chExt cx="1745673" cy="427512"/>
            </a:xfrm>
            <a:solidFill>
              <a:schemeClr val="accent6"/>
            </a:solidFill>
          </p:grpSpPr>
          <p:sp>
            <p:nvSpPr>
              <p:cNvPr id="14" name="Google Shape;178;p10">
                <a:extLst>
                  <a:ext uri="{FF2B5EF4-FFF2-40B4-BE49-F238E27FC236}">
                    <a16:creationId xmlns:a16="http://schemas.microsoft.com/office/drawing/2014/main" id="{0ACE44D9-EB7B-DE60-1729-C5FFE966C90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0" y="0"/>
                <a:ext cx="1745673" cy="427512"/>
              </a:xfrm>
              <a:prstGeom prst="roundRect">
                <a:avLst>
                  <a:gd name="adj" fmla="val 16667"/>
                </a:avLst>
              </a:prstGeom>
              <a:grpFill/>
              <a:ln>
                <a:noFill/>
              </a:ln>
            </p:spPr>
            <p:txBody>
              <a:bodyPr spcFirstLastPara="1" wrap="square" lIns="45700" tIns="45700" rIns="45700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800"/>
                  <a:buFont typeface="Calibri"/>
                  <a:buNone/>
                </a:pPr>
                <a:endParaRPr sz="18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" name="Google Shape;179;p10">
                <a:extLst>
                  <a:ext uri="{FF2B5EF4-FFF2-40B4-BE49-F238E27FC236}">
                    <a16:creationId xmlns:a16="http://schemas.microsoft.com/office/drawing/2014/main" id="{D111C6D8-33B4-069B-67CD-EF2003301AAF}"/>
                  </a:ext>
                </a:extLst>
              </p:cNvPr>
              <p:cNvSpPr txBox="1"/>
              <p:nvPr/>
            </p:nvSpPr>
            <p:spPr>
              <a:xfrm>
                <a:off x="66589" y="59888"/>
                <a:ext cx="1612494" cy="30773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45700" tIns="45700" rIns="45700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800"/>
                  <a:buFont typeface="Montserrat"/>
                  <a:buNone/>
                </a:pPr>
                <a:r>
                  <a:rPr lang="en-US" b="1" i="0" u="none" strike="noStrike" cap="none" dirty="0">
                    <a:solidFill>
                      <a:srgbClr val="FFFFFF"/>
                    </a:solidFill>
                    <a:latin typeface="Montserrat" pitchFamily="2" charset="77"/>
                    <a:ea typeface="Montserrat"/>
                    <a:cs typeface="Montserrat"/>
                    <a:sym typeface="Montserrat"/>
                  </a:rPr>
                  <a:t>OUR GOALS</a:t>
                </a:r>
                <a:endParaRPr b="1" dirty="0">
                  <a:latin typeface="Montserrat" pitchFamily="2" charset="77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EDF79AC-3F9C-2986-CF43-B944E82B3148}"/>
                </a:ext>
              </a:extLst>
            </p:cNvPr>
            <p:cNvSpPr txBox="1"/>
            <p:nvPr/>
          </p:nvSpPr>
          <p:spPr>
            <a:xfrm>
              <a:off x="6319867" y="2720050"/>
              <a:ext cx="5257800" cy="32393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SzPct val="100000"/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Foster an </a:t>
              </a:r>
              <a:r>
                <a:rPr lang="en-US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inclusive</a:t>
              </a:r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 and </a:t>
              </a:r>
              <a:r>
                <a:rPr lang="en-US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supportive</a:t>
              </a:r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 environment for all students to thrive by:</a:t>
              </a:r>
            </a:p>
            <a:p>
              <a:pPr marL="698500" lvl="1" indent="-229234">
                <a:spcBef>
                  <a:spcPts val="280"/>
                </a:spcBef>
                <a:buSzPct val="100000"/>
                <a:buFont typeface="Arial"/>
                <a:buChar char="•"/>
              </a:pPr>
              <a:r>
                <a:rPr lang="en-US" sz="2400" dirty="0">
                  <a:latin typeface="Calibri"/>
                  <a:ea typeface="Calibri"/>
                  <a:cs typeface="Calibri"/>
                  <a:sym typeface="Calibri"/>
                </a:rPr>
                <a:t>being respectful </a:t>
              </a:r>
            </a:p>
            <a:p>
              <a:pPr marL="698500" lvl="1" indent="-229234">
                <a:spcBef>
                  <a:spcPts val="280"/>
                </a:spcBef>
                <a:buSzPct val="100000"/>
                <a:buFont typeface="Arial"/>
                <a:buChar char="•"/>
              </a:pPr>
              <a:r>
                <a:rPr lang="en-US" sz="2400" dirty="0">
                  <a:latin typeface="Calibri"/>
                  <a:ea typeface="Calibri"/>
                  <a:cs typeface="Calibri"/>
                  <a:sym typeface="Calibri"/>
                </a:rPr>
                <a:t>being kind and understanding</a:t>
              </a:r>
            </a:p>
            <a:p>
              <a:pPr marL="698500" lvl="1" indent="-229234">
                <a:spcBef>
                  <a:spcPts val="280"/>
                </a:spcBef>
                <a:buSzPct val="100000"/>
                <a:buFont typeface="Arial"/>
                <a:buChar char="•"/>
              </a:pPr>
              <a:r>
                <a:rPr lang="en-US" sz="2400" dirty="0">
                  <a:latin typeface="Calibri"/>
                  <a:ea typeface="Calibri"/>
                  <a:cs typeface="Calibri"/>
                  <a:sym typeface="Calibri"/>
                </a:rPr>
                <a:t>being honest</a:t>
              </a:r>
            </a:p>
            <a:p>
              <a:pPr marL="698500" lvl="1" indent="-229234">
                <a:spcBef>
                  <a:spcPts val="280"/>
                </a:spcBef>
                <a:buSzPct val="100000"/>
                <a:buFont typeface="Arial"/>
                <a:buChar char="•"/>
              </a:pPr>
              <a:r>
                <a:rPr lang="en-US" sz="2400" dirty="0">
                  <a:latin typeface="Calibri"/>
                  <a:ea typeface="Calibri"/>
                  <a:cs typeface="Calibri"/>
                  <a:sym typeface="Calibri"/>
                </a:rPr>
                <a:t>being ourselves</a:t>
              </a:r>
            </a:p>
            <a:p>
              <a:pPr marL="698500" lvl="1" indent="-229234">
                <a:spcBef>
                  <a:spcPts val="280"/>
                </a:spcBef>
                <a:buSzPct val="100000"/>
                <a:buFont typeface="Arial"/>
                <a:buChar char="•"/>
              </a:pPr>
              <a:endParaRPr lang="en-US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8A9FAAD8-27E6-59A3-AC67-28CFE61330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202976" y="1918441"/>
              <a:ext cx="5552170" cy="3819464"/>
            </a:xfrm>
            <a:prstGeom prst="roundRect">
              <a:avLst>
                <a:gd name="adj" fmla="val 2878"/>
              </a:avLst>
            </a:prstGeom>
            <a:noFill/>
            <a:ln>
              <a:solidFill>
                <a:schemeClr val="accent6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63077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7FB9A-2B38-78FE-F0F5-9653D5054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1D09C-E624-5100-D1D9-DC811E104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World Around 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348F94-8255-98C4-19AC-3D6F5C247A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400" b="1" dirty="0"/>
              <a:t>College is challenging</a:t>
            </a:r>
            <a:r>
              <a:rPr lang="en-US" sz="2400" dirty="0"/>
              <a:t> and CSE 121 isn’t your only class.</a:t>
            </a:r>
          </a:p>
          <a:p>
            <a:pPr marL="114300" indent="0">
              <a:buNone/>
            </a:pPr>
            <a:endParaRPr lang="en-US" sz="2400" dirty="0"/>
          </a:p>
          <a:p>
            <a:pPr marL="114300" indent="0">
              <a:buNone/>
            </a:pPr>
            <a:r>
              <a:rPr lang="en-US" sz="2400" b="1" dirty="0"/>
              <a:t>Life is unpredictable</a:t>
            </a:r>
            <a:r>
              <a:rPr lang="en-US" sz="2400" dirty="0"/>
              <a:t> and things happen. </a:t>
            </a:r>
          </a:p>
          <a:p>
            <a:pPr marL="114300" indent="0">
              <a:buNone/>
            </a:pPr>
            <a:endParaRPr lang="en-US" sz="2400" dirty="0"/>
          </a:p>
          <a:p>
            <a:pPr marL="114300" indent="0">
              <a:buNone/>
            </a:pPr>
            <a:r>
              <a:rPr lang="en-US" sz="2400" b="1" dirty="0"/>
              <a:t>We can’t leave the impacts of the world around us </a:t>
            </a:r>
            <a:r>
              <a:rPr lang="en-US" sz="2400" dirty="0"/>
              <a:t>at the classroom door.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32ED2F-7EEE-29EA-D2D5-16B5D50F624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25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A2C9DF0-1272-7DB0-2088-E84B67585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80448" y="4220927"/>
            <a:ext cx="4652060" cy="1694785"/>
            <a:chOff x="1280448" y="4220927"/>
            <a:chExt cx="4652060" cy="1694785"/>
          </a:xfrm>
        </p:grpSpPr>
        <p:grpSp>
          <p:nvGrpSpPr>
            <p:cNvPr id="6" name="Google Shape;177;p10" descr="Lectures">
              <a:extLst>
                <a:ext uri="{FF2B5EF4-FFF2-40B4-BE49-F238E27FC236}">
                  <a16:creationId xmlns:a16="http://schemas.microsoft.com/office/drawing/2014/main" id="{3F6361BE-4445-C2E1-6D00-8E76536DB5E0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GrpSpPr/>
            <p:nvPr/>
          </p:nvGrpSpPr>
          <p:grpSpPr>
            <a:xfrm>
              <a:off x="2733641" y="4220927"/>
              <a:ext cx="1745674" cy="427513"/>
              <a:chOff x="0" y="0"/>
              <a:chExt cx="1745673" cy="427512"/>
            </a:xfrm>
            <a:solidFill>
              <a:schemeClr val="accent3"/>
            </a:solidFill>
          </p:grpSpPr>
          <p:sp>
            <p:nvSpPr>
              <p:cNvPr id="7" name="Google Shape;178;p10">
                <a:extLst>
                  <a:ext uri="{FF2B5EF4-FFF2-40B4-BE49-F238E27FC236}">
                    <a16:creationId xmlns:a16="http://schemas.microsoft.com/office/drawing/2014/main" id="{99C84E49-2C73-B5C9-2E76-A48FB42AA93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0" y="0"/>
                <a:ext cx="1745673" cy="427512"/>
              </a:xfrm>
              <a:prstGeom prst="roundRect">
                <a:avLst>
                  <a:gd name="adj" fmla="val 16667"/>
                </a:avLst>
              </a:prstGeom>
              <a:grpFill/>
              <a:ln>
                <a:noFill/>
              </a:ln>
            </p:spPr>
            <p:txBody>
              <a:bodyPr spcFirstLastPara="1" wrap="square" lIns="45700" tIns="45700" rIns="45700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800"/>
                  <a:buFont typeface="Calibri"/>
                  <a:buNone/>
                </a:pPr>
                <a:endParaRPr sz="18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" name="Google Shape;179;p10">
                <a:extLst>
                  <a:ext uri="{FF2B5EF4-FFF2-40B4-BE49-F238E27FC236}">
                    <a16:creationId xmlns:a16="http://schemas.microsoft.com/office/drawing/2014/main" id="{C7ECF45D-56E6-3983-5198-8AB1AFBCD69F}"/>
                  </a:ext>
                </a:extLst>
              </p:cNvPr>
              <p:cNvSpPr txBox="1"/>
              <p:nvPr/>
            </p:nvSpPr>
            <p:spPr>
              <a:xfrm>
                <a:off x="66589" y="59888"/>
                <a:ext cx="1612494" cy="30773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45700" tIns="45700" rIns="45700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800"/>
                  <a:buFont typeface="Montserrat"/>
                  <a:buNone/>
                </a:pPr>
                <a:r>
                  <a:rPr lang="en-US" b="1" i="0" u="none" strike="noStrike" cap="none" dirty="0">
                    <a:solidFill>
                      <a:srgbClr val="FFFFFF"/>
                    </a:solidFill>
                    <a:latin typeface="Montserrat" pitchFamily="2" charset="77"/>
                    <a:ea typeface="Montserrat"/>
                    <a:cs typeface="Montserrat"/>
                    <a:sym typeface="Montserrat"/>
                  </a:rPr>
                  <a:t>OUR POLICIES</a:t>
                </a:r>
                <a:endParaRPr b="1" dirty="0">
                  <a:latin typeface="Montserrat" pitchFamily="2" charset="77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9A73F2C-5967-38A3-9136-FC5484C95A77}"/>
                </a:ext>
              </a:extLst>
            </p:cNvPr>
            <p:cNvSpPr txBox="1"/>
            <p:nvPr/>
          </p:nvSpPr>
          <p:spPr>
            <a:xfrm>
              <a:off x="1280448" y="4915438"/>
              <a:ext cx="4652060" cy="10002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Our course policies are </a:t>
              </a:r>
              <a:r>
                <a:rPr lang="en-US" sz="1800" b="1" dirty="0">
                  <a:latin typeface="Calibri" panose="020F0502020204030204" pitchFamily="34" charset="0"/>
                  <a:cs typeface="Calibri" panose="020F0502020204030204" pitchFamily="34" charset="0"/>
                </a:rPr>
                <a:t>designed for flexibility</a:t>
              </a:r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  <a:p>
              <a:pPr marL="698500" lvl="1" indent="-229234">
                <a:spcBef>
                  <a:spcPts val="280"/>
                </a:spcBef>
                <a:buSzPct val="100000"/>
                <a:buFont typeface="Arial"/>
                <a:buChar char="•"/>
              </a:pPr>
              <a:r>
                <a:rPr lang="en-US" sz="1800">
                  <a:latin typeface="Calibri" panose="020F0502020204030204" pitchFamily="34" charset="0"/>
                  <a:cs typeface="Calibri" panose="020F0502020204030204" pitchFamily="34" charset="0"/>
                  <a:sym typeface="Calibri"/>
                </a:rPr>
                <a:t>Asynchronous </a:t>
              </a:r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  <a:sym typeface="Calibri"/>
                </a:rPr>
                <a:t>help</a:t>
              </a:r>
            </a:p>
            <a:p>
              <a:pPr marL="698500" lvl="1" indent="-229234">
                <a:spcBef>
                  <a:spcPts val="280"/>
                </a:spcBef>
                <a:buSzPct val="100000"/>
                <a:buFont typeface="Arial"/>
                <a:buChar char="•"/>
              </a:pPr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  <a:sym typeface="Calibri"/>
                </a:rPr>
                <a:t>Lecture recordings</a:t>
              </a:r>
              <a:endParaRPr lang="en-US" sz="1800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495EACF-2A69-6269-2120-B60EA07EC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59492" y="4220926"/>
            <a:ext cx="4652060" cy="2171840"/>
            <a:chOff x="6259492" y="4220926"/>
            <a:chExt cx="4652060" cy="2171840"/>
          </a:xfrm>
        </p:grpSpPr>
        <p:grpSp>
          <p:nvGrpSpPr>
            <p:cNvPr id="9" name="Google Shape;177;p10" descr="Lectures">
              <a:extLst>
                <a:ext uri="{FF2B5EF4-FFF2-40B4-BE49-F238E27FC236}">
                  <a16:creationId xmlns:a16="http://schemas.microsoft.com/office/drawing/2014/main" id="{947133F0-F461-1662-44B7-AD7080FF67A4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GrpSpPr/>
            <p:nvPr/>
          </p:nvGrpSpPr>
          <p:grpSpPr>
            <a:xfrm>
              <a:off x="7712687" y="4220926"/>
              <a:ext cx="1745674" cy="427513"/>
              <a:chOff x="0" y="0"/>
              <a:chExt cx="1745673" cy="427512"/>
            </a:xfrm>
            <a:solidFill>
              <a:schemeClr val="accent5"/>
            </a:solidFill>
          </p:grpSpPr>
          <p:sp>
            <p:nvSpPr>
              <p:cNvPr id="10" name="Google Shape;178;p10">
                <a:extLst>
                  <a:ext uri="{FF2B5EF4-FFF2-40B4-BE49-F238E27FC236}">
                    <a16:creationId xmlns:a16="http://schemas.microsoft.com/office/drawing/2014/main" id="{3B24EEB5-78FA-451D-6A97-C879CC916FE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0" y="0"/>
                <a:ext cx="1745673" cy="427512"/>
              </a:xfrm>
              <a:prstGeom prst="roundRect">
                <a:avLst>
                  <a:gd name="adj" fmla="val 16667"/>
                </a:avLst>
              </a:prstGeom>
              <a:grpFill/>
              <a:ln>
                <a:noFill/>
              </a:ln>
            </p:spPr>
            <p:txBody>
              <a:bodyPr spcFirstLastPara="1" wrap="square" lIns="45700" tIns="45700" rIns="45700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800"/>
                  <a:buFont typeface="Calibri"/>
                  <a:buNone/>
                </a:pPr>
                <a:endParaRPr sz="18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179;p10">
                <a:extLst>
                  <a:ext uri="{FF2B5EF4-FFF2-40B4-BE49-F238E27FC236}">
                    <a16:creationId xmlns:a16="http://schemas.microsoft.com/office/drawing/2014/main" id="{1FCA6559-4F62-04A2-06C8-0BA00D9FF960}"/>
                  </a:ext>
                </a:extLst>
              </p:cNvPr>
              <p:cNvSpPr txBox="1"/>
              <p:nvPr/>
            </p:nvSpPr>
            <p:spPr>
              <a:xfrm>
                <a:off x="66589" y="59888"/>
                <a:ext cx="1612494" cy="30773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45700" tIns="45700" rIns="45700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800"/>
                  <a:buFont typeface="Montserrat"/>
                  <a:buNone/>
                </a:pPr>
                <a:r>
                  <a:rPr lang="en-US" b="1" i="0" u="none" strike="noStrike" cap="none" dirty="0">
                    <a:solidFill>
                      <a:srgbClr val="FFFFFF"/>
                    </a:solidFill>
                    <a:latin typeface="Montserrat" pitchFamily="2" charset="77"/>
                    <a:ea typeface="Montserrat"/>
                    <a:cs typeface="Montserrat"/>
                    <a:sym typeface="Montserrat"/>
                  </a:rPr>
                  <a:t>SUPPORT</a:t>
                </a:r>
                <a:endParaRPr b="1" dirty="0">
                  <a:latin typeface="Montserrat" pitchFamily="2" charset="77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8387396-79DF-4C03-1F4D-A6BFC41D022B}"/>
                </a:ext>
              </a:extLst>
            </p:cNvPr>
            <p:cNvSpPr txBox="1"/>
            <p:nvPr/>
          </p:nvSpPr>
          <p:spPr>
            <a:xfrm>
              <a:off x="6259492" y="4915438"/>
              <a:ext cx="465206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We’re here to </a:t>
              </a:r>
              <a:r>
                <a:rPr lang="en-US" sz="1800" b="1" dirty="0">
                  <a:latin typeface="Calibri" panose="020F0502020204030204" pitchFamily="34" charset="0"/>
                  <a:cs typeface="Calibri" panose="020F0502020204030204" pitchFamily="34" charset="0"/>
                </a:rPr>
                <a:t>support you as a student and as a person</a:t>
              </a:r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  <a:p>
              <a:endParaRPr lang="en-US" sz="18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Please </a:t>
              </a:r>
              <a:r>
                <a:rPr lang="en-US" sz="1800" b="1" dirty="0">
                  <a:latin typeface="Calibri" panose="020F0502020204030204" pitchFamily="34" charset="0"/>
                  <a:cs typeface="Calibri" panose="020F0502020204030204" pitchFamily="34" charset="0"/>
                </a:rPr>
                <a:t>reach out </a:t>
              </a:r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if you’re struggling or have circumstances that require extra support.</a:t>
              </a:r>
              <a:endParaRPr lang="en-US" sz="18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13681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7A583-BE7A-D974-04E9-3B98105D8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Help Us Improve!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BC9B81-6BB9-8D7F-530D-5E9A87715D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5268596"/>
          </a:xfrm>
        </p:spPr>
        <p:txBody>
          <a:bodyPr/>
          <a:lstStyle/>
          <a:p>
            <a:pPr marL="114300" indent="0">
              <a:buNone/>
            </a:pPr>
            <a:r>
              <a:rPr lang="en-US" dirty="0"/>
              <a:t>This is still a relatively new course! We’re </a:t>
            </a:r>
            <a:r>
              <a:rPr lang="en-US" i="1" dirty="0"/>
              <a:t>always</a:t>
            </a:r>
            <a:r>
              <a:rPr lang="en-US" dirty="0"/>
              <a:t> looking for feedback on how to improve the class for you and for future students.</a:t>
            </a:r>
          </a:p>
          <a:p>
            <a:r>
              <a:rPr lang="en-US" dirty="0"/>
              <a:t>We </a:t>
            </a:r>
            <a:r>
              <a:rPr lang="en-US" b="1" i="1" dirty="0"/>
              <a:t>really</a:t>
            </a:r>
            <a:r>
              <a:rPr lang="en-US" dirty="0"/>
              <a:t> value your feedback!</a:t>
            </a:r>
          </a:p>
          <a:p>
            <a:r>
              <a:rPr lang="en-US" dirty="0"/>
              <a:t>Let us know what’s working and what isn’t working for you!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/>
              <a:t>Several feedback mechanisms:</a:t>
            </a:r>
          </a:p>
          <a:p>
            <a:r>
              <a:rPr lang="en-US" dirty="0"/>
              <a:t>Built into the class (e.g. reflections, mid-quarter feedback sessions)</a:t>
            </a:r>
          </a:p>
          <a:p>
            <a:r>
              <a:rPr lang="en-US" dirty="0"/>
              <a:t>Post on discussion board (can be public/private)</a:t>
            </a:r>
          </a:p>
          <a:p>
            <a:pPr lvl="1"/>
            <a:r>
              <a:rPr lang="en-US" dirty="0"/>
              <a:t>Note: anonymous is anonymous to other students, </a:t>
            </a:r>
            <a:r>
              <a:rPr lang="en-US" i="1" dirty="0"/>
              <a:t>not</a:t>
            </a:r>
            <a:r>
              <a:rPr lang="en-US" dirty="0"/>
              <a:t> to staff</a:t>
            </a:r>
          </a:p>
          <a:p>
            <a:r>
              <a:rPr lang="en-US" dirty="0"/>
              <a:t>Use </a:t>
            </a:r>
            <a:r>
              <a:rPr lang="en-US" dirty="0">
                <a:hlinkClick r:id="rId3"/>
              </a:rPr>
              <a:t>CSE’s Anonymous Feedback Tool</a:t>
            </a:r>
            <a:r>
              <a:rPr lang="en-US" dirty="0"/>
              <a:t> (also on website)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11CA73-27EF-02AD-58B9-34D3F57F5F7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706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937D3-1C92-8CC9-4BBB-BB7557865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9EA6D-5FD3-693D-4ADF-E0F03DD39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Agenda: Tools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034CD1-6F9A-2295-D5F7-9A33E27060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5257800" cy="4805363"/>
          </a:xfrm>
        </p:spPr>
        <p:txBody>
          <a:bodyPr>
            <a:normAutofit fontScale="92500" lnSpcReduction="10000"/>
          </a:bodyPr>
          <a:lstStyle/>
          <a:p>
            <a:pPr marL="114300" indent="0">
              <a:buNone/>
            </a:pPr>
            <a:r>
              <a:rPr lang="en-US" b="1" dirty="0"/>
              <a:t>Today: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Introductions </a:t>
            </a:r>
            <a:r>
              <a:rPr lang="en-US" dirty="0">
                <a:sym typeface="Wingdings" pitchFamily="2" charset="2"/>
              </a:rPr>
              <a:t>:)</a:t>
            </a: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About this course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Our learning model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Culture and community</a:t>
            </a:r>
          </a:p>
          <a:p>
            <a:pPr marL="628650" indent="-514350">
              <a:buFont typeface="+mj-lt"/>
              <a:buAutoNum type="arabicPeriod"/>
            </a:pPr>
            <a:r>
              <a:rPr lang="en-US" b="1" dirty="0">
                <a:solidFill>
                  <a:schemeClr val="accent3"/>
                </a:solidFill>
              </a:rPr>
              <a:t>Tools</a:t>
            </a:r>
          </a:p>
          <a:p>
            <a:pPr lvl="1"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/>
                </a:solidFill>
              </a:rPr>
              <a:t>Course website</a:t>
            </a:r>
          </a:p>
          <a:p>
            <a:pPr lvl="1"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/>
                </a:solidFill>
              </a:rPr>
              <a:t>Ed</a:t>
            </a:r>
          </a:p>
          <a:p>
            <a:pPr lvl="1"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/>
                </a:solidFill>
              </a:rPr>
              <a:t>Other Key Course Tools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Our first program!</a:t>
            </a:r>
          </a:p>
          <a:p>
            <a:pPr>
              <a:buClr>
                <a:schemeClr val="accent3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3"/>
              </a:solidFill>
            </a:endParaRPr>
          </a:p>
          <a:p>
            <a:pPr marL="6286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90CC2AF-AAC2-F718-9BF6-1A1644376A41}"/>
              </a:ext>
            </a:extLst>
          </p:cNvPr>
          <p:cNvSpPr txBox="1">
            <a:spLocks/>
          </p:cNvSpPr>
          <p:nvPr/>
        </p:nvSpPr>
        <p:spPr>
          <a:xfrm>
            <a:off x="6096000" y="1371600"/>
            <a:ext cx="5257800" cy="4805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>
              <a:buNone/>
            </a:pPr>
            <a:r>
              <a:rPr lang="en-US" b="1" dirty="0"/>
              <a:t>On Friday: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Assessment and grading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Collaboration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More programming!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F5AAD7-0AF7-4880-7E99-F919BEA18C9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9379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D5079-4A07-2C1C-7B0D-98B59BE6B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Course Website</a:t>
            </a:r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D9A7EA7-FA5F-C8E2-8D3D-DA55E0809A6B}"/>
              </a:ext>
            </a:extLst>
          </p:cNvPr>
          <p:cNvSpPr/>
          <p:nvPr/>
        </p:nvSpPr>
        <p:spPr>
          <a:xfrm>
            <a:off x="995423" y="1671060"/>
            <a:ext cx="3692324" cy="744415"/>
          </a:xfrm>
          <a:prstGeom prst="roundRect">
            <a:avLst>
              <a:gd name="adj" fmla="val 21332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latin typeface="Calibri" panose="020F0502020204030204" pitchFamily="34" charset="0"/>
                <a:cs typeface="Calibri" panose="020F0502020204030204" pitchFamily="34" charset="0"/>
              </a:rPr>
              <a:t>cs.uw.edu</a:t>
            </a:r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/121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35117E-F7E6-C485-7D38-225F67B4C2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2676072"/>
            <a:ext cx="4625051" cy="3259777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Primary source of course information (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not Canvas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Calendar will contain links to (almost) all 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Please 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review syllabus ASAP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Let’s go on a website tour :)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9FB8E2-F4F1-21BC-1E5E-08D9A38798B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28</a:t>
            </a:fld>
            <a:endParaRPr lang="en-US" dirty="0"/>
          </a:p>
        </p:txBody>
      </p:sp>
      <p:pic>
        <p:nvPicPr>
          <p:cNvPr id="9" name="Picture 8" descr="The CSE 121 website has links to the syllabus, assignments, and how to get help, and other information about the class. There’s also a calendar!">
            <a:extLst>
              <a:ext uri="{FF2B5EF4-FFF2-40B4-BE49-F238E27FC236}">
                <a16:creationId xmlns:a16="http://schemas.microsoft.com/office/drawing/2014/main" id="{03F9339C-C68A-4A34-B839-DD33B7AA9D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5578" y="1625841"/>
            <a:ext cx="6405295" cy="4246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385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7B1C5-1C43-85A9-E1DA-D371CE8B0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BA981E-9568-B517-CE0C-D627F612587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29</a:t>
            </a:fld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075225E-54F6-6F67-3B89-FC97356C5B48}"/>
              </a:ext>
            </a:extLst>
          </p:cNvPr>
          <p:cNvSpPr txBox="1">
            <a:spLocks/>
          </p:cNvSpPr>
          <p:nvPr/>
        </p:nvSpPr>
        <p:spPr>
          <a:xfrm>
            <a:off x="838199" y="2074189"/>
            <a:ext cx="4625051" cy="3259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Our online learning platform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Lessons, sections, announcements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Place to ask questions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Also,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where we’ll code!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Intro and walkthrough in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Section 0</a:t>
            </a:r>
          </a:p>
          <a:p>
            <a:endParaRPr lang="en-US" dirty="0"/>
          </a:p>
        </p:txBody>
      </p:sp>
      <p:pic>
        <p:nvPicPr>
          <p:cNvPr id="8" name="Picture 7" descr="The Ed discussion board includes announcements from us (the course staff), such as the “Welcome to CSE 121” post - as well as questions from students!">
            <a:extLst>
              <a:ext uri="{FF2B5EF4-FFF2-40B4-BE49-F238E27FC236}">
                <a16:creationId xmlns:a16="http://schemas.microsoft.com/office/drawing/2014/main" id="{C8139508-8E73-4F9F-9C68-C2BEA8528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6137" y="990299"/>
            <a:ext cx="6350588" cy="4877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691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09;p23">
            <a:extLst>
              <a:ext uri="{FF2B5EF4-FFF2-40B4-BE49-F238E27FC236}">
                <a16:creationId xmlns:a16="http://schemas.microsoft.com/office/drawing/2014/main" id="{CF0E1F43-B9CA-FF04-3839-80D22326A53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16939" y="609676"/>
            <a:ext cx="9478645" cy="6972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0" tIns="13325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Other Key Course Tools</a:t>
            </a:r>
          </a:p>
        </p:txBody>
      </p:sp>
      <p:grpSp>
        <p:nvGrpSpPr>
          <p:cNvPr id="2" name="Group 1" descr="sli.do: ask questions in clss, live activites (ungraded), no account needed">
            <a:extLst>
              <a:ext uri="{FF2B5EF4-FFF2-40B4-BE49-F238E27FC236}">
                <a16:creationId xmlns:a16="http://schemas.microsoft.com/office/drawing/2014/main" id="{4508D02B-CF18-788C-5A70-E0FBA17905A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350774" y="1972179"/>
            <a:ext cx="5514954" cy="1808833"/>
            <a:chOff x="350774" y="1972179"/>
            <a:chExt cx="5514954" cy="1808833"/>
          </a:xfrm>
        </p:grpSpPr>
        <p:pic>
          <p:nvPicPr>
            <p:cNvPr id="14" name="Google Shape;319;p23">
              <a:extLst>
                <a:ext uri="{FF2B5EF4-FFF2-40B4-BE49-F238E27FC236}">
                  <a16:creationId xmlns:a16="http://schemas.microsoft.com/office/drawing/2014/main" id="{29B49AC2-FA03-9227-559B-0F059F96B6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01125" y="2341713"/>
              <a:ext cx="1103376" cy="11033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" name="Text Placeholder 2">
              <a:extLst>
                <a:ext uri="{FF2B5EF4-FFF2-40B4-BE49-F238E27FC236}">
                  <a16:creationId xmlns:a16="http://schemas.microsoft.com/office/drawing/2014/main" id="{1722724E-CDAF-2FDB-5410-632FA0BD0F96}"/>
                </a:ext>
              </a:extLst>
            </p:cNvPr>
            <p:cNvSpPr txBox="1">
              <a:spLocks/>
            </p:cNvSpPr>
            <p:nvPr/>
          </p:nvSpPr>
          <p:spPr>
            <a:xfrm>
              <a:off x="1875013" y="2087656"/>
              <a:ext cx="3671737" cy="1611491"/>
            </a:xfrm>
            <a:prstGeom prst="rect">
              <a:avLst/>
            </a:prstGeom>
          </p:spPr>
          <p:txBody>
            <a:bodyPr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en-US" sz="24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sli.do</a:t>
              </a:r>
              <a:endParaRPr lang="en-US" sz="24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Ask questions in class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Live activities (ungraded)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No account needed</a:t>
              </a:r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14594BD9-4070-571B-0E89-A9D94A8F9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50774" y="1972179"/>
              <a:ext cx="5514954" cy="1808833"/>
            </a:xfrm>
            <a:prstGeom prst="roundRect">
              <a:avLst>
                <a:gd name="adj" fmla="val 12296"/>
              </a:avLst>
            </a:prstGeom>
            <a:noFill/>
            <a:ln>
              <a:solidFill>
                <a:srgbClr val="92D050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 descr="canvas: panopto lecture recordings (also linked from website)">
            <a:extLst>
              <a:ext uri="{FF2B5EF4-FFF2-40B4-BE49-F238E27FC236}">
                <a16:creationId xmlns:a16="http://schemas.microsoft.com/office/drawing/2014/main" id="{610DB9AF-D4FD-C1CE-4E40-9189296A273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6326272" y="1993986"/>
            <a:ext cx="5514954" cy="1808833"/>
            <a:chOff x="6326272" y="1993986"/>
            <a:chExt cx="5514954" cy="1808833"/>
          </a:xfrm>
        </p:grpSpPr>
        <p:pic>
          <p:nvPicPr>
            <p:cNvPr id="5" name="Google Shape;310;p23">
              <a:extLst>
                <a:ext uri="{FF2B5EF4-FFF2-40B4-BE49-F238E27FC236}">
                  <a16:creationId xmlns:a16="http://schemas.microsoft.com/office/drawing/2014/main" id="{B36C005C-B7E9-2A03-38A7-65A7583FE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475088" y="2305899"/>
              <a:ext cx="1175003" cy="117500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" name="Text Placeholder 2">
              <a:extLst>
                <a:ext uri="{FF2B5EF4-FFF2-40B4-BE49-F238E27FC236}">
                  <a16:creationId xmlns:a16="http://schemas.microsoft.com/office/drawing/2014/main" id="{92AB5A76-9717-101D-84AF-53639AFC7FF3}"/>
                </a:ext>
              </a:extLst>
            </p:cNvPr>
            <p:cNvSpPr txBox="1">
              <a:spLocks/>
            </p:cNvSpPr>
            <p:nvPr/>
          </p:nvSpPr>
          <p:spPr>
            <a:xfrm>
              <a:off x="7921387" y="2087656"/>
              <a:ext cx="3919839" cy="1611491"/>
            </a:xfrm>
            <a:prstGeom prst="rect">
              <a:avLst/>
            </a:prstGeom>
          </p:spPr>
          <p:txBody>
            <a:bodyPr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en-US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Canvas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Panopto lecture recordings</a:t>
              </a:r>
              <a:b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(also linked from website)</a:t>
              </a:r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39FEC59C-49FA-3DA1-BE5F-0F3F57473D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326272" y="1993986"/>
              <a:ext cx="5514954" cy="1808833"/>
            </a:xfrm>
            <a:prstGeom prst="roundRect">
              <a:avLst>
                <a:gd name="adj" fmla="val 12296"/>
              </a:avLst>
            </a:prstGeom>
            <a:noFill/>
            <a:ln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 descr="Gradescope: quiz and final exam grading, section credit">
            <a:extLst>
              <a:ext uri="{FF2B5EF4-FFF2-40B4-BE49-F238E27FC236}">
                <a16:creationId xmlns:a16="http://schemas.microsoft.com/office/drawing/2014/main" id="{4282E23C-999E-BD5A-B2F3-32BF9F907AB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350774" y="4254160"/>
            <a:ext cx="5514954" cy="1461202"/>
            <a:chOff x="6326272" y="4263685"/>
            <a:chExt cx="5514954" cy="1461202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9EA94D40-E796-9C0B-B565-2CC130EEA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2049" y="4303808"/>
              <a:ext cx="1421079" cy="14210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F4547AE8-1E7F-3D3B-308A-0E296A866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326272" y="4263685"/>
              <a:ext cx="5514954" cy="1421079"/>
            </a:xfrm>
            <a:prstGeom prst="roundRect">
              <a:avLst>
                <a:gd name="adj" fmla="val 12296"/>
              </a:avLst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 Placeholder 2">
              <a:extLst>
                <a:ext uri="{FF2B5EF4-FFF2-40B4-BE49-F238E27FC236}">
                  <a16:creationId xmlns:a16="http://schemas.microsoft.com/office/drawing/2014/main" id="{864BEC58-D2D7-3080-1B73-18122855815D}"/>
                </a:ext>
              </a:extLst>
            </p:cNvPr>
            <p:cNvSpPr txBox="1">
              <a:spLocks/>
            </p:cNvSpPr>
            <p:nvPr/>
          </p:nvSpPr>
          <p:spPr>
            <a:xfrm>
              <a:off x="7921387" y="4374395"/>
              <a:ext cx="3919839" cy="1310369"/>
            </a:xfrm>
            <a:prstGeom prst="rect">
              <a:avLst/>
            </a:prstGeom>
          </p:spPr>
          <p:txBody>
            <a:bodyPr>
              <a:normAutofit fontScale="92500"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en-US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Gradescope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Quiz and final exam grading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Pre-section work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C743B2-5EB2-BFF9-3AFE-C78F9FDB658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30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E33AC8-B675-A6EC-320F-450C9EE4A0BB}"/>
              </a:ext>
            </a:extLst>
          </p:cNvPr>
          <p:cNvSpPr txBox="1"/>
          <p:nvPr/>
        </p:nvSpPr>
        <p:spPr>
          <a:xfrm>
            <a:off x="6614964" y="4733866"/>
            <a:ext cx="4937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more course tools introduced soon™️ </a:t>
            </a:r>
          </a:p>
        </p:txBody>
      </p:sp>
    </p:spTree>
    <p:extLst>
      <p:ext uri="{BB962C8B-B14F-4D97-AF65-F5344CB8AC3E}">
        <p14:creationId xmlns:p14="http://schemas.microsoft.com/office/powerpoint/2010/main" val="4108931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0F9BC-AF4E-55DC-38D8-6C8F9E3E6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D9037-50B5-7AB6-7024-C7D153AD8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Switching to Ed: Our First Program!*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FF7E62-0688-7A47-899F-200C16DEF7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5617029"/>
            <a:ext cx="10515600" cy="1023166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/>
              <a:t>*note: in </a:t>
            </a:r>
            <a:r>
              <a:rPr lang="en-US" u="sng" dirty="0"/>
              <a:t>almost</a:t>
            </a:r>
            <a:r>
              <a:rPr lang="en-US" dirty="0"/>
              <a:t> all cases, slides are </a:t>
            </a:r>
            <a:r>
              <a:rPr lang="en-US" i="1" dirty="0"/>
              <a:t>not</a:t>
            </a:r>
            <a:r>
              <a:rPr lang="en-US" dirty="0"/>
              <a:t> comprehensive. reviewing the slides will </a:t>
            </a:r>
            <a:r>
              <a:rPr lang="en-US" u="sng" dirty="0"/>
              <a:t>not</a:t>
            </a:r>
            <a:r>
              <a:rPr lang="en-US" dirty="0"/>
              <a:t> cover all the content in lecture!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E59357-7C03-93C4-B935-AB8C04C4B25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1702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CEA13-C61A-7EEF-8E6E-5389E0D77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“Homework” for Next Time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80AA1F-109A-CA3B-55F2-B68317DA31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/>
              <a:t>First assignment will be released next week, but there are some things to do in the meantime.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/>
              <a:t>TODOs this week:</a:t>
            </a:r>
          </a:p>
          <a:p>
            <a:r>
              <a:rPr lang="en-US" dirty="0"/>
              <a:t>Fill out the </a:t>
            </a:r>
            <a:r>
              <a:rPr lang="en-US" dirty="0">
                <a:hlinkClick r:id="rId3"/>
              </a:rPr>
              <a:t>introductory survey</a:t>
            </a:r>
            <a:r>
              <a:rPr lang="en-US" dirty="0"/>
              <a:t> (this is part of your pre-section work for tomorrow's section)</a:t>
            </a:r>
          </a:p>
          <a:p>
            <a:r>
              <a:rPr lang="en-US" dirty="0"/>
              <a:t>Go meet your TA and classmates in Thursday’s quiz section</a:t>
            </a:r>
          </a:p>
          <a:p>
            <a:r>
              <a:rPr lang="en-US" dirty="0"/>
              <a:t>Complete the pre-class material for Friday (see website/calendar)</a:t>
            </a:r>
          </a:p>
          <a:p>
            <a:r>
              <a:rPr lang="en-US" dirty="0"/>
              <a:t>Check over </a:t>
            </a:r>
            <a:r>
              <a:rPr lang="en-US" dirty="0">
                <a:hlinkClick r:id="rId4"/>
              </a:rPr>
              <a:t>syllabus details </a:t>
            </a:r>
            <a:r>
              <a:rPr lang="en-US" dirty="0">
                <a:hlinkClick r:id="rId5"/>
              </a:rPr>
              <a:t>on</a:t>
            </a:r>
            <a:r>
              <a:rPr lang="en-US" dirty="0">
                <a:hlinkClick r:id="rId4"/>
              </a:rPr>
              <a:t> website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F68B95-983D-8DDF-F0FC-9A686FC3B4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616731"/>
      </p:ext>
    </p:extLst>
  </p:cSld>
  <p:clrMapOvr>
    <a:masterClrMapping/>
  </p:clrMapOvr>
</p:sld>
</file>

<file path=ppt/theme/theme1.xml><?xml version="1.0" encoding="utf-8"?>
<a:theme xmlns:a="http://schemas.openxmlformats.org/drawingml/2006/main" name="CSE 12X (adopted from CSE 373)">
  <a:themeElements>
    <a:clrScheme name="Custom 1">
      <a:dk1>
        <a:srgbClr val="222222"/>
      </a:dk1>
      <a:lt1>
        <a:srgbClr val="FFFFFF"/>
      </a:lt1>
      <a:dk2>
        <a:srgbClr val="A7A7A7"/>
      </a:dk2>
      <a:lt2>
        <a:srgbClr val="535353"/>
      </a:lt2>
      <a:accent1>
        <a:srgbClr val="2E235D"/>
      </a:accent1>
      <a:accent2>
        <a:srgbClr val="E83C60"/>
      </a:accent2>
      <a:accent3>
        <a:srgbClr val="2699A9"/>
      </a:accent3>
      <a:accent4>
        <a:srgbClr val="FFC000"/>
      </a:accent4>
      <a:accent5>
        <a:srgbClr val="EE8A64"/>
      </a:accent5>
      <a:accent6>
        <a:srgbClr val="09A98A"/>
      </a:accent6>
      <a:hlink>
        <a:srgbClr val="2699A9"/>
      </a:hlink>
      <a:folHlink>
        <a:srgbClr val="269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SE 373 Summer 2020">
  <a:themeElements>
    <a:clrScheme name="CSE 373 Summer 2020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2E235D"/>
      </a:accent1>
      <a:accent2>
        <a:srgbClr val="E83C60"/>
      </a:accent2>
      <a:accent3>
        <a:srgbClr val="2699A9"/>
      </a:accent3>
      <a:accent4>
        <a:srgbClr val="FFC000"/>
      </a:accent4>
      <a:accent5>
        <a:srgbClr val="EE8A64"/>
      </a:accent5>
      <a:accent6>
        <a:srgbClr val="09A98A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7104</TotalTime>
  <Words>2145</Words>
  <Application>Microsoft Macintosh PowerPoint</Application>
  <PresentationFormat>Widescreen</PresentationFormat>
  <Paragraphs>390</Paragraphs>
  <Slides>32</Slides>
  <Notes>30</Notes>
  <HiddenSlides>3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Montserrat ExtraBold</vt:lpstr>
      <vt:lpstr>Wingdings</vt:lpstr>
      <vt:lpstr>Arial</vt:lpstr>
      <vt:lpstr>Montserrat</vt:lpstr>
      <vt:lpstr>Montserrat SemiBold</vt:lpstr>
      <vt:lpstr>Calibri</vt:lpstr>
      <vt:lpstr>CSE 12X (adopted from CSE 373)</vt:lpstr>
      <vt:lpstr>Welcome!</vt:lpstr>
      <vt:lpstr>Lecture Outline</vt:lpstr>
      <vt:lpstr>Hi, we’re Miya (she/her) and Anjali (she/her)!</vt:lpstr>
      <vt:lpstr>Meet your TAs!</vt:lpstr>
      <vt:lpstr>Agenda: About This Course</vt:lpstr>
      <vt:lpstr>Learning Objectives</vt:lpstr>
      <vt:lpstr>Other Similar Courses</vt:lpstr>
      <vt:lpstr>Course Components</vt:lpstr>
      <vt:lpstr>Agenda: Our Learning Model</vt:lpstr>
      <vt:lpstr>How did you learn how to ride a bike?</vt:lpstr>
      <vt:lpstr>Digression: A Pandemic Hobby (1)</vt:lpstr>
      <vt:lpstr>Digression: A Pandemic Hobby (2)</vt:lpstr>
      <vt:lpstr>How Learning Works (Amigurumi)</vt:lpstr>
      <vt:lpstr>How Learning Works</vt:lpstr>
      <vt:lpstr>Learning and AI: Our Philosophy</vt:lpstr>
      <vt:lpstr>Pre-Class Materials</vt:lpstr>
      <vt:lpstr>Consistent and Active Participation</vt:lpstr>
      <vt:lpstr>Metacognition</vt:lpstr>
      <vt:lpstr>Learning in CSE 121: Live Support Systems</vt:lpstr>
      <vt:lpstr>Learning in CSE 121: Async Support Systems</vt:lpstr>
      <vt:lpstr>Agenda: Culture and Community</vt:lpstr>
      <vt:lpstr>Think-Pair-Share: Inclusive Environments</vt:lpstr>
      <vt:lpstr>Think-Pair-Share: Exclusive Environments</vt:lpstr>
      <vt:lpstr>The CSE 121 Community</vt:lpstr>
      <vt:lpstr>The World Around Us</vt:lpstr>
      <vt:lpstr>Help Us Improve!</vt:lpstr>
      <vt:lpstr>Agenda: Tools</vt:lpstr>
      <vt:lpstr>Course Website</vt:lpstr>
      <vt:lpstr>Ed</vt:lpstr>
      <vt:lpstr>Other Key Course Tools</vt:lpstr>
      <vt:lpstr>Switching to Ed: Our First Program!*</vt:lpstr>
      <vt:lpstr>“Homework” for Next Time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Welcome!</dc:title>
  <cp:lastModifiedBy>Anjali Pal</cp:lastModifiedBy>
  <cp:revision>277</cp:revision>
  <dcterms:modified xsi:type="dcterms:W3CDTF">2026-09-30T20:04:37Z</dcterms:modified>
</cp:coreProperties>
</file>