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6" r:id="rId3"/>
    <p:sldId id="459" r:id="rId4"/>
    <p:sldId id="456" r:id="rId5"/>
    <p:sldId id="452" r:id="rId6"/>
    <p:sldId id="460" r:id="rId7"/>
    <p:sldId id="457" r:id="rId8"/>
    <p:sldId id="461" r:id="rId9"/>
    <p:sldId id="462" r:id="rId10"/>
    <p:sldId id="463" r:id="rId11"/>
    <p:sldId id="454" r:id="rId12"/>
    <p:sldId id="455" r:id="rId13"/>
    <p:sldId id="438" r:id="rId14"/>
    <p:sldId id="451" r:id="rId15"/>
    <p:sldId id="444" r:id="rId16"/>
    <p:sldId id="447" r:id="rId17"/>
    <p:sldId id="453" r:id="rId18"/>
    <p:sldId id="431" r:id="rId19"/>
    <p:sldId id="450" r:id="rId20"/>
  </p:sldIdLst>
  <p:sldSz cx="12192000" cy="6858000"/>
  <p:notesSz cx="6858000" cy="9144000"/>
  <p:embeddedFontLst>
    <p:embeddedFont>
      <p:font typeface="Consolas" panose="020B0609020204030204" pitchFamily="49" charset="0"/>
      <p:regular r:id="rId23"/>
      <p:bold r:id="rId24"/>
      <p:italic r:id="rId25"/>
      <p:boldItalic r:id="rId26"/>
    </p:embeddedFont>
    <p:embeddedFont>
      <p:font typeface="Montserrat" pitchFamily="2" charset="77"/>
      <p:regular r:id="rId27"/>
      <p:bold r:id="rId28"/>
      <p:italic r:id="rId29"/>
      <p:boldItalic r:id="rId30"/>
    </p:embeddedFont>
    <p:embeddedFont>
      <p:font typeface="Montserrat ExtraBold" panose="020F0502020204030204" pitchFamily="34" charset="0"/>
      <p:bold r:id="rId31"/>
      <p:italic r:id="rId32"/>
      <p:boldItalic r:id="rId33"/>
    </p:embeddedFont>
    <p:embeddedFont>
      <p:font typeface="Montserrat SemiBold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5"/>
    <p:restoredTop sz="95143"/>
  </p:normalViewPr>
  <p:slideViewPr>
    <p:cSldViewPr snapToGrid="0">
      <p:cViewPr varScale="1">
        <p:scale>
          <a:sx n="95" d="100"/>
          <a:sy n="95" d="100"/>
        </p:scale>
        <p:origin x="216" y="624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2/5/25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3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09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64FC9E9-30EC-7888-C2FC-005ADFCA1B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More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F864B7B5-D72A-9952-04AF-13626CB742D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More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08374F3E-392C-16D9-88FD-4CF41DFD2D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93299" y="242844"/>
            <a:ext cx="689945" cy="689945"/>
          </a:xfrm>
          <a:prstGeom prst="rect">
            <a:avLst/>
          </a:prstGeom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517F015-0458-91FB-6A1B-467B6A8257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More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19F7B921-4B4D-AD96-739B-1FAD9390C9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93299" y="242844"/>
            <a:ext cx="689945" cy="689945"/>
          </a:xfrm>
          <a:prstGeom prst="rect">
            <a:avLst/>
          </a:prstGeom>
        </p:spPr>
      </p:pic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1639A693-8116-C20E-BFFA-757EA43A386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More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4A1B8C24-1AF0-38C2-744C-92C63004344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More Methods, Parameters,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70322/lessons/13060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70322/lessons/13060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More Methods, Parameters, and Returns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in chat: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</a:t>
            </a:r>
            <a:r>
              <a:rPr lang="en-US" sz="2200" b="0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book?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08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6" name="Picture 5" descr="Ask questions on sli.do with code #cse121">
            <a:extLst>
              <a:ext uri="{FF2B5EF4-FFF2-40B4-BE49-F238E27FC236}">
                <a16:creationId xmlns:a16="http://schemas.microsoft.com/office/drawing/2014/main" id="{5719AD36-EF43-FF19-1C5D-D98D04C8D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867" y="5567332"/>
            <a:ext cx="1244855" cy="12448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4A47-38D1-50AA-C986-13CD657D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BEA5D-0FC7-C15B-5816-36CAAEA545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FCEB80-2642-F0E8-9634-4C11D6BEA138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mystery example (pair)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403D7-BEE3-F2F2-7DD2-E523D8096603}"/>
              </a:ext>
            </a:extLst>
          </p:cNvPr>
          <p:cNvSpPr txBox="1"/>
          <p:nvPr/>
        </p:nvSpPr>
        <p:spPr>
          <a:xfrm>
            <a:off x="980439" y="1544407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C938B-2930-4909-CC0D-AC0F7F9A9BE6}"/>
              </a:ext>
            </a:extLst>
          </p:cNvPr>
          <p:cNvSpPr txBox="1"/>
          <p:nvPr/>
        </p:nvSpPr>
        <p:spPr>
          <a:xfrm>
            <a:off x="948432" y="2220382"/>
            <a:ext cx="64820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(z, y, x);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(y, x, z);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and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x));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F1699-ACC3-B31F-E1EE-D9C108B16BD4}"/>
              </a:ext>
            </a:extLst>
          </p:cNvPr>
          <p:cNvSpPr txBox="1"/>
          <p:nvPr/>
        </p:nvSpPr>
        <p:spPr>
          <a:xfrm>
            <a:off x="7531692" y="1409936"/>
            <a:ext cx="4496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 and 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9 and 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and -7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 and -3 </a:t>
            </a:r>
          </a:p>
          <a:p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I'm lost</a:t>
            </a:r>
          </a:p>
        </p:txBody>
      </p:sp>
    </p:spTree>
    <p:extLst>
      <p:ext uri="{BB962C8B-B14F-4D97-AF65-F5344CB8AC3E}">
        <p14:creationId xmlns:p14="http://schemas.microsoft.com/office/powerpoint/2010/main" val="189602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D077-2FDE-1CB3-FEA1-73CA04A0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864C2-7BA6-C0E0-39D4-B597DCC0B8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1CEC53-FC15-DDC1-221C-5E5A861A4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225349"/>
            <a:ext cx="11458635" cy="3631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allow us to send values </a:t>
            </a:r>
            <a:r>
              <a:rPr lang="en-US" sz="3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 method 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rgbClr val="0066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>
                <a:solidFill>
                  <a:srgbClr val="0066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 is the best!"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en-US" sz="2800" dirty="0">
              <a:solidFill>
                <a:srgbClr val="A41514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with a parameter…</a:t>
            </a: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6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 = </a:t>
            </a:r>
            <a:r>
              <a:rPr lang="en-US" sz="26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6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"Laufey"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</a:t>
            </a:r>
            <a:r>
              <a:rPr lang="en-US" sz="2600" u="sng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Returns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       							   // "Laufey is the best!" </a:t>
            </a:r>
          </a:p>
        </p:txBody>
      </p:sp>
    </p:spTree>
    <p:extLst>
      <p:ext uri="{BB962C8B-B14F-4D97-AF65-F5344CB8AC3E}">
        <p14:creationId xmlns:p14="http://schemas.microsoft.com/office/powerpoint/2010/main" val="413627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5AD06-AC47-9B57-BA74-31BEB0743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6529-A29E-01C8-6080-455ADB88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Returns versus Prints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EAA25-59A3-E086-0DF2-55EEA9AA6B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7E5924-9E07-AFDB-A77E-2618A64C1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225349"/>
            <a:ext cx="11458635" cy="41395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allow us to send values </a:t>
            </a:r>
            <a:r>
              <a:rPr lang="en-US" sz="3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 method 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rgbClr val="0066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 is the best!"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>
                <a:solidFill>
                  <a:srgbClr val="0066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 is the best!"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en-US" sz="2800" dirty="0">
              <a:solidFill>
                <a:srgbClr val="A41514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with a parameter…</a:t>
            </a: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6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 = </a:t>
            </a:r>
            <a:r>
              <a:rPr lang="en-US" sz="26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6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"Laufey"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</a:t>
            </a:r>
            <a:r>
              <a:rPr lang="en-US" sz="2600" u="sng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Prints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600" b="1" u="sng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600" u="sng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returns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       						   // "Laufey is the best!" </a:t>
            </a:r>
          </a:p>
        </p:txBody>
      </p:sp>
    </p:spTree>
    <p:extLst>
      <p:ext uri="{BB962C8B-B14F-4D97-AF65-F5344CB8AC3E}">
        <p14:creationId xmlns:p14="http://schemas.microsoft.com/office/powerpoint/2010/main" val="17134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5103-D461-9134-4D56-DAB5655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Counting 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2D0A4-E7EE-2333-3289-F5E9D68C0B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6C8F7-7A7B-C20C-C089-58D5CE490BA7}"/>
              </a:ext>
            </a:extLst>
          </p:cNvPr>
          <p:cNvSpPr txBox="1"/>
          <p:nvPr/>
        </p:nvSpPr>
        <p:spPr>
          <a:xfrm>
            <a:off x="838200" y="1517290"/>
            <a:ext cx="6705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6C4F6-99C2-B47E-7555-3BBA87C9F482}"/>
              </a:ext>
            </a:extLst>
          </p:cNvPr>
          <p:cNvSpPr/>
          <p:nvPr/>
        </p:nvSpPr>
        <p:spPr>
          <a:xfrm>
            <a:off x="7895977" y="2392433"/>
            <a:ext cx="779228" cy="763325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AC4D1-D479-A71E-8C32-8DF408A359AE}"/>
              </a:ext>
            </a:extLst>
          </p:cNvPr>
          <p:cNvSpPr txBox="1"/>
          <p:nvPr/>
        </p:nvSpPr>
        <p:spPr>
          <a:xfrm>
            <a:off x="7543800" y="202999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808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50361-871A-8A8B-E349-C0233AD8FE01}"/>
              </a:ext>
            </a:extLst>
          </p:cNvPr>
          <p:cNvSpPr txBox="1"/>
          <p:nvPr/>
        </p:nvSpPr>
        <p:spPr>
          <a:xfrm>
            <a:off x="7936564" y="246937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F021F2-F39E-D203-2E9E-D20BFBA4BC79}"/>
              </a:ext>
            </a:extLst>
          </p:cNvPr>
          <p:cNvSpPr/>
          <p:nvPr/>
        </p:nvSpPr>
        <p:spPr>
          <a:xfrm>
            <a:off x="10528770" y="3518200"/>
            <a:ext cx="779228" cy="7633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E6604-C83F-8346-1771-A39D6844B283}"/>
              </a:ext>
            </a:extLst>
          </p:cNvPr>
          <p:cNvSpPr txBox="1"/>
          <p:nvPr/>
        </p:nvSpPr>
        <p:spPr>
          <a:xfrm>
            <a:off x="10176593" y="3155758"/>
            <a:ext cx="14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EA3EE-D1A4-637D-76E8-F12CF7C7023B}"/>
              </a:ext>
            </a:extLst>
          </p:cNvPr>
          <p:cNvSpPr txBox="1"/>
          <p:nvPr/>
        </p:nvSpPr>
        <p:spPr>
          <a:xfrm>
            <a:off x="10562231" y="3595144"/>
            <a:ext cx="7123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F41B883-722A-1CCF-7CFB-06CDE137EF60}"/>
              </a:ext>
            </a:extLst>
          </p:cNvPr>
          <p:cNvSpPr/>
          <p:nvPr/>
        </p:nvSpPr>
        <p:spPr>
          <a:xfrm>
            <a:off x="9928198" y="1803503"/>
            <a:ext cx="449580" cy="4030769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8E532B1-BE6A-D25C-EB1B-778C82268287}"/>
              </a:ext>
            </a:extLst>
          </p:cNvPr>
          <p:cNvSpPr/>
          <p:nvPr/>
        </p:nvSpPr>
        <p:spPr>
          <a:xfrm>
            <a:off x="7205041" y="2215517"/>
            <a:ext cx="449580" cy="1169754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B2190A-88CB-D223-14A7-440BC6211834}"/>
              </a:ext>
            </a:extLst>
          </p:cNvPr>
          <p:cNvSpPr/>
          <p:nvPr/>
        </p:nvSpPr>
        <p:spPr>
          <a:xfrm>
            <a:off x="7926375" y="4396553"/>
            <a:ext cx="779228" cy="763325"/>
          </a:xfrm>
          <a:prstGeom prst="rect">
            <a:avLst/>
          </a:prstGeom>
          <a:noFill/>
          <a:ln>
            <a:solidFill>
              <a:srgbClr val="B46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C1539B-9035-475B-0DD8-D7AC7921FAAB}"/>
              </a:ext>
            </a:extLst>
          </p:cNvPr>
          <p:cNvSpPr txBox="1"/>
          <p:nvPr/>
        </p:nvSpPr>
        <p:spPr>
          <a:xfrm>
            <a:off x="7574198" y="403411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B46A1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7006DD-088F-F4A3-F03D-112E762ACDCD}"/>
              </a:ext>
            </a:extLst>
          </p:cNvPr>
          <p:cNvSpPr txBox="1"/>
          <p:nvPr/>
        </p:nvSpPr>
        <p:spPr>
          <a:xfrm>
            <a:off x="7966962" y="447349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F52E5283-FAC2-9ECA-004E-42A3F3FFB816}"/>
              </a:ext>
            </a:extLst>
          </p:cNvPr>
          <p:cNvSpPr/>
          <p:nvPr/>
        </p:nvSpPr>
        <p:spPr>
          <a:xfrm>
            <a:off x="7235439" y="3726655"/>
            <a:ext cx="449580" cy="2107617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B46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7E4877B2-786B-D0E5-4AA4-1D84EBCCB804}"/>
              </a:ext>
            </a:extLst>
          </p:cNvPr>
          <p:cNvSpPr/>
          <p:nvPr/>
        </p:nvSpPr>
        <p:spPr>
          <a:xfrm>
            <a:off x="291962" y="161574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1E5DBDC-AF89-E603-B3C1-394972578DEA}"/>
              </a:ext>
            </a:extLst>
          </p:cNvPr>
          <p:cNvSpPr/>
          <p:nvPr/>
        </p:nvSpPr>
        <p:spPr>
          <a:xfrm>
            <a:off x="291962" y="2207896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EF618E2-E64C-F4AF-A7D6-79DED2BCA935}"/>
              </a:ext>
            </a:extLst>
          </p:cNvPr>
          <p:cNvSpPr/>
          <p:nvPr/>
        </p:nvSpPr>
        <p:spPr>
          <a:xfrm>
            <a:off x="291962" y="25002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39EB79B1-7398-8E3F-1C01-5E92CE3EB84B}"/>
              </a:ext>
            </a:extLst>
          </p:cNvPr>
          <p:cNvSpPr/>
          <p:nvPr/>
        </p:nvSpPr>
        <p:spPr>
          <a:xfrm>
            <a:off x="291962" y="3726655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0FBF82A-4891-A231-6FC4-769EC3D88FB8}"/>
              </a:ext>
            </a:extLst>
          </p:cNvPr>
          <p:cNvSpPr/>
          <p:nvPr/>
        </p:nvSpPr>
        <p:spPr>
          <a:xfrm>
            <a:off x="291962" y="4040628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78CCC99-E640-E064-233F-31950F6D25E7}"/>
              </a:ext>
            </a:extLst>
          </p:cNvPr>
          <p:cNvSpPr/>
          <p:nvPr/>
        </p:nvSpPr>
        <p:spPr>
          <a:xfrm>
            <a:off x="291962" y="495302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D80B568-21C7-E77D-F3B0-AD204054A036}"/>
              </a:ext>
            </a:extLst>
          </p:cNvPr>
          <p:cNvSpPr/>
          <p:nvPr/>
        </p:nvSpPr>
        <p:spPr>
          <a:xfrm>
            <a:off x="291962" y="5248551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5C80A98A-0D0D-6562-29C6-A92C027D5D21}"/>
              </a:ext>
            </a:extLst>
          </p:cNvPr>
          <p:cNvSpPr/>
          <p:nvPr/>
        </p:nvSpPr>
        <p:spPr>
          <a:xfrm>
            <a:off x="291962" y="278999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5ECF33D6-FBCA-F2FE-6F18-8432DD2F84E2}"/>
              </a:ext>
            </a:extLst>
          </p:cNvPr>
          <p:cNvSpPr/>
          <p:nvPr/>
        </p:nvSpPr>
        <p:spPr>
          <a:xfrm>
            <a:off x="291962" y="1920169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F243ED-AF6E-18EA-5EAE-0C32B4B36E0C}"/>
              </a:ext>
            </a:extLst>
          </p:cNvPr>
          <p:cNvSpPr txBox="1"/>
          <p:nvPr/>
        </p:nvSpPr>
        <p:spPr>
          <a:xfrm>
            <a:off x="2787306" y="2133837"/>
            <a:ext cx="69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dirty="0">
              <a:solidFill>
                <a:srgbClr val="005CC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88CAE1-0CA0-F789-3980-900D0FF10296}"/>
              </a:ext>
            </a:extLst>
          </p:cNvPr>
          <p:cNvSpPr txBox="1"/>
          <p:nvPr/>
        </p:nvSpPr>
        <p:spPr>
          <a:xfrm>
            <a:off x="7962902" y="4473497"/>
            <a:ext cx="7123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3200" dirty="0">
              <a:solidFill>
                <a:srgbClr val="B46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6A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18828 0.1909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6" grpId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/>
      <p:bldP spid="27" grpId="1"/>
      <p:bldP spid="27" grpId="2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8FD42-64DA-73AA-F374-F2341DFFB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B66F-B79A-5A14-2628-1FABD158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Returning</a:t>
            </a:r>
            <a:r>
              <a:rPr lang="en-US" dirty="0"/>
              <a:t> Counts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C776-2403-E0FC-2517-D00F949C6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1BD5D-1EE4-AEC6-E8F1-C5121F8760B7}"/>
              </a:ext>
            </a:extLst>
          </p:cNvPr>
          <p:cNvSpPr txBox="1"/>
          <p:nvPr/>
        </p:nvSpPr>
        <p:spPr>
          <a:xfrm>
            <a:off x="838200" y="1517290"/>
            <a:ext cx="6705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 =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 count;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D8322-A4AD-8A94-C4C0-2BA0D23F213D}"/>
              </a:ext>
            </a:extLst>
          </p:cNvPr>
          <p:cNvSpPr/>
          <p:nvPr/>
        </p:nvSpPr>
        <p:spPr>
          <a:xfrm>
            <a:off x="7895977" y="2392433"/>
            <a:ext cx="779228" cy="763325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0BA4D3-0833-A55C-C8EC-1C3B8B7EF875}"/>
              </a:ext>
            </a:extLst>
          </p:cNvPr>
          <p:cNvSpPr txBox="1"/>
          <p:nvPr/>
        </p:nvSpPr>
        <p:spPr>
          <a:xfrm>
            <a:off x="7543800" y="202999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808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00213E-6497-4DC0-5A85-DDA35D31B8B5}"/>
              </a:ext>
            </a:extLst>
          </p:cNvPr>
          <p:cNvSpPr txBox="1"/>
          <p:nvPr/>
        </p:nvSpPr>
        <p:spPr>
          <a:xfrm>
            <a:off x="7936564" y="246937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E85C62-5411-55B0-E10A-FF47C175E36A}"/>
              </a:ext>
            </a:extLst>
          </p:cNvPr>
          <p:cNvSpPr/>
          <p:nvPr/>
        </p:nvSpPr>
        <p:spPr>
          <a:xfrm>
            <a:off x="10528770" y="3518200"/>
            <a:ext cx="779228" cy="7633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05DDD9-03C6-C373-A9BD-EADB2EA9D479}"/>
              </a:ext>
            </a:extLst>
          </p:cNvPr>
          <p:cNvSpPr txBox="1"/>
          <p:nvPr/>
        </p:nvSpPr>
        <p:spPr>
          <a:xfrm>
            <a:off x="10176593" y="3155758"/>
            <a:ext cx="14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3F9EC-6588-469B-0F76-2FBF67A46AC4}"/>
              </a:ext>
            </a:extLst>
          </p:cNvPr>
          <p:cNvSpPr txBox="1"/>
          <p:nvPr/>
        </p:nvSpPr>
        <p:spPr>
          <a:xfrm>
            <a:off x="10562231" y="3595144"/>
            <a:ext cx="7123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B1AD7B50-CE1D-970C-7344-1C3956A1E01F}"/>
              </a:ext>
            </a:extLst>
          </p:cNvPr>
          <p:cNvSpPr/>
          <p:nvPr/>
        </p:nvSpPr>
        <p:spPr>
          <a:xfrm>
            <a:off x="9928198" y="1803503"/>
            <a:ext cx="449580" cy="4030769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12A20727-56A2-B9D3-FCD1-E4242D7D175A}"/>
              </a:ext>
            </a:extLst>
          </p:cNvPr>
          <p:cNvSpPr/>
          <p:nvPr/>
        </p:nvSpPr>
        <p:spPr>
          <a:xfrm>
            <a:off x="7205041" y="2215517"/>
            <a:ext cx="449580" cy="1169754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E437DA-E387-AC4E-59FE-9E2787E02FA1}"/>
              </a:ext>
            </a:extLst>
          </p:cNvPr>
          <p:cNvSpPr/>
          <p:nvPr/>
        </p:nvSpPr>
        <p:spPr>
          <a:xfrm>
            <a:off x="7926375" y="4396553"/>
            <a:ext cx="779228" cy="763325"/>
          </a:xfrm>
          <a:prstGeom prst="rect">
            <a:avLst/>
          </a:prstGeom>
          <a:noFill/>
          <a:ln>
            <a:solidFill>
              <a:srgbClr val="B46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58BFE6-43F7-D394-0318-2D5472B3BA57}"/>
              </a:ext>
            </a:extLst>
          </p:cNvPr>
          <p:cNvSpPr txBox="1"/>
          <p:nvPr/>
        </p:nvSpPr>
        <p:spPr>
          <a:xfrm>
            <a:off x="7574198" y="403411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B46A1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1286FC-C8FA-63FD-0B82-ED41FEFA703C}"/>
              </a:ext>
            </a:extLst>
          </p:cNvPr>
          <p:cNvSpPr txBox="1"/>
          <p:nvPr/>
        </p:nvSpPr>
        <p:spPr>
          <a:xfrm>
            <a:off x="7966962" y="447349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DDCF1AC1-FC1D-10FF-B346-701EBDAC1C65}"/>
              </a:ext>
            </a:extLst>
          </p:cNvPr>
          <p:cNvSpPr/>
          <p:nvPr/>
        </p:nvSpPr>
        <p:spPr>
          <a:xfrm>
            <a:off x="7235439" y="3726655"/>
            <a:ext cx="449580" cy="2107617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B46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A2614F6F-DE07-66B2-611C-2DE7EA9785D0}"/>
              </a:ext>
            </a:extLst>
          </p:cNvPr>
          <p:cNvSpPr/>
          <p:nvPr/>
        </p:nvSpPr>
        <p:spPr>
          <a:xfrm>
            <a:off x="291962" y="161574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598EFF4E-8ED6-F161-0375-6AC3E59FF2DA}"/>
              </a:ext>
            </a:extLst>
          </p:cNvPr>
          <p:cNvSpPr/>
          <p:nvPr/>
        </p:nvSpPr>
        <p:spPr>
          <a:xfrm>
            <a:off x="291962" y="2207896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12FD5641-86FF-E644-DE65-4B704DE5DB57}"/>
              </a:ext>
            </a:extLst>
          </p:cNvPr>
          <p:cNvSpPr/>
          <p:nvPr/>
        </p:nvSpPr>
        <p:spPr>
          <a:xfrm>
            <a:off x="291962" y="25002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A0C41D3A-BB29-9EA3-58E9-913567B7A2F4}"/>
              </a:ext>
            </a:extLst>
          </p:cNvPr>
          <p:cNvSpPr/>
          <p:nvPr/>
        </p:nvSpPr>
        <p:spPr>
          <a:xfrm>
            <a:off x="291962" y="3726655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2082A799-4335-AE10-0C8A-94BDB98CB464}"/>
              </a:ext>
            </a:extLst>
          </p:cNvPr>
          <p:cNvSpPr/>
          <p:nvPr/>
        </p:nvSpPr>
        <p:spPr>
          <a:xfrm>
            <a:off x="291962" y="4040628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201893D1-0524-2957-14BC-56035D21CB09}"/>
              </a:ext>
            </a:extLst>
          </p:cNvPr>
          <p:cNvSpPr/>
          <p:nvPr/>
        </p:nvSpPr>
        <p:spPr>
          <a:xfrm>
            <a:off x="291962" y="495302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1BE163A9-C40C-45D9-C23C-84ABF5DD2DC4}"/>
              </a:ext>
            </a:extLst>
          </p:cNvPr>
          <p:cNvSpPr/>
          <p:nvPr/>
        </p:nvSpPr>
        <p:spPr>
          <a:xfrm>
            <a:off x="291962" y="5248551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45321D28-2A46-8449-9B6D-7C49819B5F2E}"/>
              </a:ext>
            </a:extLst>
          </p:cNvPr>
          <p:cNvSpPr/>
          <p:nvPr/>
        </p:nvSpPr>
        <p:spPr>
          <a:xfrm>
            <a:off x="291962" y="278999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D64D804A-BF5B-652F-B77D-24EAE1C1974A}"/>
              </a:ext>
            </a:extLst>
          </p:cNvPr>
          <p:cNvSpPr/>
          <p:nvPr/>
        </p:nvSpPr>
        <p:spPr>
          <a:xfrm>
            <a:off x="291962" y="1920169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358740-B04B-DE1F-BFCA-CBB128CA6B88}"/>
              </a:ext>
            </a:extLst>
          </p:cNvPr>
          <p:cNvSpPr txBox="1"/>
          <p:nvPr/>
        </p:nvSpPr>
        <p:spPr>
          <a:xfrm>
            <a:off x="2787306" y="2133837"/>
            <a:ext cx="69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dirty="0">
              <a:solidFill>
                <a:srgbClr val="005CC5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380379-5D02-9B79-EEDF-BCF602CD7D6C}"/>
              </a:ext>
            </a:extLst>
          </p:cNvPr>
          <p:cNvSpPr txBox="1"/>
          <p:nvPr/>
        </p:nvSpPr>
        <p:spPr>
          <a:xfrm>
            <a:off x="7962902" y="4473497"/>
            <a:ext cx="7123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305539E2-D134-5E80-7C56-3D44D8A50003}"/>
              </a:ext>
            </a:extLst>
          </p:cNvPr>
          <p:cNvSpPr/>
          <p:nvPr/>
        </p:nvSpPr>
        <p:spPr>
          <a:xfrm>
            <a:off x="291962" y="554672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BA5CC2FF-B1D7-581F-F33E-DB0F2E2C7B50}"/>
              </a:ext>
            </a:extLst>
          </p:cNvPr>
          <p:cNvSpPr/>
          <p:nvPr/>
        </p:nvSpPr>
        <p:spPr>
          <a:xfrm>
            <a:off x="291962" y="2503420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F89D9F-F34E-0C6F-4A2A-66B218D4600D}"/>
              </a:ext>
            </a:extLst>
          </p:cNvPr>
          <p:cNvSpPr txBox="1"/>
          <p:nvPr/>
        </p:nvSpPr>
        <p:spPr>
          <a:xfrm>
            <a:off x="7962902" y="4484715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3200" dirty="0">
              <a:solidFill>
                <a:srgbClr val="B46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17552 0.193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65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6A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0234 -0.2937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469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1" grpId="1"/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  <p:bldP spid="49" grpId="1" animBg="1"/>
      <p:bldP spid="50" grpId="0"/>
      <p:bldP spid="50" grpId="1"/>
      <p:bldP spid="50" grpId="2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/>
      <p:bldP spid="5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1DFD-E19C-9873-E705-5819FD7F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A44E6-C136-5090-C1E0-24CCA84090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80A57-273B-CB76-6B6B-FBC1782E655E}"/>
              </a:ext>
            </a:extLst>
          </p:cNvPr>
          <p:cNvSpPr txBox="1"/>
          <p:nvPr/>
        </p:nvSpPr>
        <p:spPr>
          <a:xfrm>
            <a:off x="1374577" y="2168723"/>
            <a:ext cx="65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722FF-994A-D618-55A4-6AF6FEC0646A}"/>
              </a:ext>
            </a:extLst>
          </p:cNvPr>
          <p:cNvSpPr txBox="1"/>
          <p:nvPr/>
        </p:nvSpPr>
        <p:spPr>
          <a:xfrm>
            <a:off x="8499261" y="1933156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109F9-83B1-CC8D-DB03-5A60306AD5C8}"/>
              </a:ext>
            </a:extLst>
          </p:cNvPr>
          <p:cNvSpPr txBox="1"/>
          <p:nvPr/>
        </p:nvSpPr>
        <p:spPr>
          <a:xfrm>
            <a:off x="1374577" y="3429000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3DAA30-53AC-0409-6477-908BE1CFDC35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return example (think)</a:t>
            </a:r>
          </a:p>
        </p:txBody>
      </p:sp>
    </p:spTree>
    <p:extLst>
      <p:ext uri="{BB962C8B-B14F-4D97-AF65-F5344CB8AC3E}">
        <p14:creationId xmlns:p14="http://schemas.microsoft.com/office/powerpoint/2010/main" val="12473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F7859-A071-364E-7A93-61D8D3044C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35825-E87F-E77F-0ABD-4165FA62BF15}"/>
              </a:ext>
            </a:extLst>
          </p:cNvPr>
          <p:cNvSpPr txBox="1"/>
          <p:nvPr/>
        </p:nvSpPr>
        <p:spPr>
          <a:xfrm>
            <a:off x="1374577" y="2168723"/>
            <a:ext cx="65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A92C3-D409-3C9F-65E9-38ED519778C5}"/>
              </a:ext>
            </a:extLst>
          </p:cNvPr>
          <p:cNvSpPr txBox="1"/>
          <p:nvPr/>
        </p:nvSpPr>
        <p:spPr>
          <a:xfrm>
            <a:off x="8499261" y="1933156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A842C-D659-ADC5-5088-16DD8A0AB07C}"/>
              </a:ext>
            </a:extLst>
          </p:cNvPr>
          <p:cNvSpPr txBox="1"/>
          <p:nvPr/>
        </p:nvSpPr>
        <p:spPr>
          <a:xfrm>
            <a:off x="1374577" y="3429000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67F44E-5127-5457-4546-08957D740ACF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return example (pair)</a:t>
            </a:r>
          </a:p>
        </p:txBody>
      </p:sp>
    </p:spTree>
    <p:extLst>
      <p:ext uri="{BB962C8B-B14F-4D97-AF65-F5344CB8AC3E}">
        <p14:creationId xmlns:p14="http://schemas.microsoft.com/office/powerpoint/2010/main" val="225950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7680-BEA7-29B9-CAD4-72ECF2D9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23BBB-7E33-B712-EAD4-A15505C6CE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19CF7-4A49-1F39-5F3B-6713530AB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2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B05D-FCCB-68EC-2BCE-C75CE2C0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Method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2E47-87C4-D41F-EA81-DADE1F1B8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/>
              <a:t>Each method you write (except main) should have a short comment!</a:t>
            </a:r>
          </a:p>
          <a:p>
            <a:pPr marL="114300" indent="0">
              <a:buNone/>
            </a:pPr>
            <a:endParaRPr lang="en-US" dirty="0"/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Behavior: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Calculates net profit using monthly income and daily spending.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Parameters: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income: user's income this month (non-negative)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spending: amount spent each day this month (non-negative)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Returns: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int: the net profit or loss. Positive if profit, negative if loss.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calculateNetExpenses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income,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spending) { </a:t>
            </a:r>
          </a:p>
          <a:p>
            <a:pPr marL="463550" indent="0">
              <a:buNone/>
            </a:pP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income - (spending * DAYS_IN_MONTH);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0047-BD04-E782-6F19-12EF485E29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3E2FE-5C5F-6BBA-1DF7-38993CF01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105E-D558-3A86-2FD5-FB22E626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(again)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4B24A-88AF-9526-52ED-9F3A0568D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Quiz 0 is </a:t>
            </a:r>
            <a:r>
              <a:rPr lang="en-US" b="1" u="sng" dirty="0"/>
              <a:t>tomorrow</a:t>
            </a:r>
            <a:r>
              <a:rPr lang="en-US" dirty="0"/>
              <a:t> in your quiz section!</a:t>
            </a:r>
          </a:p>
          <a:p>
            <a:pPr lvl="1"/>
            <a:r>
              <a:rPr lang="en-US" dirty="0"/>
              <a:t>please read quiz logistics Ed announcement carefully!!</a:t>
            </a:r>
          </a:p>
          <a:p>
            <a:pPr lvl="1"/>
            <a:r>
              <a:rPr lang="en-US" dirty="0"/>
              <a:t>new resource: </a:t>
            </a:r>
            <a:r>
              <a:rPr lang="en-US" dirty="0">
                <a:hlinkClick r:id="rId2"/>
              </a:rPr>
              <a:t>practice quiz walkthroughs</a:t>
            </a:r>
            <a:r>
              <a:rPr lang="en-US" dirty="0"/>
              <a:t> (s/o Judy!!!)</a:t>
            </a:r>
          </a:p>
          <a:p>
            <a:pPr lvl="1"/>
            <a:r>
              <a:rPr lang="en-US" dirty="0"/>
              <a:t>can’t make it (incl. sick)? email me </a:t>
            </a:r>
            <a:r>
              <a:rPr lang="en-US" b="1" u="sng" dirty="0"/>
              <a:t>before</a:t>
            </a:r>
            <a:r>
              <a:rPr lang="en-US" dirty="0"/>
              <a:t> your quiz tomorrow!</a:t>
            </a:r>
          </a:p>
          <a:p>
            <a:r>
              <a:rPr lang="en-US" dirty="0"/>
              <a:t>C2 (Social Network) releasing later today, due </a:t>
            </a:r>
            <a:r>
              <a:rPr lang="en-US" b="1" dirty="0"/>
              <a:t>Thursday</a:t>
            </a:r>
            <a:r>
              <a:rPr lang="en-US" dirty="0"/>
              <a:t> Feb 13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C2 &amp; P2 will have off-cycle release and/or due dates</a:t>
            </a:r>
          </a:p>
          <a:p>
            <a:pPr lvl="1"/>
            <a:r>
              <a:rPr lang="en-US" dirty="0"/>
              <a:t>for C2, expecting you </a:t>
            </a:r>
            <a:r>
              <a:rPr lang="en-US" i="1" dirty="0"/>
              <a:t>probably</a:t>
            </a:r>
            <a:r>
              <a:rPr lang="en-US" dirty="0"/>
              <a:t> won’t start today;</a:t>
            </a:r>
            <a:br>
              <a:rPr lang="en-US" dirty="0"/>
            </a:br>
            <a:r>
              <a:rPr lang="en-US" dirty="0"/>
              <a:t>involves conditionals (Friday’s topic)</a:t>
            </a:r>
          </a:p>
          <a:p>
            <a:r>
              <a:rPr lang="en-US" dirty="0"/>
              <a:t>R1 due tomorrow; R2 opens tomorrow, due Thursday, Feb 13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next Wednesday Feb 12</a:t>
            </a:r>
            <a:r>
              <a:rPr lang="en-US" baseline="30000" dirty="0"/>
              <a:t>th</a:t>
            </a:r>
            <a:r>
              <a:rPr lang="en-US" dirty="0"/>
              <a:t>: in-class mid-quarter formative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49951-A73F-51C4-E0EE-D0C9457FDB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0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Quiz 0 is </a:t>
            </a:r>
            <a:r>
              <a:rPr lang="en-US" b="1" u="sng" dirty="0"/>
              <a:t>tomorrow</a:t>
            </a:r>
            <a:r>
              <a:rPr lang="en-US" dirty="0"/>
              <a:t> in your quiz section!</a:t>
            </a:r>
          </a:p>
          <a:p>
            <a:pPr lvl="1"/>
            <a:r>
              <a:rPr lang="en-US" dirty="0"/>
              <a:t>please read quiz logistics Ed announcement carefully!!</a:t>
            </a:r>
          </a:p>
          <a:p>
            <a:pPr lvl="1"/>
            <a:r>
              <a:rPr lang="en-US" dirty="0"/>
              <a:t>new resource: </a:t>
            </a:r>
            <a:r>
              <a:rPr lang="en-US" dirty="0">
                <a:hlinkClick r:id="rId2"/>
              </a:rPr>
              <a:t>practice quiz walkthroughs</a:t>
            </a:r>
            <a:r>
              <a:rPr lang="en-US" dirty="0"/>
              <a:t> (s/o Judy!!!)</a:t>
            </a:r>
          </a:p>
          <a:p>
            <a:pPr lvl="1"/>
            <a:r>
              <a:rPr lang="en-US" dirty="0"/>
              <a:t>can’t make it (incl. sick)? email me </a:t>
            </a:r>
            <a:r>
              <a:rPr lang="en-US" b="1" u="sng" dirty="0"/>
              <a:t>before</a:t>
            </a:r>
            <a:r>
              <a:rPr lang="en-US" dirty="0"/>
              <a:t> your quiz tomorrow!</a:t>
            </a:r>
          </a:p>
          <a:p>
            <a:r>
              <a:rPr lang="en-US" dirty="0"/>
              <a:t>C2 (Social Network) releasing later today, due </a:t>
            </a:r>
            <a:r>
              <a:rPr lang="en-US" b="1" dirty="0"/>
              <a:t>Thursday</a:t>
            </a:r>
            <a:r>
              <a:rPr lang="en-US" dirty="0"/>
              <a:t> Feb 13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C2 &amp; P2 will have off-cycle release and/or due dates</a:t>
            </a:r>
          </a:p>
          <a:p>
            <a:pPr lvl="1"/>
            <a:r>
              <a:rPr lang="en-US" dirty="0"/>
              <a:t>for C2, expecting you </a:t>
            </a:r>
            <a:r>
              <a:rPr lang="en-US" i="1" dirty="0"/>
              <a:t>probably</a:t>
            </a:r>
            <a:r>
              <a:rPr lang="en-US" dirty="0"/>
              <a:t> won’t start today;</a:t>
            </a:r>
            <a:br>
              <a:rPr lang="en-US" dirty="0"/>
            </a:br>
            <a:r>
              <a:rPr lang="en-US" dirty="0"/>
              <a:t>involves conditionals (Friday’s topic)</a:t>
            </a:r>
          </a:p>
          <a:p>
            <a:r>
              <a:rPr lang="en-US" dirty="0"/>
              <a:t>R1 due tomorrow; R2 opens tomorrow, due Thursday, Feb 13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next Wednesday Feb 12</a:t>
            </a:r>
            <a:r>
              <a:rPr lang="en-US" baseline="30000" dirty="0"/>
              <a:t>th</a:t>
            </a:r>
            <a:r>
              <a:rPr lang="en-US" dirty="0"/>
              <a:t>: in-class mid-quarter formative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2CD3C-A4C3-2FB8-7CA7-0D1EDA95A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C96F-C110-97C4-25FF-47C75FCA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C1: So Much Variety!!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FE4EE-1881-9D6B-DEB5-1C440BF115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1C27B-3445-0900-7EBA-A515A1D49F28}"/>
              </a:ext>
            </a:extLst>
          </p:cNvPr>
          <p:cNvSpPr txBox="1"/>
          <p:nvPr/>
        </p:nvSpPr>
        <p:spPr>
          <a:xfrm>
            <a:off x="575154" y="1532154"/>
            <a:ext cx="278182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ASCII art of a snowflake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  *   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* * 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* * * 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* * 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  *   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F712D-F41B-85E6-1780-9EB946B53910}"/>
              </a:ext>
            </a:extLst>
          </p:cNvPr>
          <p:cNvSpPr txBox="1"/>
          <p:nvPr/>
        </p:nvSpPr>
        <p:spPr>
          <a:xfrm>
            <a:off x="2046442" y="5408727"/>
            <a:ext cx="131053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Heart!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 _  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*&amp;#*&amp;*#&amp;*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&amp;*&amp;*&amp;*&amp;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***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80B84-0C06-1E61-1A1E-F02FB4C14EC1}"/>
              </a:ext>
            </a:extLst>
          </p:cNvPr>
          <p:cNvSpPr txBox="1"/>
          <p:nvPr/>
        </p:nvSpPr>
        <p:spPr>
          <a:xfrm>
            <a:off x="575150" y="3002329"/>
            <a:ext cx="2781821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cup of boba milk tea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||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||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----------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  ||   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  ||   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|O O||O O|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O || O 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|O O||O O|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--------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5420B-B788-AAE1-B367-E722F0A359DE}"/>
              </a:ext>
            </a:extLst>
          </p:cNvPr>
          <p:cNvSpPr txBox="1"/>
          <p:nvPr/>
        </p:nvSpPr>
        <p:spPr>
          <a:xfrm>
            <a:off x="9012029" y="2926891"/>
            <a:ext cx="278182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Catman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! ...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sad that he is alone)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/\_/\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 º.º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||   ||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|_|_|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29C3B2-2FE0-7560-93DE-E68092055E19}"/>
              </a:ext>
            </a:extLst>
          </p:cNvPr>
          <p:cNvSpPr txBox="1"/>
          <p:nvPr/>
        </p:nvSpPr>
        <p:spPr>
          <a:xfrm>
            <a:off x="575151" y="5408727"/>
            <a:ext cx="1341332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duck swimming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&lt;(·)____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  &gt;  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~~~~~~~~~~~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23A7B-8A1D-DDE5-75B8-0709F0190696}"/>
              </a:ext>
            </a:extLst>
          </p:cNvPr>
          <p:cNvSpPr txBox="1"/>
          <p:nvPr/>
        </p:nvSpPr>
        <p:spPr>
          <a:xfrm>
            <a:off x="3449360" y="1532154"/>
            <a:ext cx="1904999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Mountains!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^      ^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 \  ^ / \ ^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    / \   \ \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    /   \   \ \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0ECAEF-2DA8-3F17-1A54-141AF87ACC66}"/>
              </a:ext>
            </a:extLst>
          </p:cNvPr>
          <p:cNvSpPr txBox="1"/>
          <p:nvPr/>
        </p:nvSpPr>
        <p:spPr>
          <a:xfrm>
            <a:off x="9012029" y="1541896"/>
            <a:ext cx="2781821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whale named Reginald! He looks lonely :(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___Y________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|°_° &gt;       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|____________|~&lt;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A163B4-71EA-E108-EA77-0C5569621EE1}"/>
              </a:ext>
            </a:extLst>
          </p:cNvPr>
          <p:cNvSpPr txBox="1"/>
          <p:nvPr/>
        </p:nvSpPr>
        <p:spPr>
          <a:xfrm>
            <a:off x="3486931" y="3065040"/>
            <a:ext cx="1904999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Sakura Tree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*.*.*.*.*.*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*.\\.* *.//.*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*.\\.*.//.*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\| |/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| |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| |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| |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A39B6-11E2-F87F-5034-FBEA4A8A334A}"/>
              </a:ext>
            </a:extLst>
          </p:cNvPr>
          <p:cNvSpPr txBox="1"/>
          <p:nvPr/>
        </p:nvSpPr>
        <p:spPr>
          <a:xfrm>
            <a:off x="5521890" y="1532154"/>
            <a:ext cx="190500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Dopamine molecule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line structure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OH   OH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\  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 --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\\__//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NH2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029559-88A7-2F88-2C9A-571F5F2BBD49}"/>
              </a:ext>
            </a:extLst>
          </p:cNvPr>
          <p:cNvSpPr txBox="1"/>
          <p:nvPr/>
        </p:nvSpPr>
        <p:spPr>
          <a:xfrm>
            <a:off x="3486931" y="5325846"/>
            <a:ext cx="190499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Money Tree!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$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$$$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$$$$$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$$$$$$$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| |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6E7869-069A-6EBA-118F-E0929FE5FB61}"/>
              </a:ext>
            </a:extLst>
          </p:cNvPr>
          <p:cNvSpPr txBox="1"/>
          <p:nvPr/>
        </p:nvSpPr>
        <p:spPr>
          <a:xfrm>
            <a:off x="5521889" y="4341157"/>
            <a:ext cx="278182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Chinese character "</a:t>
            </a:r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山</a:t>
            </a:r>
            <a:r>
              <a:rPr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r>
              <a:rPr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   ||</a:t>
            </a:r>
          </a:p>
          <a:p>
            <a:r>
              <a:rPr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|| || ||</a:t>
            </a:r>
          </a:p>
          <a:p>
            <a:r>
              <a:rPr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||====||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43FE8B-6993-8F95-BF46-EFCB72983F88}"/>
              </a:ext>
            </a:extLst>
          </p:cNvPr>
          <p:cNvSpPr txBox="1"/>
          <p:nvPr/>
        </p:nvSpPr>
        <p:spPr>
          <a:xfrm>
            <a:off x="7643221" y="1541896"/>
            <a:ext cx="1216068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One card of Ace of Diamonds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A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/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  ♦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  ♦  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\   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\ 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500D59-A877-5E0D-A59A-D0CE412EA768}"/>
              </a:ext>
            </a:extLst>
          </p:cNvPr>
          <p:cNvSpPr txBox="1"/>
          <p:nvPr/>
        </p:nvSpPr>
        <p:spPr>
          <a:xfrm>
            <a:off x="9012028" y="4556600"/>
            <a:ext cx="2781821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This figure is a princess in a gown.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shes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sooo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bald :( )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0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&lt;8&gt;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/===\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(=====)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929571-64E6-25DD-311C-A0770F835378}"/>
              </a:ext>
            </a:extLst>
          </p:cNvPr>
          <p:cNvSpPr txBox="1"/>
          <p:nvPr/>
        </p:nvSpPr>
        <p:spPr>
          <a:xfrm>
            <a:off x="5521888" y="5464541"/>
            <a:ext cx="2781821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UW Logo Printed 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****  ***    ***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** ** **  **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****  ****</a:t>
            </a:r>
            <a:endParaRPr lang="en-US" altLang="ja-JP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F2833-52CD-CD2A-AD7F-98BDB6A66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DEAA-C238-7C03-33C4-C4E53523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C1: Cats vs Dogs?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E0ED3-33EC-C943-CC2A-D6267EF45D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BB4C3-38D5-F919-BD4C-8A3BCF337889}"/>
              </a:ext>
            </a:extLst>
          </p:cNvPr>
          <p:cNvSpPr txBox="1"/>
          <p:nvPr/>
        </p:nvSpPr>
        <p:spPr>
          <a:xfrm>
            <a:off x="8348149" y="862513"/>
            <a:ext cx="3445701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Dog with Two Fishes.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/ \__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(    @\___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         O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   (______/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/_____/   U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&gt;&lt;(((('&gt;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32073-188F-41A5-1777-CAF458EA74B2}"/>
              </a:ext>
            </a:extLst>
          </p:cNvPr>
          <p:cNvSpPr txBox="1"/>
          <p:nvPr/>
        </p:nvSpPr>
        <p:spPr>
          <a:xfrm>
            <a:off x="838200" y="1338187"/>
            <a:ext cx="1384126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love cat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)  (&gt;') ♡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 / 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\(__)|_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0AAB96-826C-06F3-2B71-C49468810693}"/>
              </a:ext>
            </a:extLst>
          </p:cNvPr>
          <p:cNvSpPr txBox="1"/>
          <p:nvPr/>
        </p:nvSpPr>
        <p:spPr>
          <a:xfrm>
            <a:off x="838200" y="2615459"/>
            <a:ext cx="3692567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don't put all (3) your CATs in a row (oops)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／|、       ／|、       ／|、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(°、。7     (°、。7     (°、。7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|、~</a:t>
            </a:r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丶      </a:t>
            </a:r>
            <a:r>
              <a:rPr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、</a:t>
            </a:r>
            <a:r>
              <a:rPr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丶      </a:t>
            </a:r>
            <a:r>
              <a:rPr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、</a:t>
            </a:r>
            <a:r>
              <a:rPr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丶     </a:t>
            </a:r>
          </a:p>
          <a:p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じし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f_)</a:t>
            </a:r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丿   じし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f_)</a:t>
            </a:r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丿   じし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f_)</a:t>
            </a:r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丿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5A02E-F0E6-EA90-2BAD-A47967C9D653}"/>
              </a:ext>
            </a:extLst>
          </p:cNvPr>
          <p:cNvSpPr txBox="1"/>
          <p:nvPr/>
        </p:nvSpPr>
        <p:spPr>
          <a:xfrm>
            <a:off x="838199" y="4154666"/>
            <a:ext cx="3692567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 ASCII figure drawing of my cat typing on a keyboard.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/\       /\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/^ \_____/ ^\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     o  o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     n    n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       ___     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===     Y    ===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         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_____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nnn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______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nnn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93C3AA-08BA-81AE-A18F-029326BF2375}"/>
              </a:ext>
            </a:extLst>
          </p:cNvPr>
          <p:cNvSpPr txBox="1"/>
          <p:nvPr/>
        </p:nvSpPr>
        <p:spPr>
          <a:xfrm>
            <a:off x="2322009" y="1338187"/>
            <a:ext cx="1219201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cat! :3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/\___/\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˕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U   U )</a:t>
            </a:r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ノ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73387-5892-AD7A-E3DC-289C6C5E3B21}"/>
              </a:ext>
            </a:extLst>
          </p:cNvPr>
          <p:cNvSpPr txBox="1"/>
          <p:nvPr/>
        </p:nvSpPr>
        <p:spPr>
          <a:xfrm>
            <a:off x="5361128" y="2769671"/>
            <a:ext cx="1672224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Hi! I am Dubs!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^-^      ^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o'')}____//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`__/     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(_-(_/-(_/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6FF14-9BE4-E8DB-FF7A-32275C95ADBD}"/>
              </a:ext>
            </a:extLst>
          </p:cNvPr>
          <p:cNvSpPr txBox="1"/>
          <p:nvPr/>
        </p:nvSpPr>
        <p:spPr>
          <a:xfrm>
            <a:off x="5361128" y="4997298"/>
            <a:ext cx="1672224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dog!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__  __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|_ _|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| O  O ___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|         D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--------`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4B50CA-EDA2-C006-8ED1-D93B7DA06957}"/>
              </a:ext>
            </a:extLst>
          </p:cNvPr>
          <p:cNvSpPr txBox="1"/>
          <p:nvPr/>
        </p:nvSpPr>
        <p:spPr>
          <a:xfrm>
            <a:off x="3640893" y="1346262"/>
            <a:ext cx="1353855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cat :&gt;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_^__^_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___|o _ o|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       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|_|----|_|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1D3991-71C9-D904-D06A-6B8BBAC3DF6D}"/>
              </a:ext>
            </a:extLst>
          </p:cNvPr>
          <p:cNvSpPr txBox="1"/>
          <p:nvPr/>
        </p:nvSpPr>
        <p:spPr>
          <a:xfrm>
            <a:off x="7139836" y="2730843"/>
            <a:ext cx="4654014" cy="37548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Every day is leg day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/\/\_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n                  (    @\___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||                  /       (^^)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||                 /   (_____/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\\________________/_____/   U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|*                  $  |  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\\--||----------//---||-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|| ||          ||   || 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|| ||          ||   || 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|| ||          ||   || 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|| ||          ||   || 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|| ||          ||   || 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|| ||          ||   || 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_&amp;______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w__w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__________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w____w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___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How tall are you?!?!?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Thanks for asking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6 legs tall</a:t>
            </a:r>
          </a:p>
        </p:txBody>
      </p:sp>
    </p:spTree>
    <p:extLst>
      <p:ext uri="{BB962C8B-B14F-4D97-AF65-F5344CB8AC3E}">
        <p14:creationId xmlns:p14="http://schemas.microsoft.com/office/powerpoint/2010/main" val="30753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D79A-E2FD-A291-5DFB-22FE6282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C1: Movie Characters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81044-70E3-9A97-EF6A-EB9A25C72F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C9817-B85D-6BF6-B974-BD12EAFDBEBD}"/>
              </a:ext>
            </a:extLst>
          </p:cNvPr>
          <p:cNvSpPr txBox="1"/>
          <p:nvPr/>
        </p:nvSpPr>
        <p:spPr>
          <a:xfrm>
            <a:off x="4733794" y="1700232"/>
            <a:ext cx="6112700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HI! WE ARE BAYMAX IN SQUARE MATRIX!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( ●—● )       ( ●—● )       ( ●—● )       ( ●—● )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      \      /      \      /      \      /      \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    ○   \    /    ○   \    /    ○   \    /    ○   \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  /    ヽ \  /  /    ヽ \  /  /    ヽ \  /  /    ヽ \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/      \ |  | /      \ |  | /      \ |  | /      \ |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\Ԏ        Ԏ/  \Ԏ        Ԏ/  \Ԏ        Ԏ/  \Ԏ        Ԏ/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卜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−    ―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イ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卜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−    ―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イ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卜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−    ―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イ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卜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−    ―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イ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|   /\  /     |   /\  /     |   /\  /     |   /\  /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|   )    )    |   )    )    |   )    )    |   )    )   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( ●—● )       ( ●—● )       ( ●—● )       ( ●—● )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      \      /      \      /      \      /      \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    ○   \    /    ○   \    /    ○   \    /    ○   \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  /    ヽ \  /  /    ヽ \  /  /    ヽ \  /  /    ヽ \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/      \ |  | /      \ |  | /      \ |  | /      \ |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\Ԏ        Ԏ/  \Ԏ        Ԏ/  \Ԏ        Ԏ/  \Ԏ        Ԏ/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卜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−    ―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イ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卜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−    ―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イ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卜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−    ―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イ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卜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−    ―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イ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|   /\  /     |   /\  /     |   /\  /     |   /\  /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|   )    )    |   )    )    |   )    )    |   )    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4F18E-62AB-C0F7-E54F-1B93FBDB3951}"/>
              </a:ext>
            </a:extLst>
          </p:cNvPr>
          <p:cNvSpPr txBox="1"/>
          <p:nvPr/>
        </p:nvSpPr>
        <p:spPr>
          <a:xfrm>
            <a:off x="838200" y="2322120"/>
            <a:ext cx="2506249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Mushu from Mulan.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\__/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(--)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/|__|\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|__|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|__|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|__|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|__|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  \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D97B8-AFC3-C94E-E559-6A4388CBB3DC}"/>
              </a:ext>
            </a:extLst>
          </p:cNvPr>
          <p:cNvSpPr txBox="1"/>
          <p:nvPr/>
        </p:nvSpPr>
        <p:spPr>
          <a:xfrm>
            <a:off x="838199" y="4802750"/>
            <a:ext cx="2506249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 ASCII art stormtrooper: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_____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/_____\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.|()/ \()|.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(""_-^-_"")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\_0/=\0_/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D4C7B-2379-38ED-AF6F-D5AC8AA91588}"/>
              </a:ext>
            </a:extLst>
          </p:cNvPr>
          <p:cNvSpPr txBox="1"/>
          <p:nvPr/>
        </p:nvSpPr>
        <p:spPr>
          <a:xfrm>
            <a:off x="838200" y="1223179"/>
            <a:ext cx="143944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small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totoro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|~\/~|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 0T0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\_____/</a:t>
            </a:r>
          </a:p>
        </p:txBody>
      </p:sp>
    </p:spTree>
    <p:extLst>
      <p:ext uri="{BB962C8B-B14F-4D97-AF65-F5344CB8AC3E}">
        <p14:creationId xmlns:p14="http://schemas.microsoft.com/office/powerpoint/2010/main" val="17397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8CA15-9C39-8A5E-ECE0-4D2325A07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8714-0EC7-D950-6E4C-456E31E4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C1: Extensive Extensions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9A3E4-E22D-370A-92E1-EC4D15B7AD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B4B33-BE30-E3EE-DD64-81A389BB0316}"/>
              </a:ext>
            </a:extLst>
          </p:cNvPr>
          <p:cNvSpPr txBox="1"/>
          <p:nvPr/>
        </p:nvSpPr>
        <p:spPr>
          <a:xfrm>
            <a:off x="9614509" y="456565"/>
            <a:ext cx="2506249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cat loafs on a wall that is a random height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(\_/)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(=*.*=)___/\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    /|||  \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_\__________/__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|___|___|___|___|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|_|___|___|___|_|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|___|___|___|___|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|_|___|___|___|_|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|___|___|___|___|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|_|___|___|___|_|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|___|___|___|___|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|_|___|___|___|_|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|___|___|___|___|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|_|___|___|___|_|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|___|___|___|___|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|_|___|___|___|_|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|___|___|___|___|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|_|___|___|___|_|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|___|___|___|___|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|_|___|___|___|_|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|___|___|___|___|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|_|___|___|___|_|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|___|___|___|___|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|_|___|___|___|_|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B4B4E-D1DC-E781-3A26-A6855742F310}"/>
              </a:ext>
            </a:extLst>
          </p:cNvPr>
          <p:cNvSpPr txBox="1"/>
          <p:nvPr/>
        </p:nvSpPr>
        <p:spPr>
          <a:xfrm>
            <a:off x="170984" y="4519831"/>
            <a:ext cx="5584968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Pika-Pageant! Who has the stylish hat?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        / \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\\ _ //    \\ _ //    \\ _ //    \\ _ //    \\===//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o'v'o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  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o'v'o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  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o'v'o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  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o'v'o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  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o'v'o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Z(&gt;   )&gt;   Z(&gt;   )&gt;   Z(&gt;   )&gt;   Z(&gt;   )&gt;   Z(&gt;   )&gt;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U  U       U  U       U  U       U  U       U  U   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Most stylish: Pikachu no.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9D5D5-4102-05D1-5585-CAD2C093F272}"/>
              </a:ext>
            </a:extLst>
          </p:cNvPr>
          <p:cNvSpPr txBox="1"/>
          <p:nvPr/>
        </p:nvSpPr>
        <p:spPr>
          <a:xfrm>
            <a:off x="1127883" y="1422965"/>
            <a:ext cx="3671170" cy="2893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Draws a ASCII Heart with the word Karuna (Compassion)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Karuna        Karuna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KarunaKaruna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KarunaKaruna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KarunaKarunaKarunaKarunaKaruna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KarunaKarunaKarunaKarunaKaruna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KarunaKarunaKarunaKarunaKaruna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KarunaKarunaKarunaKaruna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KarunaKarunaKaruna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KarunaKaruna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Karuna      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**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2CA4E-F1F7-A5F9-0B6E-0A32E2C80ADF}"/>
              </a:ext>
            </a:extLst>
          </p:cNvPr>
          <p:cNvSpPr txBox="1"/>
          <p:nvPr/>
        </p:nvSpPr>
        <p:spPr>
          <a:xfrm>
            <a:off x="5849645" y="1934508"/>
            <a:ext cx="3671170" cy="46166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Four mountains with increasing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numbers of snowflakes.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* /\ *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  /__\  *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/    \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*/      \  *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    * /\ *     *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*   *   /__\  *    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*    /    \     *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  */      \  **  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 *     * /\ *     *  *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*  *   *   /__\  *    *  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*  *    /    \     *  *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 *   */      \  **  *  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 *  *     * /\ *     *  *  *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*  *  *   *   /__\  *    *  *  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*  *  *    /    \     *  *  *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 *  *   */      \  **  *  * </a:t>
            </a:r>
          </a:p>
        </p:txBody>
      </p:sp>
    </p:spTree>
    <p:extLst>
      <p:ext uri="{BB962C8B-B14F-4D97-AF65-F5344CB8AC3E}">
        <p14:creationId xmlns:p14="http://schemas.microsoft.com/office/powerpoint/2010/main" val="33270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EB943-AF35-C9CA-F33A-619970119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CB66-B6CD-181A-7316-2CE0B979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C1: Pete!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D56CD-DF5B-77F0-6C20-A18E433919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B3A50-B25C-2F28-B484-06AFFA249B71}"/>
              </a:ext>
            </a:extLst>
          </p:cNvPr>
          <p:cNvSpPr txBox="1"/>
          <p:nvPr/>
        </p:nvSpPr>
        <p:spPr>
          <a:xfrm>
            <a:off x="2963971" y="1443841"/>
            <a:ext cx="6264057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Task 1: This is an image of a star-shaped thing with an eye in the middle. His name is Pete.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_^_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&lt;_0_&gt;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Y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Task 3: These actually aren't all Pete! He brought his girlfriend and boyfriend, Theresa and Nosferatu, to stand with him.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_^_   _^_   _^_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&lt;_0_&gt; &lt;_0_&gt; &lt;_0_&gt;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Y     Y     Y  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Creative Option 2: How many boyfriends and girlfriends does Pete have? Int Randy will decide!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_^_   _^_   _^_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&lt;_0_&gt; &lt;_0_&gt; &lt;_0_&gt;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Y     Y     Y </a:t>
            </a:r>
          </a:p>
        </p:txBody>
      </p:sp>
    </p:spTree>
    <p:extLst>
      <p:ext uri="{BB962C8B-B14F-4D97-AF65-F5344CB8AC3E}">
        <p14:creationId xmlns:p14="http://schemas.microsoft.com/office/powerpoint/2010/main" val="42371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C0A20-166F-37D4-2E94-0F44C7EB4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BDA2-68A6-B00E-2A1F-C8C767C8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7817285" cy="762635"/>
          </a:xfrm>
        </p:spPr>
        <p:txBody>
          <a:bodyPr/>
          <a:lstStyle/>
          <a:p>
            <a:r>
              <a:rPr lang="en-US" dirty="0"/>
              <a:t>C1 Chuckles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7AB9-0F6A-109A-B0CD-69CA049C73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897AB-0588-B8A5-93AA-BE5529D72ACF}"/>
              </a:ext>
            </a:extLst>
          </p:cNvPr>
          <p:cNvSpPr txBox="1"/>
          <p:nvPr/>
        </p:nvSpPr>
        <p:spPr>
          <a:xfrm>
            <a:off x="395167" y="2877494"/>
            <a:ext cx="3138627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Stewart, a joyful gentleman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___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_|_|_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 ^_^ )  -[ hello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pookie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! ]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/| |\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\|_|/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| |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_| |_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6F596-6AC6-6111-6414-C31E19A65C84}"/>
              </a:ext>
            </a:extLst>
          </p:cNvPr>
          <p:cNvSpPr txBox="1"/>
          <p:nvPr/>
        </p:nvSpPr>
        <p:spPr>
          <a:xfrm>
            <a:off x="9110597" y="546208"/>
            <a:ext cx="2506249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Cat with a randomly assorted number of eyes! :3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/\___/\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 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o ˕ o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U   U )</a:t>
            </a:r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ノ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0AFF9-CFAE-70EF-D9D0-C5CE40EFFD56}"/>
              </a:ext>
            </a:extLst>
          </p:cNvPr>
          <p:cNvSpPr txBox="1"/>
          <p:nvPr/>
        </p:nvSpPr>
        <p:spPr>
          <a:xfrm>
            <a:off x="420667" y="1219200"/>
            <a:ext cx="1216068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Cool S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| 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| 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 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FB00C-F756-C73A-CF3E-9FDD0B5A0BE0}"/>
              </a:ext>
            </a:extLst>
          </p:cNvPr>
          <p:cNvSpPr txBox="1"/>
          <p:nvPr/>
        </p:nvSpPr>
        <p:spPr>
          <a:xfrm>
            <a:off x="3685467" y="1219200"/>
            <a:ext cx="5273457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 CROWS ARE NOT FRIENDLY! THEY ORGANIZED!!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ITS A MURDER OF CROWS!!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/--\      /--\      /--\      /--\      /--\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_/ `* &gt;   _/ `* &gt;   _/ `* &gt;   _/ `* &gt;   _/ `* 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&lt;&lt;  \  /  &lt;&lt;  \  /  &lt;&lt;  \  /  &lt;&lt;  \  /  &lt;&lt;  \  /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\_/_/     \_/_/     \_/_/     \_/_/     \_/_/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L  L      L  L      L  L      L  L      L  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DFCA3-0AB9-E342-DE78-8A014D99B4DA}"/>
              </a:ext>
            </a:extLst>
          </p:cNvPr>
          <p:cNvSpPr txBox="1"/>
          <p:nvPr/>
        </p:nvSpPr>
        <p:spPr>
          <a:xfrm>
            <a:off x="5600905" y="3562418"/>
            <a:ext cx="3358019" cy="2893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\(•_•)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) )z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/ \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\(•_•) \(•_•)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) )z   ) )z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/ \    / \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\(•_•) \(•_•) \(•_•)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) )z   ) )z   ) )z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/ \    / \    / \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\(•_•) \(•_•) \(•_•) \(•_•)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) )z   ) )z   ) )z   ) )z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 \    / \    / \    / \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sassy pyramid of 10 dancers!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47DCF-F211-F263-F804-83ABCA69FD6C}"/>
              </a:ext>
            </a:extLst>
          </p:cNvPr>
          <p:cNvSpPr txBox="1"/>
          <p:nvPr/>
        </p:nvSpPr>
        <p:spPr>
          <a:xfrm>
            <a:off x="1818997" y="1197478"/>
            <a:ext cx="1517736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Sigma Matt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|-----|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_ _ 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o o 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 ^  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|\---/|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|-----|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0FDFD-1C1A-D792-B652-398049E8637A}"/>
              </a:ext>
            </a:extLst>
          </p:cNvPr>
          <p:cNvSpPr txBox="1"/>
          <p:nvPr/>
        </p:nvSpPr>
        <p:spPr>
          <a:xfrm>
            <a:off x="393153" y="4793803"/>
            <a:ext cx="4903008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random number of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phils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stacked on top of each other. all meowing a beautiful melody just for you!! they sound even better than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beyonce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! 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^-------^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 /   \  | &lt; 🎶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meowwwwwwwww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meow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meowwww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🎶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 u  O  u 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///------\\\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U🎸U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0DE588-7E1E-B574-37FD-42EF4BF37FF1}"/>
              </a:ext>
            </a:extLst>
          </p:cNvPr>
          <p:cNvSpPr txBox="1"/>
          <p:nvPr/>
        </p:nvSpPr>
        <p:spPr>
          <a:xfrm>
            <a:off x="3685468" y="3121223"/>
            <a:ext cx="1738434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Matt the Robot! Beep Boop Beep Boop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{*_*}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=\| |/=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[][] </a:t>
            </a:r>
          </a:p>
        </p:txBody>
      </p:sp>
    </p:spTree>
    <p:extLst>
      <p:ext uri="{BB962C8B-B14F-4D97-AF65-F5344CB8AC3E}">
        <p14:creationId xmlns:p14="http://schemas.microsoft.com/office/powerpoint/2010/main" val="16173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5B74-CD1D-3285-969C-A1CA62F3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3D7F5-39F2-97FB-7605-09D0EC1F3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5D3FF4-E669-0043-7357-8F14680E96EB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mystery example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733032-A67D-4156-1F33-46FC8191399C}"/>
              </a:ext>
            </a:extLst>
          </p:cNvPr>
          <p:cNvSpPr txBox="1"/>
          <p:nvPr/>
        </p:nvSpPr>
        <p:spPr>
          <a:xfrm>
            <a:off x="980439" y="1544407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77D2-502C-FD20-75C5-079A5AB8E5EF}"/>
              </a:ext>
            </a:extLst>
          </p:cNvPr>
          <p:cNvSpPr txBox="1"/>
          <p:nvPr/>
        </p:nvSpPr>
        <p:spPr>
          <a:xfrm>
            <a:off x="948432" y="2220382"/>
            <a:ext cx="64820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(z, y, x);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(y, x, z);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and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x));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2CE2E-F714-D6E4-24CD-A8E74322468A}"/>
              </a:ext>
            </a:extLst>
          </p:cNvPr>
          <p:cNvSpPr txBox="1"/>
          <p:nvPr/>
        </p:nvSpPr>
        <p:spPr>
          <a:xfrm>
            <a:off x="7531692" y="1409936"/>
            <a:ext cx="4496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 and 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9 and 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and -7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 and -3 </a:t>
            </a:r>
          </a:p>
          <a:p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I'm lost</a:t>
            </a:r>
          </a:p>
        </p:txBody>
      </p:sp>
    </p:spTree>
    <p:extLst>
      <p:ext uri="{BB962C8B-B14F-4D97-AF65-F5344CB8AC3E}">
        <p14:creationId xmlns:p14="http://schemas.microsoft.com/office/powerpoint/2010/main" val="2274387269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7907</TotalTime>
  <Words>2945</Words>
  <Application>Microsoft Macintosh PowerPoint</Application>
  <PresentationFormat>Widescreen</PresentationFormat>
  <Paragraphs>566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Montserrat ExtraBold</vt:lpstr>
      <vt:lpstr>Montserrat</vt:lpstr>
      <vt:lpstr>Consolas</vt:lpstr>
      <vt:lpstr>Arial</vt:lpstr>
      <vt:lpstr>Montserrat SemiBold</vt:lpstr>
      <vt:lpstr>Calibri</vt:lpstr>
      <vt:lpstr>CSE 12X (adopted from CSE 373)</vt:lpstr>
      <vt:lpstr>More Methods, Parameters, and Returns</vt:lpstr>
      <vt:lpstr>Announcements, Reminders</vt:lpstr>
      <vt:lpstr>C1: So Much Variety!!</vt:lpstr>
      <vt:lpstr>C1: Cats vs Dogs?</vt:lpstr>
      <vt:lpstr>C1: Movie Characters</vt:lpstr>
      <vt:lpstr>C1: Extensive Extensions</vt:lpstr>
      <vt:lpstr>C1: Pete!</vt:lpstr>
      <vt:lpstr>C1 Chuckles</vt:lpstr>
      <vt:lpstr>PowerPoint Presentation</vt:lpstr>
      <vt:lpstr>PowerPoint Presentation</vt:lpstr>
      <vt:lpstr>Recall: Returns</vt:lpstr>
      <vt:lpstr>Recall: Returns versus Prints</vt:lpstr>
      <vt:lpstr>Recall: Counting Counts</vt:lpstr>
      <vt:lpstr>Returning Counts</vt:lpstr>
      <vt:lpstr>PowerPoint Presentation</vt:lpstr>
      <vt:lpstr>PowerPoint Presentation</vt:lpstr>
      <vt:lpstr>Common Problem-Solving Strategies</vt:lpstr>
      <vt:lpstr>New: Method Comments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387</cp:revision>
  <dcterms:modified xsi:type="dcterms:W3CDTF">2025-02-05T23:34:27Z</dcterms:modified>
</cp:coreProperties>
</file>