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48" r:id="rId3"/>
    <p:sldId id="356" r:id="rId4"/>
    <p:sldId id="436" r:id="rId5"/>
    <p:sldId id="437" r:id="rId6"/>
    <p:sldId id="434" r:id="rId7"/>
    <p:sldId id="415" r:id="rId8"/>
    <p:sldId id="416" r:id="rId9"/>
    <p:sldId id="438" r:id="rId10"/>
    <p:sldId id="439" r:id="rId11"/>
    <p:sldId id="422" r:id="rId12"/>
    <p:sldId id="440" r:id="rId13"/>
    <p:sldId id="441" r:id="rId14"/>
    <p:sldId id="442" r:id="rId15"/>
    <p:sldId id="446" r:id="rId16"/>
    <p:sldId id="444" r:id="rId17"/>
    <p:sldId id="447" r:id="rId18"/>
    <p:sldId id="431" r:id="rId19"/>
    <p:sldId id="449" r:id="rId20"/>
  </p:sldIdLst>
  <p:sldSz cx="12192000" cy="6858000"/>
  <p:notesSz cx="6858000" cy="9144000"/>
  <p:embeddedFontLst>
    <p:embeddedFont>
      <p:font typeface="Consolas" panose="020B0609020204030204" pitchFamily="49" charset="0"/>
      <p:regular r:id="rId23"/>
      <p:bold r:id="rId24"/>
      <p:italic r:id="rId25"/>
      <p:boldItalic r:id="rId26"/>
    </p:embeddedFont>
    <p:embeddedFont>
      <p:font typeface="Montserrat" pitchFamily="2" charset="77"/>
      <p:regular r:id="rId27"/>
      <p:bold r:id="rId28"/>
      <p:italic r:id="rId29"/>
      <p:boldItalic r:id="rId30"/>
    </p:embeddedFont>
    <p:embeddedFont>
      <p:font typeface="Montserrat ExtraBold" panose="020F0502020204030204" pitchFamily="34" charset="0"/>
      <p:bold r:id="rId31"/>
      <p:italic r:id="rId32"/>
      <p:boldItalic r:id="rId33"/>
    </p:embeddedFont>
    <p:embeddedFont>
      <p:font typeface="Montserrat SemiBold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1"/>
    <p:restoredTop sz="95080"/>
  </p:normalViewPr>
  <p:slideViewPr>
    <p:cSldViewPr snapToGrid="0">
      <p:cViewPr varScale="1">
        <p:scale>
          <a:sx n="125" d="100"/>
          <a:sy n="125" d="100"/>
        </p:scale>
        <p:origin x="952" y="160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1/30/25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AE32635B-5E3D-2F57-2690-06841A5A816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65822BF-1D5B-D14F-CE84-3E34C7526F3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sk questions on sli.do with code #cse121">
            <a:extLst>
              <a:ext uri="{FF2B5EF4-FFF2-40B4-BE49-F238E27FC236}">
                <a16:creationId xmlns:a16="http://schemas.microsoft.com/office/drawing/2014/main" id="{0562DE02-AC2E-6C73-390F-933916D65C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94648" y="237510"/>
            <a:ext cx="699850" cy="699850"/>
          </a:xfrm>
          <a:prstGeom prst="rect">
            <a:avLst/>
          </a:prstGeom>
        </p:spPr>
      </p:pic>
      <p:sp>
        <p:nvSpPr>
          <p:cNvPr id="12" name="Google Shape;18;p29">
            <a:extLst>
              <a:ext uri="{FF2B5EF4-FFF2-40B4-BE49-F238E27FC236}">
                <a16:creationId xmlns:a16="http://schemas.microsoft.com/office/drawing/2014/main" id="{7A960379-B507-EA3F-346D-8F7E16F8A24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D6096BFD-67E9-1F81-AFA3-3E1E1D4D18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94648" y="237510"/>
            <a:ext cx="699850" cy="699850"/>
          </a:xfrm>
          <a:prstGeom prst="rect">
            <a:avLst/>
          </a:prstGeom>
        </p:spPr>
      </p:pic>
      <p:sp>
        <p:nvSpPr>
          <p:cNvPr id="7" name="Google Shape;18;p29">
            <a:extLst>
              <a:ext uri="{FF2B5EF4-FFF2-40B4-BE49-F238E27FC236}">
                <a16:creationId xmlns:a16="http://schemas.microsoft.com/office/drawing/2014/main" id="{9FFB2866-F872-06CD-0A49-F6D3F7DA6FF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4A1B8C24-1AF0-38C2-744C-92C63004344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70322/discussion/606761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Methods, Parameters,</a:t>
            </a:r>
            <a:b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Returns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are your weekend </a:t>
            </a: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(or </a:t>
            </a:r>
            <a:r>
              <a:rPr lang="en-US" sz="2200" b="0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Weeknd</a:t>
            </a: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) plans?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07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8614489A-1194-9609-EC5D-F3886096A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843" y="5543242"/>
            <a:ext cx="1274118" cy="12741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F324-FE09-4948-1F46-4E952F8F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7D1A4-A8AC-A3A6-3261-471CBFC38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A4E8DA-52A1-8641-3700-7D1B032C2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479781"/>
            <a:ext cx="10515599" cy="4668457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allow us to send values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 method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(int num)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(num + " is the best!");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&lt;value of correct type&gt;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that returns a value…</a:t>
            </a:r>
          </a:p>
          <a:p>
            <a:pPr marL="571500" lvl="1" indent="0">
              <a:buNone/>
            </a:pPr>
            <a:r>
              <a:rPr lang="en-US" sz="2800" dirty="0">
                <a:solidFill>
                  <a:schemeClr val="tx1"/>
                </a:solidFill>
                <a:highlight>
                  <a:srgbClr val="FFFFCC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result =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(42);</a:t>
            </a:r>
          </a:p>
        </p:txBody>
      </p:sp>
      <p:sp>
        <p:nvSpPr>
          <p:cNvPr id="6" name="Callout: Left Arrow 1">
            <a:extLst>
              <a:ext uri="{FF2B5EF4-FFF2-40B4-BE49-F238E27FC236}">
                <a16:creationId xmlns:a16="http://schemas.microsoft.com/office/drawing/2014/main" id="{805BDD87-5DDC-75D8-60B8-90D5F3725BF0}"/>
              </a:ext>
            </a:extLst>
          </p:cNvPr>
          <p:cNvSpPr/>
          <p:nvPr/>
        </p:nvSpPr>
        <p:spPr>
          <a:xfrm>
            <a:off x="7967511" y="3056862"/>
            <a:ext cx="4100239" cy="1514293"/>
          </a:xfrm>
          <a:prstGeom prst="leftArrow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Evaluates the expression</a:t>
            </a:r>
          </a:p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this value to where the method is called from</a:t>
            </a:r>
          </a:p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immediately exits </a:t>
            </a:r>
          </a:p>
        </p:txBody>
      </p:sp>
    </p:spTree>
    <p:extLst>
      <p:ext uri="{BB962C8B-B14F-4D97-AF65-F5344CB8AC3E}">
        <p14:creationId xmlns:p14="http://schemas.microsoft.com/office/powerpoint/2010/main" val="41123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018869"/>
              </p:ext>
            </p:extLst>
          </p:nvPr>
        </p:nvGraphicFramePr>
        <p:xfrm>
          <a:off x="1107326" y="2116270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7AB6-FE57-DB68-3F1C-6BC9A50F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String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AB584-796E-7443-A748-73E0E0F0F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372843-D8BA-3D38-D157-B092F4325616}"/>
              </a:ext>
            </a:extLst>
          </p:cNvPr>
          <p:cNvGraphicFramePr>
            <a:graphicFrameLocks noGrp="1"/>
          </p:cNvGraphicFramePr>
          <p:nvPr/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 at index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characters in this string from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69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2A6D-0308-A75B-5DC5-B477196D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Gumball &amp; Strings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9FCB1-EF9A-B42B-36B3-76D51859B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5CAB0B6-09F6-7E17-115E-36D1B6C8F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891746" cy="11276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String s = "bubblegum";</a:t>
            </a:r>
          </a:p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 = </a:t>
            </a:r>
            <a:r>
              <a:rPr lang="en-US" sz="2400" dirty="0" err="1">
                <a:latin typeface="Consolas" panose="020B0609020204030204" pitchFamily="49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</a:rPr>
              <a:t>(7, 8).</a:t>
            </a:r>
            <a:r>
              <a:rPr lang="en-US" sz="2400" dirty="0" err="1">
                <a:latin typeface="Consolas" panose="020B0609020204030204" pitchFamily="49" charset="0"/>
              </a:rPr>
              <a:t>toUpperCase</a:t>
            </a:r>
            <a:r>
              <a:rPr lang="en-US" sz="2400" dirty="0">
                <a:latin typeface="Consolas" panose="020B0609020204030204" pitchFamily="49" charset="0"/>
              </a:rPr>
              <a:t>() + </a:t>
            </a:r>
            <a:r>
              <a:rPr lang="en-US" sz="2400" dirty="0" err="1">
                <a:latin typeface="Consolas" panose="020B0609020204030204" pitchFamily="49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</a:rPr>
              <a:t>(8) + "ball";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127CD1-5674-33D7-6177-E4E45B5EC77E}"/>
              </a:ext>
            </a:extLst>
          </p:cNvPr>
          <p:cNvGrpSpPr/>
          <p:nvPr/>
        </p:nvGrpSpPr>
        <p:grpSpPr>
          <a:xfrm>
            <a:off x="838200" y="2813741"/>
            <a:ext cx="10760676" cy="910836"/>
            <a:chOff x="838200" y="2813741"/>
            <a:chExt cx="10760676" cy="91083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6075B6-B1C4-4152-11A3-89B399A6151F}"/>
                </a:ext>
              </a:extLst>
            </p:cNvPr>
            <p:cNvSpPr txBox="1"/>
            <p:nvPr/>
          </p:nvSpPr>
          <p:spPr>
            <a:xfrm>
              <a:off x="838200" y="3262912"/>
              <a:ext cx="107606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indent="0" algn="r">
                <a:buNone/>
              </a:pPr>
              <a:r>
                <a:rPr lang="en-US" sz="2400" dirty="0">
                  <a:latin typeface="Consolas" panose="020B0609020204030204" pitchFamily="49" charset="0"/>
                </a:rPr>
                <a:t>s =               "g".</a:t>
              </a:r>
              <a:r>
                <a:rPr lang="en-US" sz="2400" dirty="0" err="1">
                  <a:latin typeface="Consolas" panose="020B0609020204030204" pitchFamily="49" charset="0"/>
                </a:rPr>
                <a:t>toUpperCase</a:t>
              </a:r>
              <a:r>
                <a:rPr lang="en-US" sz="2400" dirty="0">
                  <a:latin typeface="Consolas" panose="020B0609020204030204" pitchFamily="49" charset="0"/>
                </a:rPr>
                <a:t>() + </a:t>
              </a:r>
              <a:r>
                <a:rPr lang="en-US" sz="2400" dirty="0" err="1">
                  <a:latin typeface="Consolas" panose="020B0609020204030204" pitchFamily="49" charset="0"/>
                </a:rPr>
                <a:t>s.substring</a:t>
              </a:r>
              <a:r>
                <a:rPr lang="en-US" sz="2400" dirty="0">
                  <a:latin typeface="Consolas" panose="020B0609020204030204" pitchFamily="49" charset="0"/>
                </a:rPr>
                <a:t>(8) + "ball";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BE485F4C-7CB8-09B3-B47D-2BACBDBCE315}"/>
                </a:ext>
              </a:extLst>
            </p:cNvPr>
            <p:cNvSpPr/>
            <p:nvPr/>
          </p:nvSpPr>
          <p:spPr>
            <a:xfrm rot="5400000">
              <a:off x="3024995" y="1578380"/>
              <a:ext cx="348714" cy="2819435"/>
            </a:xfrm>
            <a:prstGeom prst="rightBrace">
              <a:avLst>
                <a:gd name="adj1" fmla="val 89363"/>
                <a:gd name="adj2" fmla="val 10117"/>
              </a:avLst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61FE75-78C0-4BA0-DA87-C298F70106AE}"/>
              </a:ext>
            </a:extLst>
          </p:cNvPr>
          <p:cNvGrpSpPr/>
          <p:nvPr/>
        </p:nvGrpSpPr>
        <p:grpSpPr>
          <a:xfrm>
            <a:off x="838200" y="3747053"/>
            <a:ext cx="10760676" cy="922086"/>
            <a:chOff x="838200" y="3747053"/>
            <a:chExt cx="10760676" cy="9220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F1B9CB-501B-EA3F-0895-0E17AA1891BD}"/>
                </a:ext>
              </a:extLst>
            </p:cNvPr>
            <p:cNvSpPr txBox="1"/>
            <p:nvPr/>
          </p:nvSpPr>
          <p:spPr>
            <a:xfrm>
              <a:off x="838200" y="4207474"/>
              <a:ext cx="107606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indent="0" algn="r">
                <a:buNone/>
              </a:pPr>
              <a:r>
                <a:rPr lang="en-US" sz="2400" dirty="0">
                  <a:latin typeface="Consolas" panose="020B0609020204030204" pitchFamily="49" charset="0"/>
                </a:rPr>
                <a:t>s =                             "G" + </a:t>
              </a:r>
              <a:r>
                <a:rPr lang="en-US" sz="2400" dirty="0" err="1">
                  <a:latin typeface="Consolas" panose="020B0609020204030204" pitchFamily="49" charset="0"/>
                </a:rPr>
                <a:t>s.substring</a:t>
              </a:r>
              <a:r>
                <a:rPr lang="en-US" sz="2400" dirty="0">
                  <a:latin typeface="Consolas" panose="020B0609020204030204" pitchFamily="49" charset="0"/>
                </a:rPr>
                <a:t>(8) + "ball";</a:t>
              </a:r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5112D61C-98A6-5F77-6ABD-2B7D2AC9C6A2}"/>
                </a:ext>
              </a:extLst>
            </p:cNvPr>
            <p:cNvSpPr/>
            <p:nvPr/>
          </p:nvSpPr>
          <p:spPr>
            <a:xfrm rot="5400000">
              <a:off x="5357665" y="2681929"/>
              <a:ext cx="348714" cy="2478962"/>
            </a:xfrm>
            <a:prstGeom prst="rightBrace">
              <a:avLst>
                <a:gd name="adj1" fmla="val 89363"/>
                <a:gd name="adj2" fmla="val 7630"/>
              </a:avLst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A0C292-A735-DD8E-AED4-90DC5A3F1D51}"/>
              </a:ext>
            </a:extLst>
          </p:cNvPr>
          <p:cNvGrpSpPr/>
          <p:nvPr/>
        </p:nvGrpSpPr>
        <p:grpSpPr>
          <a:xfrm>
            <a:off x="838200" y="4674082"/>
            <a:ext cx="10760676" cy="914174"/>
            <a:chOff x="838200" y="4674082"/>
            <a:chExt cx="10760676" cy="9141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4901B0-EB5A-EEFE-7277-2A79D5172368}"/>
                </a:ext>
              </a:extLst>
            </p:cNvPr>
            <p:cNvSpPr txBox="1"/>
            <p:nvPr/>
          </p:nvSpPr>
          <p:spPr>
            <a:xfrm>
              <a:off x="838200" y="5126591"/>
              <a:ext cx="107606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indent="0" algn="r">
                <a:buNone/>
              </a:pPr>
              <a:r>
                <a:rPr lang="en-US" sz="2400" dirty="0">
                  <a:latin typeface="Consolas" panose="020B0609020204030204" pitchFamily="49" charset="0"/>
                </a:rPr>
                <a:t>s =                                       "G" + "um" + "ball";</a:t>
              </a: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9B5E5E6F-C1B9-C790-D300-CB1AC8DD7A5B}"/>
                </a:ext>
              </a:extLst>
            </p:cNvPr>
            <p:cNvSpPr/>
            <p:nvPr/>
          </p:nvSpPr>
          <p:spPr>
            <a:xfrm rot="5400000">
              <a:off x="8468147" y="3852673"/>
              <a:ext cx="348714" cy="1991532"/>
            </a:xfrm>
            <a:prstGeom prst="rightBrace">
              <a:avLst>
                <a:gd name="adj1" fmla="val 89363"/>
                <a:gd name="adj2" fmla="val 15254"/>
              </a:avLst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82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D30C7-1405-89E1-C48D-27C539F0D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B734-9062-F755-0419-2FB35F8D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Celsius to Fahrenheit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767624-2645-B4D0-C71F-6E9A479A35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57448-C563-1EEA-904F-4EE9F11CEA72}"/>
              </a:ext>
            </a:extLst>
          </p:cNvPr>
          <p:cNvSpPr txBox="1"/>
          <p:nvPr/>
        </p:nvSpPr>
        <p:spPr>
          <a:xfrm>
            <a:off x="5663762" y="4277803"/>
            <a:ext cx="6460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celsiusToF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fahrenheit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1.8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fahrenheit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B141C-1B93-D3AB-50CF-EB272A9ACED2}"/>
              </a:ext>
            </a:extLst>
          </p:cNvPr>
          <p:cNvSpPr txBox="1"/>
          <p:nvPr/>
        </p:nvSpPr>
        <p:spPr>
          <a:xfrm>
            <a:off x="5663762" y="1570487"/>
            <a:ext cx="6130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celsiusToF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fahrenheit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1.8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fahrenheit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B1E8E-8C04-88AD-078C-C1C353757617}"/>
              </a:ext>
            </a:extLst>
          </p:cNvPr>
          <p:cNvSpPr txBox="1"/>
          <p:nvPr/>
        </p:nvSpPr>
        <p:spPr>
          <a:xfrm>
            <a:off x="254000" y="2895131"/>
            <a:ext cx="4782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go from Celsius to Fahrenheit, you multiply by 1.8 and then add 32.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Which of these correctly implements this logic as a method?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68C98-AD64-8FA6-980A-B3E21E8E3985}"/>
              </a:ext>
            </a:extLst>
          </p:cNvPr>
          <p:cNvSpPr txBox="1"/>
          <p:nvPr/>
        </p:nvSpPr>
        <p:spPr>
          <a:xfrm>
            <a:off x="4973136" y="1816708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CD11E3-8F66-B427-E1AE-3EB7948C0CED}"/>
              </a:ext>
            </a:extLst>
          </p:cNvPr>
          <p:cNvSpPr txBox="1"/>
          <p:nvPr/>
        </p:nvSpPr>
        <p:spPr>
          <a:xfrm>
            <a:off x="4973136" y="3174885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F3FF0D-B565-9BCE-910D-232323D82D41}"/>
              </a:ext>
            </a:extLst>
          </p:cNvPr>
          <p:cNvSpPr txBox="1"/>
          <p:nvPr/>
        </p:nvSpPr>
        <p:spPr>
          <a:xfrm>
            <a:off x="4973136" y="4524024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9ADB5-E171-7EE0-530B-A742130DE8D9}"/>
              </a:ext>
            </a:extLst>
          </p:cNvPr>
          <p:cNvSpPr txBox="1"/>
          <p:nvPr/>
        </p:nvSpPr>
        <p:spPr>
          <a:xfrm>
            <a:off x="4973136" y="5790635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E773D9-D380-1E90-8DD2-274B2A729462}"/>
              </a:ext>
            </a:extLst>
          </p:cNvPr>
          <p:cNvSpPr txBox="1"/>
          <p:nvPr/>
        </p:nvSpPr>
        <p:spPr>
          <a:xfrm>
            <a:off x="5663762" y="3067163"/>
            <a:ext cx="6130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celsiusToF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fahrenheit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1.8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4DD6E-15A1-C994-87E6-23825270A39C}"/>
              </a:ext>
            </a:extLst>
          </p:cNvPr>
          <p:cNvSpPr txBox="1"/>
          <p:nvPr/>
        </p:nvSpPr>
        <p:spPr>
          <a:xfrm>
            <a:off x="5663762" y="5682913"/>
            <a:ext cx="6460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celsiusToF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1.8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5832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ECEDC2-FBDB-A663-17F3-F5B782326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4EA9B-6F6E-6AD0-A1E6-F7F546CA0BBB}"/>
              </a:ext>
            </a:extLst>
          </p:cNvPr>
          <p:cNvSpPr txBox="1"/>
          <p:nvPr/>
        </p:nvSpPr>
        <p:spPr>
          <a:xfrm>
            <a:off x="5663762" y="4277803"/>
            <a:ext cx="6460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celsiusToF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fahrenheit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1.8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fahrenheit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90A4A-3B78-3D67-D906-11245F7AAC50}"/>
              </a:ext>
            </a:extLst>
          </p:cNvPr>
          <p:cNvSpPr txBox="1"/>
          <p:nvPr/>
        </p:nvSpPr>
        <p:spPr>
          <a:xfrm>
            <a:off x="5663762" y="1570487"/>
            <a:ext cx="6130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celsiusToF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fahrenheit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1.8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fahrenheit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66EF5-B221-E549-93CD-628DB2423BF3}"/>
              </a:ext>
            </a:extLst>
          </p:cNvPr>
          <p:cNvSpPr txBox="1"/>
          <p:nvPr/>
        </p:nvSpPr>
        <p:spPr>
          <a:xfrm>
            <a:off x="254000" y="2895131"/>
            <a:ext cx="4782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go from Celsius to Fahrenheit, you multiply by 1.8 and then add 32.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Which of these correctly implements this logic as a method?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5263D-146B-28DA-4976-96FDEE31DCC3}"/>
              </a:ext>
            </a:extLst>
          </p:cNvPr>
          <p:cNvSpPr txBox="1"/>
          <p:nvPr/>
        </p:nvSpPr>
        <p:spPr>
          <a:xfrm>
            <a:off x="4973136" y="1816708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FC99A-88AF-2E25-2715-7096365D3476}"/>
              </a:ext>
            </a:extLst>
          </p:cNvPr>
          <p:cNvSpPr txBox="1"/>
          <p:nvPr/>
        </p:nvSpPr>
        <p:spPr>
          <a:xfrm>
            <a:off x="4973136" y="3174885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7C862-AFD2-D5B5-5D2D-18C05BAA83F2}"/>
              </a:ext>
            </a:extLst>
          </p:cNvPr>
          <p:cNvSpPr txBox="1"/>
          <p:nvPr/>
        </p:nvSpPr>
        <p:spPr>
          <a:xfrm>
            <a:off x="4973136" y="4524024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FC698-F1DA-C27A-6347-3FAFB914B33C}"/>
              </a:ext>
            </a:extLst>
          </p:cNvPr>
          <p:cNvSpPr txBox="1"/>
          <p:nvPr/>
        </p:nvSpPr>
        <p:spPr>
          <a:xfrm>
            <a:off x="4973136" y="5790635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9F86-5A9E-9EE3-BEDA-1A8FF207A4FB}"/>
              </a:ext>
            </a:extLst>
          </p:cNvPr>
          <p:cNvSpPr txBox="1"/>
          <p:nvPr/>
        </p:nvSpPr>
        <p:spPr>
          <a:xfrm>
            <a:off x="5663762" y="3067163"/>
            <a:ext cx="6130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celsiusToF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fahrenheit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1.8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94F82F-0833-19B9-4AF5-3B8A0817BD28}"/>
              </a:ext>
            </a:extLst>
          </p:cNvPr>
          <p:cNvSpPr txBox="1"/>
          <p:nvPr/>
        </p:nvSpPr>
        <p:spPr>
          <a:xfrm>
            <a:off x="5663762" y="5682913"/>
            <a:ext cx="6460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celsiusToF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celsius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1.8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B8B228-925B-4D68-7FE9-1D7E73F8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Celsius to Fahrenheit (pair)</a:t>
            </a:r>
          </a:p>
        </p:txBody>
      </p:sp>
    </p:spTree>
    <p:extLst>
      <p:ext uri="{BB962C8B-B14F-4D97-AF65-F5344CB8AC3E}">
        <p14:creationId xmlns:p14="http://schemas.microsoft.com/office/powerpoint/2010/main" val="1882820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D21DFD-E19C-9873-E705-5819FD7F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A44E6-C136-5090-C1E0-24CCA84090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80A57-273B-CB76-6B6B-FBC1782E655E}"/>
              </a:ext>
            </a:extLst>
          </p:cNvPr>
          <p:cNvSpPr txBox="1"/>
          <p:nvPr/>
        </p:nvSpPr>
        <p:spPr>
          <a:xfrm>
            <a:off x="1374577" y="2168723"/>
            <a:ext cx="65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722FF-994A-D618-55A4-6AF6FEC0646A}"/>
              </a:ext>
            </a:extLst>
          </p:cNvPr>
          <p:cNvSpPr txBox="1"/>
          <p:nvPr/>
        </p:nvSpPr>
        <p:spPr>
          <a:xfrm>
            <a:off x="8499261" y="1933156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109F9-83B1-CC8D-DB03-5A60306AD5C8}"/>
              </a:ext>
            </a:extLst>
          </p:cNvPr>
          <p:cNvSpPr txBox="1"/>
          <p:nvPr/>
        </p:nvSpPr>
        <p:spPr>
          <a:xfrm>
            <a:off x="1374577" y="3429000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3DAA30-53AC-0409-6477-908BE1CFDC35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return example (think)</a:t>
            </a:r>
          </a:p>
        </p:txBody>
      </p:sp>
    </p:spTree>
    <p:extLst>
      <p:ext uri="{BB962C8B-B14F-4D97-AF65-F5344CB8AC3E}">
        <p14:creationId xmlns:p14="http://schemas.microsoft.com/office/powerpoint/2010/main" val="124731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F7859-A071-364E-7A93-61D8D3044C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35825-E87F-E77F-0ABD-4165FA62BF15}"/>
              </a:ext>
            </a:extLst>
          </p:cNvPr>
          <p:cNvSpPr txBox="1"/>
          <p:nvPr/>
        </p:nvSpPr>
        <p:spPr>
          <a:xfrm>
            <a:off x="1374577" y="2168723"/>
            <a:ext cx="65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A92C3-D409-3C9F-65E9-38ED519778C5}"/>
              </a:ext>
            </a:extLst>
          </p:cNvPr>
          <p:cNvSpPr txBox="1"/>
          <p:nvPr/>
        </p:nvSpPr>
        <p:spPr>
          <a:xfrm>
            <a:off x="8499261" y="1933156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A842C-D659-ADC5-5088-16DD8A0AB07C}"/>
              </a:ext>
            </a:extLst>
          </p:cNvPr>
          <p:cNvSpPr txBox="1"/>
          <p:nvPr/>
        </p:nvSpPr>
        <p:spPr>
          <a:xfrm>
            <a:off x="1374577" y="3429000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67F44E-5127-5457-4546-08957D740ACF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return example (pair)</a:t>
            </a:r>
          </a:p>
        </p:txBody>
      </p:sp>
    </p:spTree>
    <p:extLst>
      <p:ext uri="{BB962C8B-B14F-4D97-AF65-F5344CB8AC3E}">
        <p14:creationId xmlns:p14="http://schemas.microsoft.com/office/powerpoint/2010/main" val="225950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B05D-FCCB-68EC-2BCE-C75CE2C0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Method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2E47-87C4-D41F-EA81-DADE1F1B8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/>
              <a:t>Each method you write (except main) should have a short comment!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Randomly generates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an addition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problem where the 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operands are in the range 1-10 (inclusive), </a:t>
            </a:r>
          </a:p>
          <a:p>
            <a:pPr marL="46355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and prints the result,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rounded to two decimal places.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addTwoRandomNumbers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463550" indent="0">
              <a:buNone/>
            </a:pP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sum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num1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+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num2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463550" indent="0">
              <a:buNone/>
            </a:pP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   ...</a:t>
            </a:r>
            <a:endParaRPr lang="en-US" sz="28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0047-BD04-E782-6F19-12EF485E29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490E0-9479-1A01-4D05-810987957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F7051-79DF-34A3-5306-BF890B89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(again)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DE456-33E4-CF81-FE7D-0150B09EC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P1 is out, due next Tuesday, Feb 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Start early – this one is tough!</a:t>
            </a:r>
          </a:p>
          <a:p>
            <a:pPr lvl="1"/>
            <a:r>
              <a:rPr lang="en-US" dirty="0"/>
              <a:t>Doing P1 is </a:t>
            </a:r>
            <a:r>
              <a:rPr lang="en-US" i="1" dirty="0"/>
              <a:t>also</a:t>
            </a:r>
            <a:r>
              <a:rPr lang="en-US" dirty="0"/>
              <a:t> studying for the quiz</a:t>
            </a:r>
          </a:p>
          <a:p>
            <a:r>
              <a:rPr lang="en-US" dirty="0"/>
              <a:t>R1 released yesterday, due Thursday Feb 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Quiz 0 is on Thursday, February 6 (in your registered quiz section)</a:t>
            </a:r>
          </a:p>
          <a:p>
            <a:pPr lvl="1"/>
            <a:r>
              <a:rPr lang="en-US" dirty="0"/>
              <a:t>can’t make it? email Matt </a:t>
            </a:r>
            <a:r>
              <a:rPr lang="en-US" u="sng" dirty="0"/>
              <a:t>ASAP</a:t>
            </a:r>
            <a:endParaRPr lang="en-US" dirty="0"/>
          </a:p>
          <a:p>
            <a:r>
              <a:rPr lang="en-US" dirty="0"/>
              <a:t>As you potentially rewatch lectures – Ed </a:t>
            </a:r>
            <a:r>
              <a:rPr lang="en-US" dirty="0" err="1"/>
              <a:t>megathreads</a:t>
            </a:r>
            <a:r>
              <a:rPr lang="en-US" dirty="0"/>
              <a:t> reminder!</a:t>
            </a:r>
          </a:p>
          <a:p>
            <a:r>
              <a:rPr lang="en-US" dirty="0"/>
              <a:t>No pre-class work for next Wed :)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FA3A3-9D6A-F3DA-23EA-BC82DAC099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8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EDEFA-DD6C-0748-A8D7-4C6F43F05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2A6A-D2C3-5730-1797-E18F5B1D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note on, </a:t>
            </a:r>
            <a:r>
              <a:rPr lang="en-US" i="1" dirty="0"/>
              <a:t>*gestures wildly*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1D6BE-4C44-E375-819E-19AE0A8DF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Wanted to acknowledge that:</a:t>
            </a:r>
          </a:p>
          <a:p>
            <a:r>
              <a:rPr lang="en-US" dirty="0"/>
              <a:t>laws (and our interpretation of them) are changing rapidly</a:t>
            </a:r>
          </a:p>
          <a:p>
            <a:r>
              <a:rPr lang="en-US" dirty="0"/>
              <a:t>there’s a lot of uncertainty, and many questions don’t have answers</a:t>
            </a:r>
          </a:p>
          <a:p>
            <a:r>
              <a:rPr lang="en-US" dirty="0"/>
              <a:t>this can be </a:t>
            </a:r>
            <a:r>
              <a:rPr lang="en-US" u="sng" dirty="0"/>
              <a:t>extraordinarily</a:t>
            </a:r>
            <a:r>
              <a:rPr lang="en-US" dirty="0"/>
              <a:t> stressful (and makes it hard to do 121!)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Materially,</a:t>
            </a:r>
          </a:p>
          <a:p>
            <a:r>
              <a:rPr lang="en-US" dirty="0"/>
              <a:t>if this is affecting your ability to engage in CSE 121,</a:t>
            </a:r>
            <a:br>
              <a:rPr lang="en-US" dirty="0"/>
            </a:br>
            <a:r>
              <a:rPr lang="en-US" dirty="0"/>
              <a:t>please let me know – I’m more than happy to chat</a:t>
            </a:r>
          </a:p>
          <a:p>
            <a:r>
              <a:rPr lang="en-US" dirty="0"/>
              <a:t>I’m also happy to refer you to on-campus resources that are helpful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ABC07-F7F2-8EBB-CC17-6663F4BB1E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P1 is out, due next Tuesday, Feb 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Start early – this one is tough!</a:t>
            </a:r>
          </a:p>
          <a:p>
            <a:pPr lvl="1"/>
            <a:r>
              <a:rPr lang="en-US" dirty="0"/>
              <a:t>Doing P1 is </a:t>
            </a:r>
            <a:r>
              <a:rPr lang="en-US" i="1" dirty="0"/>
              <a:t>also</a:t>
            </a:r>
            <a:r>
              <a:rPr lang="en-US" dirty="0"/>
              <a:t> studying for the quiz</a:t>
            </a:r>
          </a:p>
          <a:p>
            <a:r>
              <a:rPr lang="en-US" dirty="0"/>
              <a:t>R1 released yesterday, due Thursday Feb 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Quiz 0 is on Thursday, February 6 (in your registered quiz section)</a:t>
            </a:r>
          </a:p>
          <a:p>
            <a:pPr lvl="1"/>
            <a:r>
              <a:rPr lang="en-US" dirty="0"/>
              <a:t>can’t make it? email Matt </a:t>
            </a:r>
            <a:r>
              <a:rPr lang="en-US" u="sng" dirty="0"/>
              <a:t>ASAP</a:t>
            </a:r>
            <a:endParaRPr lang="en-US" dirty="0"/>
          </a:p>
          <a:p>
            <a:r>
              <a:rPr lang="en-US" dirty="0"/>
              <a:t>As you potentially rewatch lectures – Ed </a:t>
            </a:r>
            <a:r>
              <a:rPr lang="en-US" dirty="0" err="1"/>
              <a:t>megathreads</a:t>
            </a:r>
            <a:r>
              <a:rPr lang="en-US" dirty="0"/>
              <a:t> reminder!</a:t>
            </a:r>
          </a:p>
          <a:p>
            <a:r>
              <a:rPr lang="en-US" dirty="0"/>
              <a:t>No pre-class work for next Wed :)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4BD2-BF6C-EB02-B944-6C7A93A0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about Quiz 0…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AC860-F963-90F8-1723-64E0D249F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Quiz 0 is Thursday, Feb 6</a:t>
            </a:r>
            <a:r>
              <a:rPr lang="en-US" baseline="30000" dirty="0"/>
              <a:t>th</a:t>
            </a:r>
            <a:r>
              <a:rPr lang="en-US" dirty="0"/>
              <a:t>!</a:t>
            </a:r>
            <a:endParaRPr lang="en-US" b="1" dirty="0"/>
          </a:p>
          <a:p>
            <a:pPr marL="114300" indent="0">
              <a:buNone/>
            </a:pPr>
            <a:r>
              <a:rPr lang="en-US" b="1" dirty="0"/>
              <a:t>Please read the </a:t>
            </a:r>
            <a:r>
              <a:rPr lang="en-US" b="1" dirty="0">
                <a:hlinkClick r:id="rId2"/>
              </a:rPr>
              <a:t>policies &amp; procedures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You are responsible for following these rules!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General advice:</a:t>
            </a:r>
          </a:p>
          <a:p>
            <a:r>
              <a:rPr lang="en-US" dirty="0"/>
              <a:t>do the practice quiz in an environment like an actual quiz:</a:t>
            </a:r>
            <a:br>
              <a:rPr lang="en-US" dirty="0"/>
            </a:br>
            <a:r>
              <a:rPr lang="en-US" dirty="0"/>
              <a:t>time yourself, only used allowed resources, etc.</a:t>
            </a:r>
          </a:p>
          <a:p>
            <a:r>
              <a:rPr lang="en-US" dirty="0"/>
              <a:t>organize your notes – open book </a:t>
            </a:r>
            <a:r>
              <a:rPr lang="en-US" i="1" dirty="0"/>
              <a:t>doesn’t</a:t>
            </a:r>
            <a:r>
              <a:rPr lang="en-US" dirty="0"/>
              <a:t> mean “no notes required”!</a:t>
            </a:r>
          </a:p>
          <a:p>
            <a:r>
              <a:rPr lang="en-US" dirty="0"/>
              <a:t>get some sleep – you won’t do well with no sleep (or food)</a:t>
            </a:r>
          </a:p>
          <a:p>
            <a:pPr marL="11430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17BA6-14D0-8393-42F9-68B1FC0DFD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1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E7322-BD12-D01D-A3DF-9A8F9D0CB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A61B-A573-E2E7-9EC6-DA3895EA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“studying deliberately”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9EA15-F44A-CE7C-0F81-05238F763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Biggest advice: </a:t>
            </a:r>
            <a:r>
              <a:rPr lang="en-US" b="1" dirty="0"/>
              <a:t>study deliberately</a:t>
            </a:r>
            <a:r>
              <a:rPr lang="en-US" dirty="0"/>
              <a:t>; as a sketch,</a:t>
            </a:r>
          </a:p>
          <a:p>
            <a:r>
              <a:rPr lang="en-US" dirty="0"/>
              <a:t>catch up to methods &amp; parameters</a:t>
            </a:r>
          </a:p>
          <a:p>
            <a:r>
              <a:rPr lang="en-US" dirty="0"/>
              <a:t>then, do the first practice quiz</a:t>
            </a:r>
          </a:p>
          <a:p>
            <a:r>
              <a:rPr lang="en-US" b="1" dirty="0"/>
              <a:t>reflect</a:t>
            </a:r>
            <a:r>
              <a:rPr lang="en-US" dirty="0"/>
              <a:t>: what went well, what topics were shaky?</a:t>
            </a:r>
          </a:p>
          <a:p>
            <a:r>
              <a:rPr lang="en-US" b="1" u="sng" dirty="0"/>
              <a:t>review those topics</a:t>
            </a:r>
            <a:r>
              <a:rPr lang="en-US" dirty="0"/>
              <a:t> (with practice problems, office hours, …)</a:t>
            </a:r>
          </a:p>
          <a:p>
            <a:r>
              <a:rPr lang="en-US" dirty="0"/>
              <a:t>then, do the second practice quiz – do you see the same problems?</a:t>
            </a:r>
          </a:p>
          <a:p>
            <a:endParaRPr lang="en-US" b="1" dirty="0"/>
          </a:p>
          <a:p>
            <a:pPr marL="114300" indent="0">
              <a:buNone/>
            </a:pPr>
            <a:r>
              <a:rPr lang="en-US" dirty="0"/>
              <a:t>Targeted, deliberate practice gives you a better return!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1B092-0680-CBD0-54E4-6D01212F91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9701-2233-17AC-B2DC-B743CBAB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Class Constants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ECAF8-468F-E04A-F5A4-18639FD3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150038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 fixed value visible (in-scope) to the whole program (the entire </a:t>
            </a:r>
            <a:r>
              <a:rPr lang="en-US" b="1" i="1" dirty="0"/>
              <a:t>class</a:t>
            </a:r>
            <a:r>
              <a:rPr lang="en-US" dirty="0"/>
              <a:t>).</a:t>
            </a:r>
          </a:p>
          <a:p>
            <a:pPr marL="114300" indent="0">
              <a:buNone/>
            </a:pPr>
            <a:r>
              <a:rPr lang="en-US" dirty="0"/>
              <a:t>Value is set at declaration, </a:t>
            </a:r>
            <a:r>
              <a:rPr lang="en-US" b="1" dirty="0"/>
              <a:t>cannot</a:t>
            </a:r>
            <a:r>
              <a:rPr lang="en-US" dirty="0"/>
              <a:t> be reassigned – value is </a:t>
            </a:r>
            <a:r>
              <a:rPr lang="en-US" b="1" i="1" dirty="0"/>
              <a:t>constant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3FF1-5B88-0728-C7D7-CAF0F25CE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AFC3D56-ACCF-C796-A385-E6E12FF1C12A}"/>
              </a:ext>
            </a:extLst>
          </p:cNvPr>
          <p:cNvSpPr txBox="1"/>
          <p:nvPr/>
        </p:nvSpPr>
        <p:spPr>
          <a:xfrm>
            <a:off x="533400" y="3986012"/>
            <a:ext cx="11125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final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NAME_OF_CONSTANT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5518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count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0FD26-2A09-C98D-4311-737CDE500AA2}"/>
              </a:ext>
            </a:extLst>
          </p:cNvPr>
          <p:cNvSpPr txBox="1"/>
          <p:nvPr/>
        </p:nvSpPr>
        <p:spPr>
          <a:xfrm>
            <a:off x="152399" y="1674674"/>
            <a:ext cx="665027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final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B150B-37F4-62ED-07A9-F4C70B3BDB29}"/>
              </a:ext>
            </a:extLst>
          </p:cNvPr>
          <p:cNvSpPr txBox="1"/>
          <p:nvPr/>
        </p:nvSpPr>
        <p:spPr>
          <a:xfrm>
            <a:off x="7182165" y="1413064"/>
            <a:ext cx="473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will be 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last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line of output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this code?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07E58-B9EF-A7A4-7B09-2166AADDCEBD}"/>
              </a:ext>
            </a:extLst>
          </p:cNvPr>
          <p:cNvSpPr txBox="1"/>
          <p:nvPr/>
        </p:nvSpPr>
        <p:spPr>
          <a:xfrm>
            <a:off x="7182165" y="2605698"/>
            <a:ext cx="4496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1</a:t>
            </a:r>
            <a:endParaRPr lang="en-US" sz="32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5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6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7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FD4C1-7A11-C53D-CDEB-BB375DE1D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FDF70-FD88-35A4-3FA6-A16011DB8B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682FA4-5420-7D9A-9F30-7BCAA55A53BC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count (pair)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6B0A8-C495-AAED-4E5A-05DA6213D0DE}"/>
              </a:ext>
            </a:extLst>
          </p:cNvPr>
          <p:cNvSpPr txBox="1"/>
          <p:nvPr/>
        </p:nvSpPr>
        <p:spPr>
          <a:xfrm>
            <a:off x="152399" y="1674674"/>
            <a:ext cx="665027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final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85459-16B6-B20E-5CAC-5FDE7C80B061}"/>
              </a:ext>
            </a:extLst>
          </p:cNvPr>
          <p:cNvSpPr txBox="1"/>
          <p:nvPr/>
        </p:nvSpPr>
        <p:spPr>
          <a:xfrm>
            <a:off x="7182165" y="1413064"/>
            <a:ext cx="473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will be 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last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line of output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this code?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4CB60-7DCB-2D42-1745-8852CD7586F4}"/>
              </a:ext>
            </a:extLst>
          </p:cNvPr>
          <p:cNvSpPr txBox="1"/>
          <p:nvPr/>
        </p:nvSpPr>
        <p:spPr>
          <a:xfrm>
            <a:off x="7182165" y="2605698"/>
            <a:ext cx="4496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1</a:t>
            </a:r>
            <a:endParaRPr lang="en-US" sz="32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5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6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7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3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5103-D461-9134-4D56-DAB5655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Walkthrough: Counting 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2D0A4-E7EE-2333-3289-F5E9D68C0B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6C8F7-7A7B-C20C-C089-58D5CE490BA7}"/>
              </a:ext>
            </a:extLst>
          </p:cNvPr>
          <p:cNvSpPr txBox="1"/>
          <p:nvPr/>
        </p:nvSpPr>
        <p:spPr>
          <a:xfrm>
            <a:off x="838200" y="1517290"/>
            <a:ext cx="6705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6C4F6-99C2-B47E-7555-3BBA87C9F482}"/>
              </a:ext>
            </a:extLst>
          </p:cNvPr>
          <p:cNvSpPr/>
          <p:nvPr/>
        </p:nvSpPr>
        <p:spPr>
          <a:xfrm>
            <a:off x="7895977" y="2392433"/>
            <a:ext cx="779228" cy="763325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AC4D1-D479-A71E-8C32-8DF408A359AE}"/>
              </a:ext>
            </a:extLst>
          </p:cNvPr>
          <p:cNvSpPr txBox="1"/>
          <p:nvPr/>
        </p:nvSpPr>
        <p:spPr>
          <a:xfrm>
            <a:off x="7543800" y="202999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808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50361-871A-8A8B-E349-C0233AD8FE01}"/>
              </a:ext>
            </a:extLst>
          </p:cNvPr>
          <p:cNvSpPr txBox="1"/>
          <p:nvPr/>
        </p:nvSpPr>
        <p:spPr>
          <a:xfrm>
            <a:off x="7936564" y="246937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F021F2-F39E-D203-2E9E-D20BFBA4BC79}"/>
              </a:ext>
            </a:extLst>
          </p:cNvPr>
          <p:cNvSpPr/>
          <p:nvPr/>
        </p:nvSpPr>
        <p:spPr>
          <a:xfrm>
            <a:off x="10528770" y="3518200"/>
            <a:ext cx="779228" cy="7633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E6604-C83F-8346-1771-A39D6844B283}"/>
              </a:ext>
            </a:extLst>
          </p:cNvPr>
          <p:cNvSpPr txBox="1"/>
          <p:nvPr/>
        </p:nvSpPr>
        <p:spPr>
          <a:xfrm>
            <a:off x="10176593" y="3155758"/>
            <a:ext cx="14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EA3EE-D1A4-637D-76E8-F12CF7C7023B}"/>
              </a:ext>
            </a:extLst>
          </p:cNvPr>
          <p:cNvSpPr txBox="1"/>
          <p:nvPr/>
        </p:nvSpPr>
        <p:spPr>
          <a:xfrm>
            <a:off x="10562231" y="3595144"/>
            <a:ext cx="7123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F41B883-722A-1CCF-7CFB-06CDE137EF60}"/>
              </a:ext>
            </a:extLst>
          </p:cNvPr>
          <p:cNvSpPr/>
          <p:nvPr/>
        </p:nvSpPr>
        <p:spPr>
          <a:xfrm>
            <a:off x="9928198" y="1803503"/>
            <a:ext cx="449580" cy="4030769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8E532B1-BE6A-D25C-EB1B-778C82268287}"/>
              </a:ext>
            </a:extLst>
          </p:cNvPr>
          <p:cNvSpPr/>
          <p:nvPr/>
        </p:nvSpPr>
        <p:spPr>
          <a:xfrm>
            <a:off x="7205041" y="2215517"/>
            <a:ext cx="449580" cy="1169754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B2190A-88CB-D223-14A7-440BC6211834}"/>
              </a:ext>
            </a:extLst>
          </p:cNvPr>
          <p:cNvSpPr/>
          <p:nvPr/>
        </p:nvSpPr>
        <p:spPr>
          <a:xfrm>
            <a:off x="7926375" y="4396553"/>
            <a:ext cx="779228" cy="763325"/>
          </a:xfrm>
          <a:prstGeom prst="rect">
            <a:avLst/>
          </a:prstGeom>
          <a:noFill/>
          <a:ln>
            <a:solidFill>
              <a:srgbClr val="B46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C1539B-9035-475B-0DD8-D7AC7921FAAB}"/>
              </a:ext>
            </a:extLst>
          </p:cNvPr>
          <p:cNvSpPr txBox="1"/>
          <p:nvPr/>
        </p:nvSpPr>
        <p:spPr>
          <a:xfrm>
            <a:off x="7574198" y="403411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B46A1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7006DD-088F-F4A3-F03D-112E762ACDCD}"/>
              </a:ext>
            </a:extLst>
          </p:cNvPr>
          <p:cNvSpPr txBox="1"/>
          <p:nvPr/>
        </p:nvSpPr>
        <p:spPr>
          <a:xfrm>
            <a:off x="7966962" y="447349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F52E5283-FAC2-9ECA-004E-42A3F3FFB816}"/>
              </a:ext>
            </a:extLst>
          </p:cNvPr>
          <p:cNvSpPr/>
          <p:nvPr/>
        </p:nvSpPr>
        <p:spPr>
          <a:xfrm>
            <a:off x="7235439" y="3726655"/>
            <a:ext cx="449580" cy="2107617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B46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7E4877B2-786B-D0E5-4AA4-1D84EBCCB804}"/>
              </a:ext>
            </a:extLst>
          </p:cNvPr>
          <p:cNvSpPr/>
          <p:nvPr/>
        </p:nvSpPr>
        <p:spPr>
          <a:xfrm>
            <a:off x="291962" y="161574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1E5DBDC-AF89-E603-B3C1-394972578DEA}"/>
              </a:ext>
            </a:extLst>
          </p:cNvPr>
          <p:cNvSpPr/>
          <p:nvPr/>
        </p:nvSpPr>
        <p:spPr>
          <a:xfrm>
            <a:off x="291962" y="2207896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EF618E2-E64C-F4AF-A7D6-79DED2BCA935}"/>
              </a:ext>
            </a:extLst>
          </p:cNvPr>
          <p:cNvSpPr/>
          <p:nvPr/>
        </p:nvSpPr>
        <p:spPr>
          <a:xfrm>
            <a:off x="291962" y="25002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39EB79B1-7398-8E3F-1C01-5E92CE3EB84B}"/>
              </a:ext>
            </a:extLst>
          </p:cNvPr>
          <p:cNvSpPr/>
          <p:nvPr/>
        </p:nvSpPr>
        <p:spPr>
          <a:xfrm>
            <a:off x="291962" y="3726655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0FBF82A-4891-A231-6FC4-769EC3D88FB8}"/>
              </a:ext>
            </a:extLst>
          </p:cNvPr>
          <p:cNvSpPr/>
          <p:nvPr/>
        </p:nvSpPr>
        <p:spPr>
          <a:xfrm>
            <a:off x="291962" y="4040628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78CCC99-E640-E064-233F-31950F6D25E7}"/>
              </a:ext>
            </a:extLst>
          </p:cNvPr>
          <p:cNvSpPr/>
          <p:nvPr/>
        </p:nvSpPr>
        <p:spPr>
          <a:xfrm>
            <a:off x="291962" y="495302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D80B568-21C7-E77D-F3B0-AD204054A036}"/>
              </a:ext>
            </a:extLst>
          </p:cNvPr>
          <p:cNvSpPr/>
          <p:nvPr/>
        </p:nvSpPr>
        <p:spPr>
          <a:xfrm>
            <a:off x="291962" y="5248551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5C80A98A-0D0D-6562-29C6-A92C027D5D21}"/>
              </a:ext>
            </a:extLst>
          </p:cNvPr>
          <p:cNvSpPr/>
          <p:nvPr/>
        </p:nvSpPr>
        <p:spPr>
          <a:xfrm>
            <a:off x="291962" y="278999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5ECF33D6-FBCA-F2FE-6F18-8432DD2F84E2}"/>
              </a:ext>
            </a:extLst>
          </p:cNvPr>
          <p:cNvSpPr/>
          <p:nvPr/>
        </p:nvSpPr>
        <p:spPr>
          <a:xfrm>
            <a:off x="291962" y="1920169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F243ED-AF6E-18EA-5EAE-0C32B4B36E0C}"/>
              </a:ext>
            </a:extLst>
          </p:cNvPr>
          <p:cNvSpPr txBox="1"/>
          <p:nvPr/>
        </p:nvSpPr>
        <p:spPr>
          <a:xfrm>
            <a:off x="2787306" y="2133837"/>
            <a:ext cx="69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dirty="0">
              <a:solidFill>
                <a:srgbClr val="005CC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88CAE1-0CA0-F789-3980-900D0FF10296}"/>
              </a:ext>
            </a:extLst>
          </p:cNvPr>
          <p:cNvSpPr txBox="1"/>
          <p:nvPr/>
        </p:nvSpPr>
        <p:spPr>
          <a:xfrm>
            <a:off x="7962902" y="4473497"/>
            <a:ext cx="7123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3200" dirty="0">
              <a:solidFill>
                <a:srgbClr val="B46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6A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18828 0.1909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6" grpId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/>
      <p:bldP spid="27" grpId="1"/>
      <p:bldP spid="27" grpId="2"/>
      <p:bldP spid="28" grpId="0" animBg="1"/>
    </p:bldLst>
  </p:timing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6561</TotalTime>
  <Words>1832</Words>
  <Application>Microsoft Macintosh PowerPoint</Application>
  <PresentationFormat>Widescreen</PresentationFormat>
  <Paragraphs>292</Paragraphs>
  <Slides>19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Montserrat SemiBold</vt:lpstr>
      <vt:lpstr>Arial</vt:lpstr>
      <vt:lpstr>Consolas</vt:lpstr>
      <vt:lpstr>Montserrat ExtraBold</vt:lpstr>
      <vt:lpstr>Montserrat</vt:lpstr>
      <vt:lpstr>CSE 12X (adopted from CSE 373)</vt:lpstr>
      <vt:lpstr>Methods, Parameters, Returns</vt:lpstr>
      <vt:lpstr>a brief note on, *gestures wildly*</vt:lpstr>
      <vt:lpstr>Announcements, Reminders</vt:lpstr>
      <vt:lpstr>Even more about Quiz 0…</vt:lpstr>
      <vt:lpstr>On “studying deliberately”</vt:lpstr>
      <vt:lpstr>New: Class Constants</vt:lpstr>
      <vt:lpstr>Think Pair Share: count (think)</vt:lpstr>
      <vt:lpstr>PowerPoint Presentation</vt:lpstr>
      <vt:lpstr>Walkthrough: Counting Counts</vt:lpstr>
      <vt:lpstr>PCM: Returns</vt:lpstr>
      <vt:lpstr>Recall: Math</vt:lpstr>
      <vt:lpstr>Recall: String Methods</vt:lpstr>
      <vt:lpstr>Reminder: Gumball &amp; Strings</vt:lpstr>
      <vt:lpstr>Think Pair Share: Celsius to Fahrenheit (think)</vt:lpstr>
      <vt:lpstr>Think Pair Share: Celsius to Fahrenheit (pair)</vt:lpstr>
      <vt:lpstr>PowerPoint Presentation</vt:lpstr>
      <vt:lpstr>PowerPoint Presentation</vt:lpstr>
      <vt:lpstr>New: Method Comments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358</cp:revision>
  <dcterms:modified xsi:type="dcterms:W3CDTF">2025-01-31T20:09:18Z</dcterms:modified>
</cp:coreProperties>
</file>