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6" r:id="rId3"/>
    <p:sldId id="425" r:id="rId4"/>
    <p:sldId id="424" r:id="rId5"/>
    <p:sldId id="428" r:id="rId6"/>
    <p:sldId id="429" r:id="rId7"/>
    <p:sldId id="415" r:id="rId8"/>
    <p:sldId id="416" r:id="rId9"/>
    <p:sldId id="422" r:id="rId10"/>
    <p:sldId id="430" r:id="rId11"/>
    <p:sldId id="436" r:id="rId12"/>
    <p:sldId id="437" r:id="rId13"/>
    <p:sldId id="432" r:id="rId14"/>
    <p:sldId id="433" r:id="rId15"/>
    <p:sldId id="434" r:id="rId16"/>
    <p:sldId id="431" r:id="rId17"/>
    <p:sldId id="435" r:id="rId18"/>
  </p:sldIdLst>
  <p:sldSz cx="12192000" cy="6858000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ontserrat ExtraBold" panose="020F0502020204030204" pitchFamily="34" charset="0"/>
      <p:bold r:id="rId29"/>
      <p:italic r:id="rId30"/>
      <p:boldItalic r:id="rId31"/>
    </p:embeddedFont>
    <p:embeddedFont>
      <p:font typeface="Montserrat SemiBold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5134"/>
  </p:normalViewPr>
  <p:slideViewPr>
    <p:cSldViewPr snapToGrid="0">
      <p:cViewPr varScale="1">
        <p:scale>
          <a:sx n="130" d="100"/>
          <a:sy n="130" d="100"/>
        </p:scale>
        <p:origin x="1784" y="176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1/29/25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3A209520-0708-CB8E-4CC9-6709D01ED15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20D9C125-4D2A-5878-D038-CD4FE39C80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5559" y="224197"/>
            <a:ext cx="725262" cy="725262"/>
          </a:xfrm>
          <a:prstGeom prst="rect">
            <a:avLst/>
          </a:prstGeom>
        </p:spPr>
      </p:pic>
      <p:sp>
        <p:nvSpPr>
          <p:cNvPr id="8" name="Google Shape;18;p29">
            <a:extLst>
              <a:ext uri="{FF2B5EF4-FFF2-40B4-BE49-F238E27FC236}">
                <a16:creationId xmlns:a16="http://schemas.microsoft.com/office/drawing/2014/main" id="{48238EAE-D87A-F523-79BB-6D6900DF54C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CC8BA953-1C30-325F-E713-5A32125709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5559" y="224197"/>
            <a:ext cx="725262" cy="725262"/>
          </a:xfrm>
          <a:prstGeom prst="rect">
            <a:avLst/>
          </a:prstGeom>
        </p:spPr>
      </p:pic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DF64AFFB-59FE-D68D-9A1F-45E4AB34DAB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4A1B8C24-1AF0-38C2-744C-92C63004344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wi/resources/ed_shortcu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wi/resources/ed_shortcu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Methods &amp; Parameters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</a:t>
            </a:r>
            <a:r>
              <a:rPr lang="en-US" sz="2200" b="0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study spot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on campus? Off campus?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06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3" name="Picture 2" descr="Ask questions on sli.do with code #cse121">
            <a:extLst>
              <a:ext uri="{FF2B5EF4-FFF2-40B4-BE49-F238E27FC236}">
                <a16:creationId xmlns:a16="http://schemas.microsoft.com/office/drawing/2014/main" id="{2775E18A-F31C-FF8C-B59B-F0BB76500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224" y="5532343"/>
            <a:ext cx="1299899" cy="1299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C208-1BAF-21A2-6E7D-F85A5DD6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751F9-CEE8-BBC1-144C-4CC331B0A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Writing our own </a:t>
            </a:r>
            <a:r>
              <a:rPr lang="en-US" b="1" dirty="0"/>
              <a:t>methods</a:t>
            </a:r>
            <a:r>
              <a:rPr lang="en-US" dirty="0"/>
              <a:t> allows us to define our own commands!</a:t>
            </a:r>
          </a:p>
          <a:p>
            <a:pPr marL="114300" indent="0">
              <a:buNone/>
            </a:pPr>
            <a:r>
              <a:rPr lang="en-US" dirty="0"/>
              <a:t>(naming conventions for methods are same as variables: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camelCased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800" spc="275" dirty="0">
                <a:solidFill>
                  <a:srgbClr val="0000FF"/>
                </a:solidFill>
                <a:latin typeface="Consolas" panose="020B0609020204030204" pitchFamily="49" charset="0"/>
              </a:rPr>
              <a:t>public </a:t>
            </a:r>
            <a:r>
              <a:rPr lang="en-US" sz="28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 </a:t>
            </a:r>
            <a:r>
              <a:rPr lang="en-US" sz="28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 </a:t>
            </a:r>
            <a:r>
              <a:rPr lang="en-US" sz="2800" spc="40" dirty="0" err="1">
                <a:solidFill>
                  <a:srgbClr val="795E25"/>
                </a:solidFill>
                <a:latin typeface="Consolas" panose="020B0609020204030204" pitchFamily="49" charset="0"/>
              </a:rPr>
              <a:t>myMethod</a:t>
            </a:r>
            <a:r>
              <a:rPr lang="en-US" sz="2800" spc="40" dirty="0">
                <a:latin typeface="Consolas" panose="020B0609020204030204" pitchFamily="49" charset="0"/>
              </a:rPr>
              <a:t>() </a:t>
            </a:r>
            <a:r>
              <a:rPr lang="en-US" sz="2800" spc="515" dirty="0">
                <a:latin typeface="Consolas" panose="020B0609020204030204" pitchFamily="49" charset="0"/>
              </a:rPr>
              <a:t>{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450" dirty="0">
                <a:solidFill>
                  <a:srgbClr val="008000"/>
                </a:solidFill>
                <a:latin typeface="Consolas" panose="020B0609020204030204" pitchFamily="49" charset="0"/>
              </a:rPr>
              <a:t>/***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  <a:tabLst>
                <a:tab pos="1526540" algn="l"/>
                <a:tab pos="2366010" algn="l"/>
              </a:tabLst>
            </a:pPr>
            <a:r>
              <a:rPr lang="en-US" sz="2800" spc="50" dirty="0">
                <a:solidFill>
                  <a:srgbClr val="008000"/>
                </a:solidFill>
                <a:latin typeface="Consolas" panose="020B0609020204030204" pitchFamily="49" charset="0"/>
              </a:rPr>
              <a:t>Your </a:t>
            </a:r>
            <a:r>
              <a:rPr lang="en-US" sz="2800" spc="20" dirty="0">
                <a:solidFill>
                  <a:srgbClr val="008000"/>
                </a:solidFill>
                <a:latin typeface="Consolas" panose="020B0609020204030204" pitchFamily="49" charset="0"/>
              </a:rPr>
              <a:t>code </a:t>
            </a:r>
            <a:r>
              <a:rPr lang="en-US" sz="2800" spc="120" dirty="0">
                <a:solidFill>
                  <a:srgbClr val="008000"/>
                </a:solidFill>
                <a:latin typeface="Consolas" panose="020B0609020204030204" pitchFamily="49" charset="0"/>
              </a:rPr>
              <a:t>here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</a:pPr>
            <a:r>
              <a:rPr lang="en-US" sz="2800" spc="475" dirty="0">
                <a:solidFill>
                  <a:srgbClr val="008000"/>
                </a:solidFill>
                <a:latin typeface="Consolas" panose="020B0609020204030204" pitchFamily="49" charset="0"/>
              </a:rPr>
              <a:t>**/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515" dirty="0">
                <a:latin typeface="Consolas" panose="020B0609020204030204" pitchFamily="49" charset="0"/>
              </a:rPr>
              <a:t>}</a:t>
            </a:r>
            <a:endParaRPr lang="en-US" sz="28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0289E-09E7-0744-9C43-55704C832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9F06-C6B6-CC78-CB6C-D3B610B2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0" y="-1058921"/>
            <a:ext cx="10515601" cy="762636"/>
          </a:xfrm>
        </p:spPr>
        <p:txBody>
          <a:bodyPr/>
          <a:lstStyle/>
          <a:p>
            <a:r>
              <a:rPr lang="en-US" dirty="0"/>
              <a:t>Think Pair Share: Hello Goodbye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ADC74-6811-A43B-3E73-E63516E39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7F04F-91E9-E391-37E3-724B1F54634A}"/>
              </a:ext>
            </a:extLst>
          </p:cNvPr>
          <p:cNvSpPr txBox="1"/>
          <p:nvPr/>
        </p:nvSpPr>
        <p:spPr>
          <a:xfrm>
            <a:off x="263423" y="1364351"/>
            <a:ext cx="5647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E5191F69-DB25-2AE0-D2A6-C1458885C987}"/>
              </a:ext>
            </a:extLst>
          </p:cNvPr>
          <p:cNvSpPr txBox="1">
            <a:spLocks/>
          </p:cNvSpPr>
          <p:nvPr/>
        </p:nvSpPr>
        <p:spPr>
          <a:xfrm>
            <a:off x="5392884" y="2229004"/>
            <a:ext cx="6167622" cy="45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What is the </a:t>
            </a:r>
            <a:r>
              <a:rPr lang="en-US" sz="2800" spc="-10" dirty="0"/>
              <a:t>output </a:t>
            </a:r>
            <a:r>
              <a:rPr lang="en-US" sz="2800" spc="-5" dirty="0"/>
              <a:t>of this</a:t>
            </a:r>
            <a:r>
              <a:rPr lang="en-US" sz="2800" spc="50" dirty="0"/>
              <a:t> </a:t>
            </a:r>
            <a:r>
              <a:rPr lang="en-US" sz="2800" spc="-10" dirty="0"/>
              <a:t>program?</a:t>
            </a:r>
            <a:endParaRPr lang="en-US" sz="2800" dirty="0"/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6358CFD1-FA30-4060-99C1-EF00B6C70B5A}"/>
              </a:ext>
            </a:extLst>
          </p:cNvPr>
          <p:cNvSpPr txBox="1"/>
          <p:nvPr/>
        </p:nvSpPr>
        <p:spPr>
          <a:xfrm>
            <a:off x="5404894" y="3387785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BA5FC7FB-674E-467E-01EF-B196A67DCB1F}"/>
              </a:ext>
            </a:extLst>
          </p:cNvPr>
          <p:cNvSpPr txBox="1"/>
          <p:nvPr/>
        </p:nvSpPr>
        <p:spPr>
          <a:xfrm>
            <a:off x="5407420" y="4851049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E0A86CD1-64BF-1469-F320-66E81E8DC6E1}"/>
              </a:ext>
            </a:extLst>
          </p:cNvPr>
          <p:cNvSpPr txBox="1"/>
          <p:nvPr/>
        </p:nvSpPr>
        <p:spPr>
          <a:xfrm>
            <a:off x="8920748" y="4851049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791B9-B6E2-1EAB-0778-6A4465DF446E}"/>
              </a:ext>
            </a:extLst>
          </p:cNvPr>
          <p:cNvSpPr txBox="1"/>
          <p:nvPr/>
        </p:nvSpPr>
        <p:spPr>
          <a:xfrm flipH="1">
            <a:off x="6065915" y="4874699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D614E-D275-2193-8898-2B6802ACEF96}"/>
              </a:ext>
            </a:extLst>
          </p:cNvPr>
          <p:cNvSpPr txBox="1"/>
          <p:nvPr/>
        </p:nvSpPr>
        <p:spPr>
          <a:xfrm flipH="1">
            <a:off x="5920500" y="3389881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you’re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you’re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F0249-CE0E-8656-D42D-92FDA1913FA2}"/>
              </a:ext>
            </a:extLst>
          </p:cNvPr>
          <p:cNvSpPr txBox="1"/>
          <p:nvPr/>
        </p:nvSpPr>
        <p:spPr>
          <a:xfrm flipH="1">
            <a:off x="9620518" y="4735631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8E96F-5441-6BAA-DA00-67BC5BE5A850}"/>
              </a:ext>
            </a:extLst>
          </p:cNvPr>
          <p:cNvSpPr txBox="1"/>
          <p:nvPr/>
        </p:nvSpPr>
        <p:spPr>
          <a:xfrm flipH="1">
            <a:off x="9505477" y="3546094"/>
            <a:ext cx="261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</p:spTree>
    <p:extLst>
      <p:ext uri="{BB962C8B-B14F-4D97-AF65-F5344CB8AC3E}">
        <p14:creationId xmlns:p14="http://schemas.microsoft.com/office/powerpoint/2010/main" val="171518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B19DA-7CF1-667F-FCA5-F910C4531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C45DA-1449-3D02-4054-CEA881DF3D2B}"/>
              </a:ext>
            </a:extLst>
          </p:cNvPr>
          <p:cNvSpPr txBox="1"/>
          <p:nvPr/>
        </p:nvSpPr>
        <p:spPr>
          <a:xfrm>
            <a:off x="263423" y="1364351"/>
            <a:ext cx="5647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EF84A3FB-AEFD-EB1A-3B6A-031CB7B08A10}"/>
              </a:ext>
            </a:extLst>
          </p:cNvPr>
          <p:cNvSpPr txBox="1">
            <a:spLocks/>
          </p:cNvSpPr>
          <p:nvPr/>
        </p:nvSpPr>
        <p:spPr>
          <a:xfrm>
            <a:off x="5392884" y="2229004"/>
            <a:ext cx="6167622" cy="45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What is the </a:t>
            </a:r>
            <a:r>
              <a:rPr lang="en-US" sz="2800" spc="-10" dirty="0"/>
              <a:t>output </a:t>
            </a:r>
            <a:r>
              <a:rPr lang="en-US" sz="2800" spc="-5" dirty="0"/>
              <a:t>of this</a:t>
            </a:r>
            <a:r>
              <a:rPr lang="en-US" sz="2800" spc="50" dirty="0"/>
              <a:t> </a:t>
            </a:r>
            <a:r>
              <a:rPr lang="en-US" sz="2800" spc="-10" dirty="0"/>
              <a:t>program?</a:t>
            </a:r>
            <a:endParaRPr lang="en-US" sz="2800" dirty="0"/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077077AA-9AA7-EA47-0922-42FE7AC6ACD6}"/>
              </a:ext>
            </a:extLst>
          </p:cNvPr>
          <p:cNvSpPr txBox="1"/>
          <p:nvPr/>
        </p:nvSpPr>
        <p:spPr>
          <a:xfrm>
            <a:off x="5404894" y="3387785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1941549F-8A1A-BCC3-82C3-E2057EEB5F69}"/>
              </a:ext>
            </a:extLst>
          </p:cNvPr>
          <p:cNvSpPr txBox="1"/>
          <p:nvPr/>
        </p:nvSpPr>
        <p:spPr>
          <a:xfrm>
            <a:off x="5407420" y="4851049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494BBACF-B8BA-76CC-E7C3-8E813A8969A5}"/>
              </a:ext>
            </a:extLst>
          </p:cNvPr>
          <p:cNvSpPr txBox="1"/>
          <p:nvPr/>
        </p:nvSpPr>
        <p:spPr>
          <a:xfrm>
            <a:off x="8920748" y="4851049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DE6B3-447A-A3D7-4D56-0AC5C5996D64}"/>
              </a:ext>
            </a:extLst>
          </p:cNvPr>
          <p:cNvSpPr txBox="1"/>
          <p:nvPr/>
        </p:nvSpPr>
        <p:spPr>
          <a:xfrm flipH="1">
            <a:off x="6065915" y="4874699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EB7A8-84B8-467F-643B-9E6A601C67F8}"/>
              </a:ext>
            </a:extLst>
          </p:cNvPr>
          <p:cNvSpPr txBox="1"/>
          <p:nvPr/>
        </p:nvSpPr>
        <p:spPr>
          <a:xfrm flipH="1">
            <a:off x="5920500" y="3389881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you're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BB841-D620-0D2A-2F14-39BF634702E6}"/>
              </a:ext>
            </a:extLst>
          </p:cNvPr>
          <p:cNvSpPr txBox="1"/>
          <p:nvPr/>
        </p:nvSpPr>
        <p:spPr>
          <a:xfrm flipH="1">
            <a:off x="9620518" y="4735631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9FD3B-85FE-9CAB-30F1-1A6FA43E77D3}"/>
              </a:ext>
            </a:extLst>
          </p:cNvPr>
          <p:cNvSpPr txBox="1"/>
          <p:nvPr/>
        </p:nvSpPr>
        <p:spPr>
          <a:xfrm flipH="1">
            <a:off x="9505477" y="3546094"/>
            <a:ext cx="261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B6F4F6-988B-08EB-E6C2-CAEF0FE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0" y="-1058921"/>
            <a:ext cx="10515601" cy="762636"/>
          </a:xfrm>
        </p:spPr>
        <p:txBody>
          <a:bodyPr/>
          <a:lstStyle/>
          <a:p>
            <a:r>
              <a:rPr lang="en-US" dirty="0"/>
              <a:t>Think Pair Share: Hello Goodbye (Pair)</a:t>
            </a:r>
          </a:p>
        </p:txBody>
      </p:sp>
    </p:spTree>
    <p:extLst>
      <p:ext uri="{BB962C8B-B14F-4D97-AF65-F5344CB8AC3E}">
        <p14:creationId xmlns:p14="http://schemas.microsoft.com/office/powerpoint/2010/main" val="22383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BD9E-B33C-D097-E4AC-C378721A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68C7C-1013-C299-CB46-F1DCB3BB5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Definition: a value passed to a method by its caller. “Like” a variable!</a:t>
            </a:r>
          </a:p>
          <a:p>
            <a:pPr marL="114300" indent="0">
              <a:buNone/>
            </a:pPr>
            <a:endParaRPr lang="en-US" dirty="0"/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8080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571500" lvl="1" indent="0">
              <a:buNone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"Laufey"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prints: Laufey is the best!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793A2-291C-A5A9-1049-72665ED91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8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C2CEB-8856-BCF1-F712-C372ECAA9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D26D-67DE-D595-B226-39462C91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Scope, Redux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DBFD9-CB58-71D5-8A19-36AD07588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Our scope rules also apply to methods and parameters!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to the next closing brace, }</a:t>
            </a:r>
            <a:endParaRPr lang="en-US" b="1" spc="-5" dirty="0">
              <a:latin typeface="Arial"/>
              <a:cs typeface="Arial"/>
            </a:endParaRPr>
          </a:p>
          <a:p>
            <a:pPr marL="579437" indent="-457200">
              <a:spcBef>
                <a:spcPts val="380"/>
              </a:spcBef>
            </a:pPr>
            <a:r>
              <a:rPr lang="en-US" sz="2800" dirty="0"/>
              <a:t>a variable </a:t>
            </a:r>
            <a:r>
              <a:rPr lang="en-US" sz="2800" spc="-5" dirty="0"/>
              <a:t>declared </a:t>
            </a:r>
            <a:r>
              <a:rPr lang="en-US" sz="2800" dirty="0"/>
              <a:t>in a method </a:t>
            </a:r>
            <a:r>
              <a:rPr lang="en-US" sz="2800" spc="-5" dirty="0"/>
              <a:t>only </a:t>
            </a:r>
            <a:r>
              <a:rPr lang="en-US" sz="2800" dirty="0"/>
              <a:t>exists </a:t>
            </a:r>
            <a:r>
              <a:rPr lang="en-US" sz="2800" u="sng" dirty="0"/>
              <a:t>in that</a:t>
            </a:r>
            <a:r>
              <a:rPr lang="en-US" sz="2800" u="sng" spc="-125" dirty="0"/>
              <a:t> </a:t>
            </a:r>
            <a:r>
              <a:rPr lang="en-US" sz="2800" u="sng" spc="-5" dirty="0"/>
              <a:t>method</a:t>
            </a:r>
            <a:r>
              <a:rPr lang="en-US" sz="2800" spc="-5" dirty="0"/>
              <a:t>!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8108B-0A74-DE95-ADBF-12DDEBD7F5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B4257E77-35FA-B0C0-664F-77BD5D847499}"/>
              </a:ext>
            </a:extLst>
          </p:cNvPr>
          <p:cNvSpPr txBox="1"/>
          <p:nvPr/>
        </p:nvSpPr>
        <p:spPr>
          <a:xfrm>
            <a:off x="2743200" y="3581400"/>
            <a:ext cx="5486400" cy="26744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example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A41514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6CFF690-716D-EC42-7E9B-B7EA779A2D28}"/>
              </a:ext>
            </a:extLst>
          </p:cNvPr>
          <p:cNvSpPr txBox="1"/>
          <p:nvPr/>
        </p:nvSpPr>
        <p:spPr>
          <a:xfrm>
            <a:off x="8412711" y="4694293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0" dirty="0">
                <a:solidFill>
                  <a:srgbClr val="99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sz="2800" spc="4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7D818ECB-72B2-B05A-4AF4-EDE9041A61FF}"/>
              </a:ext>
            </a:extLst>
          </p:cNvPr>
          <p:cNvSpPr txBox="1"/>
          <p:nvPr/>
        </p:nvSpPr>
        <p:spPr>
          <a:xfrm>
            <a:off x="1178169" y="4884365"/>
            <a:ext cx="15989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sz="2800" spc="3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0B1A079-189C-4C81-C5F4-CCF50E0D5AAC}"/>
              </a:ext>
            </a:extLst>
          </p:cNvPr>
          <p:cNvSpPr/>
          <p:nvPr/>
        </p:nvSpPr>
        <p:spPr>
          <a:xfrm>
            <a:off x="2906899" y="4694293"/>
            <a:ext cx="251927" cy="832264"/>
          </a:xfrm>
          <a:prstGeom prst="leftBrace">
            <a:avLst/>
          </a:prstGeom>
          <a:noFill/>
          <a:ln w="381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57E4518-DBF4-5528-D10B-96B927547619}"/>
              </a:ext>
            </a:extLst>
          </p:cNvPr>
          <p:cNvSpPr/>
          <p:nvPr/>
        </p:nvSpPr>
        <p:spPr>
          <a:xfrm rot="10800000">
            <a:off x="7891947" y="4359829"/>
            <a:ext cx="391005" cy="1166728"/>
          </a:xfrm>
          <a:prstGeom prst="leftBrace">
            <a:avLst/>
          </a:prstGeom>
          <a:noFill/>
          <a:ln w="38100">
            <a:solidFill>
              <a:srgbClr val="99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2F8549BB-9842-6B87-908B-01FA287BEF70}"/>
              </a:ext>
            </a:extLst>
          </p:cNvPr>
          <p:cNvSpPr txBox="1"/>
          <p:nvPr/>
        </p:nvSpPr>
        <p:spPr>
          <a:xfrm>
            <a:off x="10456608" y="4537209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4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sz="2800" spc="4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531A7EF-D88E-92FE-4DBD-17861C259C8C}"/>
              </a:ext>
            </a:extLst>
          </p:cNvPr>
          <p:cNvSpPr/>
          <p:nvPr/>
        </p:nvSpPr>
        <p:spPr>
          <a:xfrm rot="10800000">
            <a:off x="9919242" y="3773510"/>
            <a:ext cx="391005" cy="1970467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9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15003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fixed value visible (in-scope) to the whole program (the entire </a:t>
            </a:r>
            <a:r>
              <a:rPr lang="en-US" b="1" i="1" dirty="0"/>
              <a:t>class</a:t>
            </a:r>
            <a:r>
              <a:rPr lang="en-US" dirty="0"/>
              <a:t>).</a:t>
            </a:r>
          </a:p>
          <a:p>
            <a:pPr marL="114300" indent="0">
              <a:buNone/>
            </a:pPr>
            <a:r>
              <a:rPr lang="en-US" dirty="0"/>
              <a:t>Value is set at declaration, </a:t>
            </a:r>
            <a:r>
              <a:rPr lang="en-US" b="1" dirty="0"/>
              <a:t>cannot</a:t>
            </a:r>
            <a:r>
              <a:rPr lang="en-US" dirty="0"/>
              <a:t> be reassigned – value is </a:t>
            </a:r>
            <a:r>
              <a:rPr lang="en-US" b="1" i="1" dirty="0"/>
              <a:t>constant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533400" y="3986012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5518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Randomly generates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an addition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problem where the 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operands are in the range 1-10 (inclusive), </a:t>
            </a:r>
          </a:p>
          <a:p>
            <a:pPr marL="46355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and prints the result,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rounded to two decimal places.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addTwoRandomNumbers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sum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num1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+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num2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...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0F4BC-D6B2-D2F0-E31D-9E8840AD9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63F0-F19C-085B-4899-0958E7A9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FA233-3142-677B-A56E-C2312F3A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Resubmission Cycle 0 (R0) due tomorrow, Thursday January 30</a:t>
            </a:r>
          </a:p>
          <a:p>
            <a:r>
              <a:rPr lang="en-US" dirty="0"/>
              <a:t>P1: Election Simulator out today, due Tuesday February 4</a:t>
            </a:r>
          </a:p>
          <a:p>
            <a:r>
              <a:rPr lang="en-US" dirty="0"/>
              <a:t>Quiz 0 is on Thursday, February 6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Matt </a:t>
            </a:r>
            <a:r>
              <a:rPr lang="en-US" u="sng" dirty="0"/>
              <a:t>ASAP</a:t>
            </a:r>
          </a:p>
          <a:p>
            <a:r>
              <a:rPr lang="en-US" dirty="0"/>
              <a:t>Reminder: </a:t>
            </a:r>
            <a:r>
              <a:rPr lang="en-US" dirty="0">
                <a:hlinkClick r:id="rId2"/>
              </a:rPr>
              <a:t>Ed Shortcuts page</a:t>
            </a:r>
            <a:r>
              <a:rPr lang="en-US" dirty="0"/>
              <a:t>!</a:t>
            </a:r>
          </a:p>
          <a:p>
            <a:r>
              <a:rPr lang="en-US" dirty="0"/>
              <a:t>Support reminders:</a:t>
            </a:r>
          </a:p>
          <a:p>
            <a:pPr lvl="1"/>
            <a:r>
              <a:rPr lang="en-US" dirty="0"/>
              <a:t>Matt’s OHs: Mon 2:30 – 3:20, Wed 3:30 – 4:20, Fri 1:30 – 2:20 </a:t>
            </a:r>
          </a:p>
          <a:p>
            <a:pPr lvl="1"/>
            <a:r>
              <a:rPr lang="en-US" dirty="0"/>
              <a:t>IPL: Mon-Thu 12:30 – 9:30, Fri 12:30 – 5:30, Sat 1:30 – 3:30</a:t>
            </a:r>
          </a:p>
          <a:p>
            <a:pPr lvl="1"/>
            <a:r>
              <a:rPr lang="en-US" dirty="0"/>
              <a:t>Async via Ed &amp; email!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6FEC6-A97D-6E04-9DE7-8E65818A85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0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Resubmission Cycle 0 (R0) due tomorrow, Thursday January 30</a:t>
            </a:r>
          </a:p>
          <a:p>
            <a:r>
              <a:rPr lang="en-US" dirty="0"/>
              <a:t>P1: Election Simulator out today, due Tuesday February 4</a:t>
            </a:r>
          </a:p>
          <a:p>
            <a:r>
              <a:rPr lang="en-US" dirty="0"/>
              <a:t>Quiz 0 is on Thursday, </a:t>
            </a:r>
            <a:r>
              <a:rPr lang="en-US"/>
              <a:t>February 6 </a:t>
            </a:r>
            <a:r>
              <a:rPr lang="en-US" dirty="0"/>
              <a:t>(in your registered quiz section)</a:t>
            </a:r>
          </a:p>
          <a:p>
            <a:pPr lvl="1"/>
            <a:r>
              <a:rPr lang="en-US" dirty="0"/>
              <a:t>can’t make it? email Matt </a:t>
            </a:r>
            <a:r>
              <a:rPr lang="en-US" u="sng" dirty="0"/>
              <a:t>ASAP</a:t>
            </a:r>
          </a:p>
          <a:p>
            <a:r>
              <a:rPr lang="en-US" dirty="0"/>
              <a:t>Reminder: </a:t>
            </a:r>
            <a:r>
              <a:rPr lang="en-US" dirty="0">
                <a:hlinkClick r:id="rId2"/>
              </a:rPr>
              <a:t>Ed Shortcuts page</a:t>
            </a:r>
            <a:r>
              <a:rPr lang="en-US" dirty="0"/>
              <a:t>!</a:t>
            </a:r>
          </a:p>
          <a:p>
            <a:r>
              <a:rPr lang="en-US" dirty="0"/>
              <a:t>Support reminders:</a:t>
            </a:r>
          </a:p>
          <a:p>
            <a:pPr lvl="1"/>
            <a:r>
              <a:rPr lang="en-US" dirty="0"/>
              <a:t>Matt’s OHs: Mon 2:30 – 3:20, Wed 3:30 – 4:20, Fri 1:30 – 2:20 </a:t>
            </a:r>
          </a:p>
          <a:p>
            <a:pPr lvl="1"/>
            <a:r>
              <a:rPr lang="en-US" dirty="0"/>
              <a:t>IPL: Mon-Thu 12:30 – 9:30, Fri 12:30 – 5:30, Sat 1:30 – 3:30</a:t>
            </a:r>
          </a:p>
          <a:p>
            <a:pPr lvl="1"/>
            <a:r>
              <a:rPr lang="en-US" dirty="0"/>
              <a:t>Async via Ed &amp; email!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C0ED-86E1-13EA-24C6-E8445D3E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Quiz 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D2E4C-0809-7EF1-27BE-425E4A164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taken </a:t>
            </a:r>
            <a:r>
              <a:rPr lang="en-US" u="sng" dirty="0"/>
              <a:t>on your computer</a:t>
            </a:r>
            <a:r>
              <a:rPr lang="en-US" dirty="0"/>
              <a:t>, </a:t>
            </a:r>
            <a:r>
              <a:rPr lang="en-US" u="sng" dirty="0"/>
              <a:t>in your quiz section</a:t>
            </a:r>
          </a:p>
          <a:p>
            <a:r>
              <a:rPr lang="en-US" dirty="0"/>
              <a:t>broadly: focused on concepts, reading, and debugging code</a:t>
            </a:r>
          </a:p>
          <a:p>
            <a:r>
              <a:rPr lang="en-US" dirty="0"/>
              <a:t>covers material up to today’s lecture (methods &amp; parameters) but no further (e.g. no returns)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Expect tomorrow &amp; Friday, two Ed announcements: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the full quiz policy (the “cover sheet” of an exam)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two practice quizzes!</a:t>
            </a:r>
          </a:p>
          <a:p>
            <a:pPr marL="114300" indent="0">
              <a:buNone/>
            </a:pPr>
            <a:r>
              <a:rPr lang="en-US" dirty="0"/>
              <a:t>Will discuss more on Friday (including study tips!)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542A4-8BB5-3050-2B47-F2453991F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D296-31D0-2E2D-237E-9493E45D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P1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4A6B4-9949-DA32-3D0F-B04A07F48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this is a big jump from C1. </a:t>
            </a:r>
            <a:r>
              <a:rPr lang="en-US" b="1" u="sng" dirty="0"/>
              <a:t>Start early!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P1 does </a:t>
            </a:r>
            <a:r>
              <a:rPr lang="en-US" i="1" dirty="0"/>
              <a:t>not</a:t>
            </a:r>
            <a:r>
              <a:rPr lang="en-US" dirty="0"/>
              <a:t> require you to use methods (though you can!). </a:t>
            </a:r>
          </a:p>
          <a:p>
            <a:pPr lvl="1"/>
            <a:r>
              <a:rPr lang="en-US" dirty="0"/>
              <a:t>advice: feeling shaky on writing methods? don’t do it for P1 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advice: don’t put off P1 to study for Quiz 0</a:t>
            </a:r>
          </a:p>
          <a:p>
            <a:pPr lvl="1"/>
            <a:r>
              <a:rPr lang="en-US" dirty="0"/>
              <a:t>easy way to fall behind in the class</a:t>
            </a:r>
          </a:p>
          <a:p>
            <a:pPr lvl="1"/>
            <a:r>
              <a:rPr lang="en-US" dirty="0"/>
              <a:t>P1’s technical topics are nested for loops, scope, and Random. </a:t>
            </a:r>
            <a:r>
              <a:rPr lang="en-US" b="1" u="sng" dirty="0"/>
              <a:t>These are all on your Quiz!</a:t>
            </a:r>
            <a:r>
              <a:rPr lang="en-US" dirty="0"/>
              <a:t> Doing P1 </a:t>
            </a:r>
            <a:r>
              <a:rPr lang="en-US" i="1" dirty="0"/>
              <a:t>is</a:t>
            </a:r>
            <a:r>
              <a:rPr lang="en-US" dirty="0"/>
              <a:t> studying!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4BF46-4F60-28AA-0B29-A968915C70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A66B-9B49-0107-4737-3EA49610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Nested For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E7278-2E39-844C-11B6-A7CF67EA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93827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Reviewed syntax &amp; conventions (e.g.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-j-k</a:t>
            </a:r>
            <a:r>
              <a:rPr lang="en-US" dirty="0"/>
              <a:t> naming)</a:t>
            </a:r>
          </a:p>
          <a:p>
            <a:r>
              <a:rPr lang="en-US" dirty="0"/>
              <a:t>advice: don’t think of nested for loops as anything "special”</a:t>
            </a:r>
          </a:p>
          <a:p>
            <a:r>
              <a:rPr lang="en-US" dirty="0"/>
              <a:t>advice: break nested loops up into smaller problems, do one at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E8D19-9956-55D9-C1EF-45EE21BF75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376872-BC4E-CEBB-F6F2-6653BEDD6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09871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7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851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A9F3-98A3-8807-9410-299921C3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FBAB-C460-E21F-472C-F305AEF10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</a:t>
            </a:r>
            <a:r>
              <a:rPr lang="en-US" b="1" dirty="0"/>
              <a:t>object</a:t>
            </a:r>
            <a:r>
              <a:rPr lang="en-US" dirty="0"/>
              <a:t> generates </a:t>
            </a:r>
            <a:r>
              <a:rPr lang="en-US" i="1" dirty="0"/>
              <a:t>pseudo-random</a:t>
            </a:r>
            <a:r>
              <a:rPr lang="en-US" dirty="0"/>
              <a:t> numbers.</a:t>
            </a:r>
          </a:p>
          <a:p>
            <a:pPr marL="114300" indent="0">
              <a:buNone/>
            </a:pPr>
            <a:r>
              <a:rPr lang="en-US" sz="2800" dirty="0" err="1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nextInt</a:t>
            </a:r>
            <a:r>
              <a:rPr lang="en-US" sz="2800" dirty="0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2800" dirty="0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returns a pseudo-random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 value from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[0, </a:t>
            </a:r>
            <a:r>
              <a:rPr lang="en-US" sz="28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max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dirty="0"/>
            </a:br>
            <a:r>
              <a:rPr lang="en-US" dirty="0"/>
              <a:t>i.e. between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/>
              <a:t> and </a:t>
            </a:r>
            <a:r>
              <a:rPr lang="en-US" sz="28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max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C2502-B6B6-530F-DC0E-24C11975D2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object 3" descr="The line of code “Random rand = new Random();”. It is split into three parts: the type Random, the name rand, and the Random creation code new Random();">
            <a:extLst>
              <a:ext uri="{FF2B5EF4-FFF2-40B4-BE49-F238E27FC236}">
                <a16:creationId xmlns:a16="http://schemas.microsoft.com/office/drawing/2014/main" id="{34AB9F83-272E-E672-3312-EEFDD8CC0754}"/>
              </a:ext>
            </a:extLst>
          </p:cNvPr>
          <p:cNvSpPr/>
          <p:nvPr/>
        </p:nvSpPr>
        <p:spPr>
          <a:xfrm>
            <a:off x="3252147" y="3750052"/>
            <a:ext cx="5632080" cy="80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01679-5B32-146D-B44C-580D43B8511B}"/>
              </a:ext>
            </a:extLst>
          </p:cNvPr>
          <p:cNvSpPr txBox="1"/>
          <p:nvPr/>
        </p:nvSpPr>
        <p:spPr>
          <a:xfrm>
            <a:off x="3357473" y="50168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) + </a:t>
            </a:r>
            <a:r>
              <a:rPr lang="en-US" sz="36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3600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A4191C-4ADD-3E9D-295A-07E9C1A1DB4C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(1-13 inclusive)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18B2B-5FD8-F448-ABF3-D7F20B2DC942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FD4C1-7A11-C53D-CDEB-BB375DE1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F7B14-241A-70DE-9AB0-DED2561ED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3857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FDF70-FD88-35A4-3FA6-A16011DB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3C7082-25A3-63A1-20B0-2190FA35E5E2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(1-13 inclusive)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E8D3C-3932-5EED-5126-D5C0CDC98D8C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3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9294"/>
              </p:ext>
            </p:extLst>
          </p:nvPr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6364941" y="613470"/>
            <a:ext cx="449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Calling: </a:t>
            </a:r>
          </a:p>
          <a:p>
            <a:r>
              <a:rPr lang="en-US" sz="3200" b="1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Math.&lt;method&gt;(…)</a:t>
            </a:r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5679</TotalTime>
  <Words>1551</Words>
  <Application>Microsoft Macintosh PowerPoint</Application>
  <PresentationFormat>Widescreen</PresentationFormat>
  <Paragraphs>243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Montserrat SemiBold</vt:lpstr>
      <vt:lpstr>Montserrat ExtraBold</vt:lpstr>
      <vt:lpstr>Arial</vt:lpstr>
      <vt:lpstr>Consolas</vt:lpstr>
      <vt:lpstr>Montserrat</vt:lpstr>
      <vt:lpstr>Calibri</vt:lpstr>
      <vt:lpstr>CSE 12X (adopted from CSE 373)</vt:lpstr>
      <vt:lpstr>Methods &amp; Parameters</vt:lpstr>
      <vt:lpstr>Announcements, Reminders</vt:lpstr>
      <vt:lpstr>A bit more on Quiz 0</vt:lpstr>
      <vt:lpstr>A bit more on P1</vt:lpstr>
      <vt:lpstr>Last Time: Nested For Loops</vt:lpstr>
      <vt:lpstr>Last Time: Random</vt:lpstr>
      <vt:lpstr>Think Pair Share: cards (Think)</vt:lpstr>
      <vt:lpstr>Think Pair Share: cards (Pair)</vt:lpstr>
      <vt:lpstr>Last Time: Math</vt:lpstr>
      <vt:lpstr>PCM: Methods</vt:lpstr>
      <vt:lpstr>Think Pair Share: Hello Goodbye (Think)</vt:lpstr>
      <vt:lpstr>Think Pair Share: Hello Goodbye (Pair)</vt:lpstr>
      <vt:lpstr>PCM: Parameters</vt:lpstr>
      <vt:lpstr>PCM: Scope, Redux</vt:lpstr>
      <vt:lpstr>New: Class Constants</vt:lpstr>
      <vt:lpstr>New: Method Comments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331</cp:revision>
  <dcterms:modified xsi:type="dcterms:W3CDTF">2025-01-29T23:34:12Z</dcterms:modified>
</cp:coreProperties>
</file>