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6" r:id="rId3"/>
    <p:sldId id="406" r:id="rId4"/>
    <p:sldId id="405" r:id="rId5"/>
    <p:sldId id="410" r:id="rId6"/>
    <p:sldId id="411" r:id="rId7"/>
    <p:sldId id="412" r:id="rId8"/>
    <p:sldId id="413" r:id="rId9"/>
    <p:sldId id="414" r:id="rId10"/>
    <p:sldId id="397" r:id="rId11"/>
    <p:sldId id="398" r:id="rId12"/>
    <p:sldId id="417" r:id="rId13"/>
    <p:sldId id="418" r:id="rId14"/>
    <p:sldId id="424" r:id="rId15"/>
    <p:sldId id="419" r:id="rId16"/>
    <p:sldId id="420" r:id="rId17"/>
    <p:sldId id="421" r:id="rId18"/>
    <p:sldId id="415" r:id="rId19"/>
    <p:sldId id="416" r:id="rId20"/>
    <p:sldId id="422" r:id="rId21"/>
    <p:sldId id="423" r:id="rId22"/>
  </p:sldIdLst>
  <p:sldSz cx="12192000" cy="6858000"/>
  <p:notesSz cx="6858000" cy="9144000"/>
  <p:embeddedFontLs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Montserrat ExtraBold" panose="020F0502020204030204" pitchFamily="34" charset="0"/>
      <p:bold r:id="rId33"/>
      <p:italic r:id="rId34"/>
      <p:boldItalic r:id="rId35"/>
    </p:embeddedFont>
    <p:embeddedFont>
      <p:font typeface="Montserrat SemiBold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/>
    <p:restoredTop sz="95086"/>
  </p:normalViewPr>
  <p:slideViewPr>
    <p:cSldViewPr snapToGrid="0">
      <p:cViewPr varScale="1">
        <p:scale>
          <a:sx n="125" d="100"/>
          <a:sy n="125" d="100"/>
        </p:scale>
        <p:origin x="664" y="16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1/24/25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C088F79-9C50-E64E-1C11-984A985E447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6A67D9F-EB6C-9881-9524-6F1B56C5270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sk questions on sli.do with code #cse121">
            <a:extLst>
              <a:ext uri="{FF2B5EF4-FFF2-40B4-BE49-F238E27FC236}">
                <a16:creationId xmlns:a16="http://schemas.microsoft.com/office/drawing/2014/main" id="{FF62E100-2ED3-D535-E796-909D0D713A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7709" y="224030"/>
            <a:ext cx="725843" cy="725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A1B43FF-3D1C-C58E-060A-05CE13DE128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4D1870DF-772D-4859-3FF9-9986D17568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7709" y="224030"/>
            <a:ext cx="725843" cy="7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8B4F1A0-77E7-3F45-5DAB-E65C1A074F9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hyperlink" Target="https://www.random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</a:t>
            </a:r>
            <a:b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Random, Math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496E1B3A-3B1F-32D0-70F8-5EF2F5922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320" y="5537200"/>
            <a:ext cx="1300480" cy="1300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A1C3-8F25-06D5-B208-F53B5941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3846-770C-B7F0-8AA8-C993230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32643-93EE-9397-0D13-146DCB9CB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nested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8C475-8408-C15F-0F2C-D813461DE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041F70C-B0D4-BB09-65CE-DC8D8CA96560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45069-5B13-84C0-92A1-59E8D2BF273B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B0A4D-BBB8-1813-44D0-EECBC191CCC9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6A726-8119-22BB-BF43-6C6C710BA245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1E4BF-597E-E8F3-EA34-807AD2F7F700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75D73-CDC0-E320-ABB5-43E9D3AE0BB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91BF-35F2-B29B-3319-C9044BECF6B6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</p:spTree>
    <p:extLst>
      <p:ext uri="{BB962C8B-B14F-4D97-AF65-F5344CB8AC3E}">
        <p14:creationId xmlns:p14="http://schemas.microsoft.com/office/powerpoint/2010/main" val="156590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2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BB18E13-CD1A-4862-93C2-B119CD33D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8D2A35-5FA7-A185-64BA-4E5F10AC2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2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BAA83-2F1B-77DA-057A-D65A37B73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A22836F-21E5-7DE7-954F-A1EA3FF967EB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26199-D8BD-CE8C-F91F-5C743F196032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70DE3-2A9E-0C2C-5DD0-0F22D397F6A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9296B-A74A-C40A-F7BE-B101FA98347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55BD7-9053-06E4-4507-F52F8FEE2392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FD788-AD78-78D5-A268-50B457C772D5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DAE4F-5A2C-9A7A-18A0-09EF999BECF4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703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72681" y="4165496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87205" y="4951929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8068072-5125-3641-D275-6E5FDD513084}"/>
              </a:ext>
            </a:extLst>
          </p:cNvPr>
          <p:cNvSpPr/>
          <p:nvPr/>
        </p:nvSpPr>
        <p:spPr>
          <a:xfrm>
            <a:off x="1726163" y="4831737"/>
            <a:ext cx="251927" cy="832264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F38A40D-7757-2909-2A05-3C0C7B939954}"/>
              </a:ext>
            </a:extLst>
          </p:cNvPr>
          <p:cNvSpPr/>
          <p:nvPr/>
        </p:nvSpPr>
        <p:spPr>
          <a:xfrm rot="10800000">
            <a:off x="10184362" y="4235087"/>
            <a:ext cx="505409" cy="1854069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84890" y="4879031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</a:t>
            </a:r>
            <a:r>
              <a:rPr lang="en-US" sz="2800" spc="-5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spc="-5" dirty="0"/>
              <a:t> loop 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loop</a:t>
            </a:r>
            <a:r>
              <a:rPr lang="en-US" sz="2800" spc="-5" dirty="0"/>
              <a:t>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exception: a loop variable’s scope ends at that loop’s closing brace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r>
              <a:rPr lang="en-US" dirty="0"/>
              <a:t>(CS folks use natural processes, e.g. </a:t>
            </a:r>
            <a:r>
              <a:rPr lang="en-US" dirty="0">
                <a:hlinkClick r:id="rId2"/>
              </a:rPr>
              <a:t>atmospheric noise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lava lamps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</a:t>
            </a:r>
            <a:r>
              <a:rPr lang="en-US" dirty="0" err="1"/>
              <a:t>behaviour</a:t>
            </a:r>
            <a:r>
              <a:rPr lang="en-US" dirty="0"/>
              <a:t> – 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24E-E43B-E95A-69DC-B37FAD35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randomness?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74FE-B151-4BE1-026E-73FA1818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Randomness is core to computer science. It powers (among others):</a:t>
            </a:r>
          </a:p>
          <a:p>
            <a:r>
              <a:rPr lang="en-US" dirty="0"/>
              <a:t>cryptography </a:t>
            </a:r>
          </a:p>
          <a:p>
            <a:r>
              <a:rPr lang="en-US" dirty="0"/>
              <a:t>computer security</a:t>
            </a:r>
          </a:p>
          <a:p>
            <a:r>
              <a:rPr lang="en-US" dirty="0"/>
              <a:t>machine learning (ChatGPT!!)</a:t>
            </a:r>
          </a:p>
          <a:p>
            <a:pPr marL="114300" indent="0">
              <a:buNone/>
            </a:pPr>
            <a:br>
              <a:rPr lang="en-US" u="sng" dirty="0"/>
            </a:br>
            <a:r>
              <a:rPr lang="en-US" u="sng" dirty="0"/>
              <a:t>True</a:t>
            </a:r>
            <a:r>
              <a:rPr lang="en-US" dirty="0"/>
              <a:t> randomness is important: if we just use math, someone can “reverse” the formula.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171C-8ABE-11DB-DBE7-E277FF804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A shelf with colorful lava lamps at CloudFlare's lobby in San Francisco">
            <a:extLst>
              <a:ext uri="{FF2B5EF4-FFF2-40B4-BE49-F238E27FC236}">
                <a16:creationId xmlns:a16="http://schemas.microsoft.com/office/drawing/2014/main" id="{DA97A63B-DEF4-1528-622D-BFA7A14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C902-0B02-BD52-E271-75E31134BBB2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hlinkClick r:id="rId3"/>
              </a:rPr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</p:spTree>
    <p:extLst>
      <p:ext uri="{BB962C8B-B14F-4D97-AF65-F5344CB8AC3E}">
        <p14:creationId xmlns:p14="http://schemas.microsoft.com/office/powerpoint/2010/main" val="400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pseudo-random numbers.</a:t>
            </a:r>
          </a:p>
          <a:p>
            <a:r>
              <a:rPr lang="en-US" dirty="0"/>
              <a:t>the Random </a:t>
            </a:r>
            <a:r>
              <a:rPr lang="en-US" b="1" dirty="0"/>
              <a:t>class</a:t>
            </a:r>
            <a:r>
              <a:rPr lang="en-US" dirty="0"/>
              <a:t> is found in the </a:t>
            </a:r>
            <a:r>
              <a:rPr lang="en-US" dirty="0" err="1"/>
              <a:t>java.util</a:t>
            </a:r>
            <a:r>
              <a:rPr lang="en-US" dirty="0"/>
              <a:t> </a:t>
            </a:r>
            <a:r>
              <a:rPr lang="en-US" b="1" dirty="0"/>
              <a:t>package</a:t>
            </a:r>
            <a:r>
              <a:rPr lang="en-US" dirty="0"/>
              <a:t>; to use, need</a:t>
            </a:r>
            <a:br>
              <a:rPr lang="en-US" dirty="0"/>
            </a:br>
            <a:r>
              <a:rPr lang="en-US" dirty="0"/>
              <a:t>import </a:t>
            </a:r>
            <a:r>
              <a:rPr lang="en-US" dirty="0" err="1"/>
              <a:t>java.util</a:t>
            </a:r>
            <a:r>
              <a:rPr lang="en-US" dirty="0"/>
              <a:t>.*;</a:t>
            </a:r>
          </a:p>
          <a:p>
            <a:r>
              <a:rPr lang="en-US" dirty="0"/>
              <a:t>we can “seed” the generator to make it behave 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92797"/>
              </p:ext>
            </p:extLst>
          </p:nvPr>
        </p:nvGraphicFramePr>
        <p:xfrm>
          <a:off x="1107326" y="394939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F7B14-241A-70DE-9AB0-DED2561E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3857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C7082-25A3-63A1-20B0-2190FA35E5E2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E8D3C-3932-5EED-5126-D5C0CDC98D8C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C1 is out, due Tuesday January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Resubmission Cycle 0 (R0) released, due Thursday Jan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dirty="0"/>
              <a:t>Quiz 0 is on Thursday, February 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Matt’s OHs: Mon 2:30 – 3:20, Wed 3:30 – 4:20, Fri 1:30 – 2:20 </a:t>
            </a:r>
          </a:p>
          <a:p>
            <a:pPr lvl="1"/>
            <a:r>
              <a:rPr lang="en-US" dirty="0"/>
              <a:t>IPL: Mon-Thu 12:30 – 9:30, Fri 12:30 – 5:30, Sat 1:30 – 3:30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9294"/>
              </p:ext>
            </p:extLst>
          </p:nvPr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C48AC-0A87-C8BD-979D-F8715799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2B20-6C5F-C952-9119-F81C3AE3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9292A-A1BA-717E-9CC8-515E5C1D74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4627707-272D-4455-DE36-A0CF87BC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C1 is out, due Tuesday January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Resubmission Cycle 0 (R0) released, due Thursday Jan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dirty="0"/>
              <a:t>Quiz 0 is on Thursday, February 6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Matt’s OHs: Mon 2:30 – 3:20, Wed 3:30 – 4:20, Fri 1:30 – 2:20 </a:t>
            </a:r>
          </a:p>
          <a:p>
            <a:pPr lvl="1"/>
            <a:r>
              <a:rPr lang="en-US" dirty="0"/>
              <a:t>IPL: Mon-Thu 12:30 – 9:30, Fri 12:30 – 5:30, Sat 1:30 – 3:30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</p:spTree>
    <p:extLst>
      <p:ext uri="{BB962C8B-B14F-4D97-AF65-F5344CB8AC3E}">
        <p14:creationId xmlns:p14="http://schemas.microsoft.com/office/powerpoint/2010/main" val="254795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PCM Review: String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626C-2ADA-DED3-0206-D8210871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loops, “outer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308C-DA36-10CE-AA23-8BC3EE82B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1AF10E-84A7-0E4A-068D-345036CBE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586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loops, “inner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; outerLoop &lt;= </a:t>
            </a:r>
            <a:r>
              <a:rPr lang="en-US" sz="200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; outerLoop++) {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+ outerLoop);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; innerLoop &lt;= </a:t>
            </a:r>
            <a:r>
              <a:rPr lang="en-US" sz="200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; innerLoop++) {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+ innerLoop);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(outerLoop);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highlight>
                <a:srgbClr val="FFFFCC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</TotalTime>
  <Words>1878</Words>
  <Application>Microsoft Macintosh PowerPoint</Application>
  <PresentationFormat>Widescreen</PresentationFormat>
  <Paragraphs>297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Montserrat SemiBold</vt:lpstr>
      <vt:lpstr>Montserrat ExtraBold</vt:lpstr>
      <vt:lpstr>Arial</vt:lpstr>
      <vt:lpstr>Consolas</vt:lpstr>
      <vt:lpstr>Montserrat</vt:lpstr>
      <vt:lpstr>Calibri</vt:lpstr>
      <vt:lpstr>CSE 12X (adopted from CSE 373)</vt:lpstr>
      <vt:lpstr>Nested loops,  Random, Math</vt:lpstr>
      <vt:lpstr>Announcements, Reminders</vt:lpstr>
      <vt:lpstr>Wed PCM Review: for loops!</vt:lpstr>
      <vt:lpstr>Wed PCM Review: String Traversals</vt:lpstr>
      <vt:lpstr>Go Huskies?</vt:lpstr>
      <vt:lpstr>The Fencepost Pattern</vt:lpstr>
      <vt:lpstr>PCM: Nested for loops</vt:lpstr>
      <vt:lpstr>PCM: Nested for loops, “outer loop”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New: Scope</vt:lpstr>
      <vt:lpstr>Pseudo-randomness</vt:lpstr>
      <vt:lpstr>Aside: why randomness?</vt:lpstr>
      <vt:lpstr>PCM Review: Random</vt:lpstr>
      <vt:lpstr>Think Pair Share: cards (Think)</vt:lpstr>
      <vt:lpstr>Think Pair Share: cards (Pair)</vt:lpstr>
      <vt:lpstr>PCM Review: Math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302</cp:revision>
  <dcterms:modified xsi:type="dcterms:W3CDTF">2025-01-24T20:05:57Z</dcterms:modified>
</cp:coreProperties>
</file>