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6" r:id="rId3"/>
    <p:sldId id="392" r:id="rId4"/>
    <p:sldId id="393" r:id="rId5"/>
    <p:sldId id="394" r:id="rId6"/>
    <p:sldId id="404" r:id="rId7"/>
    <p:sldId id="395" r:id="rId8"/>
    <p:sldId id="397" r:id="rId9"/>
    <p:sldId id="398" r:id="rId10"/>
    <p:sldId id="396" r:id="rId11"/>
    <p:sldId id="403" r:id="rId12"/>
    <p:sldId id="413" r:id="rId13"/>
    <p:sldId id="406" r:id="rId14"/>
    <p:sldId id="407" r:id="rId15"/>
    <p:sldId id="408" r:id="rId16"/>
    <p:sldId id="409" r:id="rId17"/>
    <p:sldId id="399" r:id="rId18"/>
    <p:sldId id="400" r:id="rId19"/>
    <p:sldId id="405" r:id="rId20"/>
    <p:sldId id="410" r:id="rId21"/>
    <p:sldId id="411" r:id="rId22"/>
    <p:sldId id="412" r:id="rId23"/>
    <p:sldId id="402" r:id="rId24"/>
  </p:sldIdLst>
  <p:sldSz cx="12192000" cy="6858000"/>
  <p:notesSz cx="6858000" cy="9144000"/>
  <p:embeddedFontLs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  <p:embeddedFont>
      <p:font typeface="Montserrat ExtraBold" panose="020F0502020204030204" pitchFamily="34" charset="0"/>
      <p:bold r:id="rId35"/>
      <p:italic r:id="rId36"/>
      <p:boldItalic r:id="rId37"/>
    </p:embeddedFont>
    <p:embeddedFont>
      <p:font typeface="Montserrat SemiBold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/>
    <p:restoredTop sz="95058"/>
  </p:normalViewPr>
  <p:slideViewPr>
    <p:cSldViewPr snapToGrid="0">
      <p:cViewPr varScale="1">
        <p:scale>
          <a:sx n="96" d="100"/>
          <a:sy n="96" d="100"/>
        </p:scale>
        <p:origin x="192" y="544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1/21/25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B41F9C52-9595-7063-5F17-0D0F6167E8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B76CE4EC-4372-E582-9ACB-BBC5E5823C9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sk questions on sli.do with code #cse121">
            <a:extLst>
              <a:ext uri="{FF2B5EF4-FFF2-40B4-BE49-F238E27FC236}">
                <a16:creationId xmlns:a16="http://schemas.microsoft.com/office/drawing/2014/main" id="{19E891ED-6784-CBF5-DBB3-2AD63CCD78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233063"/>
            <a:ext cx="713377" cy="713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1F7C18B4-4AA8-2287-2ED4-9209823181A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35E4133D-87D5-B254-021A-079158871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233063"/>
            <a:ext cx="713377" cy="7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464CA4F-B2BA-4EB6-D97A-7A3537AE46C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04: for Loops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for Loops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did you do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for the long weekend?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9A7F53BF-5A8E-F833-4FA9-26E1D3063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099" y="5570806"/>
            <a:ext cx="1259058" cy="1259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14442-5FC8-82E1-7384-462051380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3BDE-C71F-7C1F-BBB7-45529BCE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THOSE AT HOME (A &amp; B END)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212E-B9C8-B53C-B7BC-8B1D5517F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one of the rare times where the slides will </a:t>
            </a:r>
            <a:r>
              <a:rPr lang="en-US" i="1" dirty="0"/>
              <a:t>differ</a:t>
            </a:r>
            <a:r>
              <a:rPr lang="en-US" dirty="0"/>
              <a:t> for A and B section, since I made an error in the A lecture that I resolved for the B lecture.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After this slide, we’re back to regularly scheduled programming (i.e. the same slides for both).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(the slides marked “note for those at home” mark the start and end of the A &amp; B lecture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5E39A-BAB6-9E7F-3AC7-FC1814C7B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8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D9CF-29D2-C6CD-0E86-E4550064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703E-B315-3008-0579-75A9947B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Gumball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D860-FF39-2A4C-07AC-FD45EEC9C3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2E41297B-CA7E-CB56-16C8-DD9D39B0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4" y="4210596"/>
            <a:ext cx="3827929" cy="1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ya's corgi, Gumball, looking a little tired/grumpy">
            <a:extLst>
              <a:ext uri="{FF2B5EF4-FFF2-40B4-BE49-F238E27FC236}">
                <a16:creationId xmlns:a16="http://schemas.microsoft.com/office/drawing/2014/main" id="{7B2C12BD-8DC3-D6E4-C126-C37889EC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5" y="1339649"/>
            <a:ext cx="3827929" cy="28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25CFB01E-B7AF-5AB4-43DB-AEBE028C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" y="1339650"/>
            <a:ext cx="3602141" cy="4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iya's corgi, Gumball, smiling with a Pumpkin scarf">
            <a:extLst>
              <a:ext uri="{FF2B5EF4-FFF2-40B4-BE49-F238E27FC236}">
                <a16:creationId xmlns:a16="http://schemas.microsoft.com/office/drawing/2014/main" id="{98D8549D-3C87-0AF5-2FF0-87C368E6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339649"/>
            <a:ext cx="3602141" cy="4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3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B97A-EBBC-90D0-61E8-AB031BCC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5267-46CE-D2A5-DA93-03FEE498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methods in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5133-8D0E-83E6-5B00-E7BEFC961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F0BC6-EC32-F015-8A4B-0FFF6AFD429C}"/>
              </a:ext>
            </a:extLst>
          </p:cNvPr>
          <p:cNvSpPr txBox="1"/>
          <p:nvPr/>
        </p:nvSpPr>
        <p:spPr>
          <a:xfrm>
            <a:off x="838195" y="294631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46D31-7135-CC2B-92E4-17CDCD57738F}"/>
              </a:ext>
            </a:extLst>
          </p:cNvPr>
          <p:cNvSpPr txBox="1"/>
          <p:nvPr/>
        </p:nvSpPr>
        <p:spPr>
          <a:xfrm>
            <a:off x="838192" y="3732654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              "g".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C5C022-3B66-EBBA-54F1-A64B5C827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5518"/>
              </p:ext>
            </p:extLst>
          </p:nvPr>
        </p:nvGraphicFramePr>
        <p:xfrm>
          <a:off x="3369225" y="1543879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579783-B876-416D-086C-BB9376D61C72}"/>
              </a:ext>
            </a:extLst>
          </p:cNvPr>
          <p:cNvSpPr txBox="1"/>
          <p:nvPr/>
        </p:nvSpPr>
        <p:spPr>
          <a:xfrm>
            <a:off x="838192" y="4482937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</a:t>
            </a:r>
            <a:r>
              <a:rPr lang="en-US" sz="24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(8) + "ball"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B9621-CC38-1E35-891D-5C5F045C5502}"/>
              </a:ext>
            </a:extLst>
          </p:cNvPr>
          <p:cNvSpPr txBox="1"/>
          <p:nvPr/>
        </p:nvSpPr>
        <p:spPr>
          <a:xfrm>
            <a:off x="838192" y="5233220"/>
            <a:ext cx="10349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                            "G" +      "um"      + "ball"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0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E36EC-CE14-188D-8652-3F58962FA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9507-A100-51EF-2656-7EFFDFFB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for loops (a simple 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E774-08A0-F813-DCE8-7CA9BD2A9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CED2D9-B92F-2FC5-5CC7-5214E9FA0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48759"/>
            <a:ext cx="11582399" cy="176048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833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4E480-4C4E-1C2B-2C71-47DE15C1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FF13-278E-6965-EDA2-BD704AC0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for loops (a helpful flowchart)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F21-86F7-F825-5CB7-EC02B9A183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2FD606D-B0C3-974C-1621-7E11DDAF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25" y="1392427"/>
            <a:ext cx="6968549" cy="5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306C-402C-5208-7F5D-34F5D91D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for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83C5-9F15-5ADD-6056-CEC3BEED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19F2F-836B-3610-BEB4-BC0D4892E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153" y="1645372"/>
            <a:ext cx="8686800" cy="146963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B211480-648F-793F-2661-2869F9A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649" y="739336"/>
            <a:ext cx="1752599" cy="50680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counter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5A9C4-FC4F-9C43-6231-32E3032D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35" y="3284538"/>
            <a:ext cx="6113929" cy="266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11A381-54E8-1CEF-CA90-4AF3BD51C081}"/>
              </a:ext>
            </a:extLst>
          </p:cNvPr>
          <p:cNvSpPr/>
          <p:nvPr/>
        </p:nvSpPr>
        <p:spPr>
          <a:xfrm>
            <a:off x="2299448" y="1268649"/>
            <a:ext cx="502023" cy="506805"/>
          </a:xfrm>
          <a:prstGeom prst="ellipse">
            <a:avLst/>
          </a:prstGeom>
          <a:solidFill>
            <a:srgbClr val="3652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F2ACF5-0129-A8CD-74E6-03CC215E1BE5}"/>
              </a:ext>
            </a:extLst>
          </p:cNvPr>
          <p:cNvSpPr/>
          <p:nvPr/>
        </p:nvSpPr>
        <p:spPr>
          <a:xfrm>
            <a:off x="5096437" y="1287102"/>
            <a:ext cx="502023" cy="506806"/>
          </a:xfrm>
          <a:prstGeom prst="ellipse">
            <a:avLst/>
          </a:prstGeom>
          <a:solidFill>
            <a:srgbClr val="C6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4702D2-CCB8-B18F-9A7C-118372251BD5}"/>
              </a:ext>
            </a:extLst>
          </p:cNvPr>
          <p:cNvSpPr/>
          <p:nvPr/>
        </p:nvSpPr>
        <p:spPr>
          <a:xfrm>
            <a:off x="479612" y="2149444"/>
            <a:ext cx="502023" cy="506805"/>
          </a:xfrm>
          <a:prstGeom prst="ellipse">
            <a:avLst/>
          </a:prstGeom>
          <a:solidFill>
            <a:srgbClr val="146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F52FF-A812-78DB-63B3-D7D1BB5EE9BC}"/>
              </a:ext>
            </a:extLst>
          </p:cNvPr>
          <p:cNvSpPr txBox="1"/>
          <p:nvPr/>
        </p:nvSpPr>
        <p:spPr>
          <a:xfrm>
            <a:off x="1044389" y="3307804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0F1E4-69D3-99C2-4FB7-6BCDEA6D84BB}"/>
              </a:ext>
            </a:extLst>
          </p:cNvPr>
          <p:cNvSpPr txBox="1"/>
          <p:nvPr/>
        </p:nvSpPr>
        <p:spPr>
          <a:xfrm>
            <a:off x="1044389" y="3612673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B58F5-4799-8263-BD10-BB59B9C09FB2}"/>
              </a:ext>
            </a:extLst>
          </p:cNvPr>
          <p:cNvSpPr txBox="1"/>
          <p:nvPr/>
        </p:nvSpPr>
        <p:spPr>
          <a:xfrm>
            <a:off x="1044389" y="3917542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53A6A3-C1AE-ABCA-E672-A4CA189E8E1B}"/>
              </a:ext>
            </a:extLst>
          </p:cNvPr>
          <p:cNvSpPr txBox="1"/>
          <p:nvPr/>
        </p:nvSpPr>
        <p:spPr>
          <a:xfrm>
            <a:off x="1044389" y="4213726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6E934-479C-6703-5037-4947567953B9}"/>
              </a:ext>
            </a:extLst>
          </p:cNvPr>
          <p:cNvSpPr txBox="1"/>
          <p:nvPr/>
        </p:nvSpPr>
        <p:spPr>
          <a:xfrm>
            <a:off x="1044389" y="4507699"/>
            <a:ext cx="351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 love CSE 121!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744E-67DE-E6CE-745C-49A992C185AF}"/>
              </a:ext>
            </a:extLst>
          </p:cNvPr>
          <p:cNvSpPr/>
          <p:nvPr/>
        </p:nvSpPr>
        <p:spPr>
          <a:xfrm>
            <a:off x="7039152" y="1268649"/>
            <a:ext cx="502023" cy="506805"/>
          </a:xfrm>
          <a:prstGeom prst="ellipse">
            <a:avLst/>
          </a:prstGeom>
          <a:solidFill>
            <a:srgbClr val="BD5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13943-DCE8-566D-C226-51A5BF7FC8BD}"/>
              </a:ext>
            </a:extLst>
          </p:cNvPr>
          <p:cNvSpPr/>
          <p:nvPr/>
        </p:nvSpPr>
        <p:spPr>
          <a:xfrm>
            <a:off x="81803" y="3112272"/>
            <a:ext cx="502023" cy="506805"/>
          </a:xfrm>
          <a:prstGeom prst="ellipse">
            <a:avLst/>
          </a:prstGeom>
          <a:solidFill>
            <a:srgbClr val="0282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5B7D10-ACE6-A455-AB73-69646C57F5BA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42B47-3C44-36F9-0502-EE3C32183B3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82AE4-330F-94C1-C68B-0F6965A251A8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EB3AF8-0770-843D-35F0-B16AA254F51E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A00D7-2FC2-C8CF-A143-FDAB45D823F9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52F41D-0CED-7900-22F4-E9119DA41273}"/>
              </a:ext>
            </a:extLst>
          </p:cNvPr>
          <p:cNvSpPr/>
          <p:nvPr/>
        </p:nvSpPr>
        <p:spPr>
          <a:xfrm>
            <a:off x="9694928" y="1287102"/>
            <a:ext cx="596152" cy="58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F605DA97-8DB3-E7B7-6504-E9121CA9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07" y="2753011"/>
            <a:ext cx="4707699" cy="3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11E70-ACE9-A6DD-86FD-963954E24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E724-CD81-2F93-9279-640EE24C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squared loops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9574D-436F-EF97-1A2B-1E22AE64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8469-CA7E-9251-E469-EA8F59FAE5C9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7524B-44AD-0FEE-965F-F8BC2FAD514F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C7F48-8F9C-DC72-CC79-89C5FF3D0E51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B889C-E0C1-DE54-2473-B8E348217B61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DC19C-66C0-60B7-3855-6387CA72C791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E5FA2-700D-C88B-030B-42D768FB6204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</p:spTree>
    <p:extLst>
      <p:ext uri="{BB962C8B-B14F-4D97-AF65-F5344CB8AC3E}">
        <p14:creationId xmlns:p14="http://schemas.microsoft.com/office/powerpoint/2010/main" val="254094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48DA0-DE7D-33BF-0C55-A13AC495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EDD-5C3D-30C8-FEB1-429008A1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29" y="-965044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squared loops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F1C9C-0156-C8D6-FC20-9C3A9060C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06D12-02BB-D451-23E1-1345031C93C5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CED6-4598-57C4-6F8B-C0B534CE70F5}"/>
              </a:ext>
            </a:extLst>
          </p:cNvPr>
          <p:cNvSpPr txBox="1"/>
          <p:nvPr/>
        </p:nvSpPr>
        <p:spPr>
          <a:xfrm>
            <a:off x="555170" y="2115134"/>
            <a:ext cx="9624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32F62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squared =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CB81-DDCE-150E-F8E7-B3F9D0613B47}"/>
              </a:ext>
            </a:extLst>
          </p:cNvPr>
          <p:cNvSpPr txBox="1"/>
          <p:nvPr/>
        </p:nvSpPr>
        <p:spPr>
          <a:xfrm>
            <a:off x="555170" y="3429000"/>
            <a:ext cx="2437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2C2F-EB5C-AD7F-F895-D397CE6EF8C0}"/>
              </a:ext>
            </a:extLst>
          </p:cNvPr>
          <p:cNvSpPr txBox="1"/>
          <p:nvPr/>
        </p:nvSpPr>
        <p:spPr>
          <a:xfrm>
            <a:off x="3904693" y="3429000"/>
            <a:ext cx="2357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squared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68405-CB46-4854-1A4F-C5B5AEF721B2}"/>
              </a:ext>
            </a:extLst>
          </p:cNvPr>
          <p:cNvSpPr txBox="1"/>
          <p:nvPr/>
        </p:nvSpPr>
        <p:spPr>
          <a:xfrm>
            <a:off x="6845490" y="3429000"/>
            <a:ext cx="2041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367DB-D73B-51B2-AC78-E9271351618A}"/>
              </a:ext>
            </a:extLst>
          </p:cNvPr>
          <p:cNvSpPr txBox="1"/>
          <p:nvPr/>
        </p:nvSpPr>
        <p:spPr>
          <a:xfrm>
            <a:off x="9470052" y="3429000"/>
            <a:ext cx="2041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 squared = 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2 squared = 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3 squared = 9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4 squared = 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5 squared = 25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6 squared = 36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7 squared = 49</a:t>
            </a:r>
          </a:p>
        </p:txBody>
      </p:sp>
    </p:spTree>
    <p:extLst>
      <p:ext uri="{BB962C8B-B14F-4D97-AF65-F5344CB8AC3E}">
        <p14:creationId xmlns:p14="http://schemas.microsoft.com/office/powerpoint/2010/main" val="231818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String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 for C0 released yesterday!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r>
              <a:rPr lang="en-US" dirty="0"/>
              <a:t>C1 releasing later today, due Tuesday, Jan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first assignment with an “unsolved” problem!</a:t>
            </a:r>
          </a:p>
          <a:p>
            <a:r>
              <a:rPr lang="en-US" dirty="0"/>
              <a:t>Resubmission Cycle 0 (R0) opening tomorrow, due Thursday Jan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0 is on Thursday, February 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F043-8259-0EDF-E487-CCA627F0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D6D-5AD2-78AA-9B9C-F64B21D4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🐞 Debugging – Live!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E4D07-C859-3F1E-327C-A8B8B4C9C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C0 &amp; P0, we asked you to do some debugging.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arguably the </a:t>
            </a:r>
            <a:r>
              <a:rPr kumimoji="0" lang="en-US" alt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important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skill when programming – especially because programming is a social activity!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Let’s do some live debugging :)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7F6A5-2C4B-DAB2-9303-8D087B05E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D263-69F5-1F98-2D55-5D810DB7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85A2-81BD-12FF-DFEC-B1308E3A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751D-7E13-173C-75E1-DCF7838A8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 for C0 released yesterday!</a:t>
            </a:r>
          </a:p>
          <a:p>
            <a:pPr lvl="1"/>
            <a:r>
              <a:rPr lang="en-US" dirty="0"/>
              <a:t>please view your feedback – </a:t>
            </a:r>
            <a:r>
              <a:rPr lang="en-US" u="sng" dirty="0"/>
              <a:t>crucial</a:t>
            </a:r>
            <a:r>
              <a:rPr lang="en-US" dirty="0"/>
              <a:t> part of learning process</a:t>
            </a:r>
          </a:p>
          <a:p>
            <a:pPr lvl="1"/>
            <a:r>
              <a:rPr lang="en-US" dirty="0"/>
              <a:t>for regrades (</a:t>
            </a:r>
            <a:r>
              <a:rPr lang="en-US" u="sng" dirty="0"/>
              <a:t>not</a:t>
            </a:r>
            <a:r>
              <a:rPr lang="en-US" dirty="0"/>
              <a:t> resubs), please make a private Ed post</a:t>
            </a:r>
          </a:p>
          <a:p>
            <a:r>
              <a:rPr lang="en-US" dirty="0"/>
              <a:t>C1 releasing later today, due Tuesday, Jan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first assignment with an “unsolved” problem!</a:t>
            </a:r>
          </a:p>
          <a:p>
            <a:r>
              <a:rPr lang="en-US" dirty="0"/>
              <a:t>Resubmission Cycle 0 (R0) opening tomorrow, due Thursday Jan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0 is on Thursday, February 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D2E65-A72B-FBCC-72E1-8DF7478F9E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4D66-220A-3B3E-67AC-98BDF8E9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Resubmissions (or “resubs”)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08B0-DBF1-EA00-24E8-BCE40537F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week, you may resubmit one Programming Assignment or Creative Project with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8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8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 huge opportunity: you get to resubmit your work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grade it and give you feedback! Please take advantage of this :)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you miss an assignment and/or only finish it late – use a resub!)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E0D14-7F8B-531E-424D-87D4FA7259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B4C6-C059-8D6B-EA21-61CB388E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EBC-37F2-904C-A67D-89CDA13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4E580-2962-7113-7FD1-87A2A3A2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 logistics: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8 total resub cycles this quarter (and 8 assignments … hm)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eligible to resubmit for 3 cycles </a:t>
            </a:r>
            <a:r>
              <a:rPr lang="en-US" alt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 is out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resubmit: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and </a:t>
            </a: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your changes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graded as “Final”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 Google Form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a reflection, to confirm your resub</a:t>
            </a:r>
          </a:p>
          <a:p>
            <a:pPr marL="971550" lvl="1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alt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submit the form before the deadline for resub to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AE82-E23D-55DC-A674-63C8C3D9C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72F4-DA7E-6032-4805-E00F124D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THOSE AT HOME (A START)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77451-5176-3C16-D034-B2965F56A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one of the rare times where the slides will </a:t>
            </a:r>
            <a:r>
              <a:rPr lang="en-US" i="1" dirty="0"/>
              <a:t>differ</a:t>
            </a:r>
            <a:r>
              <a:rPr lang="en-US" dirty="0"/>
              <a:t> for A and B section, since I made an error in the A lecture that I resolved for the B lecture.</a:t>
            </a:r>
          </a:p>
          <a:p>
            <a:pPr marL="114300" indent="0">
              <a:buNone/>
            </a:pPr>
            <a:r>
              <a:rPr lang="en-US" dirty="0"/>
              <a:t>The following slides are </a:t>
            </a:r>
            <a:r>
              <a:rPr lang="en-US" i="1" dirty="0"/>
              <a:t>only</a:t>
            </a:r>
            <a:r>
              <a:rPr lang="en-US" dirty="0"/>
              <a:t> for those in A section.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(the slides marked “note for those at home” mark the start and end of the A &amp; B lecture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5F4CA-BAEB-8325-2318-8C18107ECD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E476-1127-0E97-D9C7-FEC89BE2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a mistake…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0E4D-B7CA-EF0F-A0D8-26685C376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Last lecture, I did an example out of order – sorry! </a:t>
            </a:r>
          </a:p>
          <a:p>
            <a:pPr marL="114300" indent="0">
              <a:buNone/>
            </a:pPr>
            <a:r>
              <a:rPr lang="en-US" dirty="0"/>
              <a:t>Things that I </a:t>
            </a:r>
            <a:r>
              <a:rPr lang="en-US" i="1" dirty="0"/>
              <a:t>meant</a:t>
            </a:r>
            <a:r>
              <a:rPr lang="en-US" dirty="0"/>
              <a:t> to explain:</a:t>
            </a:r>
          </a:p>
          <a:p>
            <a:r>
              <a:rPr lang="en-US" dirty="0"/>
              <a:t>.</a:t>
            </a:r>
            <a:r>
              <a:rPr lang="en-US" dirty="0" err="1"/>
              <a:t>toUpperCase</a:t>
            </a:r>
            <a:r>
              <a:rPr lang="en-US" dirty="0"/>
              <a:t>()</a:t>
            </a:r>
          </a:p>
          <a:p>
            <a:r>
              <a:rPr lang="en-US" dirty="0"/>
              <a:t>single versus double-argument substring</a:t>
            </a:r>
          </a:p>
          <a:p>
            <a:r>
              <a:rPr lang="en-US" dirty="0" err="1"/>
              <a:t>IndexOutOfBoundsException</a:t>
            </a:r>
            <a:endParaRPr lang="en-US" dirty="0"/>
          </a:p>
          <a:p>
            <a:r>
              <a:rPr lang="en-US" dirty="0"/>
              <a:t>inclusive versus exclusive bounds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I will do that </a:t>
            </a:r>
            <a:r>
              <a:rPr lang="en-US" i="1" dirty="0"/>
              <a:t>right now</a:t>
            </a:r>
            <a:r>
              <a:rPr lang="en-US" dirty="0"/>
              <a:t>, but if you were confused on Friday, that’s ok!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6F3C6-DBAC-1ECF-CDD7-EB1AE4B74A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B82088-102F-3551-B6EF-829941AD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0C87-244B-A16A-F485-8F00D805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THOSE AT HOME (B START)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A3EF-BE51-2082-547A-8CBA70F2F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one of the rare times where the slides will </a:t>
            </a:r>
            <a:r>
              <a:rPr lang="en-US" i="1" dirty="0"/>
              <a:t>differ</a:t>
            </a:r>
            <a:r>
              <a:rPr lang="en-US" dirty="0"/>
              <a:t> for A and B section, since I made an error in the A lecture that I resolved for the B lecture.</a:t>
            </a:r>
          </a:p>
          <a:p>
            <a:pPr marL="114300" indent="0">
              <a:buNone/>
            </a:pPr>
            <a:r>
              <a:rPr lang="en-US" dirty="0"/>
              <a:t>The following slides are </a:t>
            </a:r>
            <a:r>
              <a:rPr lang="en-US" i="1" dirty="0"/>
              <a:t>only</a:t>
            </a:r>
            <a:r>
              <a:rPr lang="en-US" dirty="0"/>
              <a:t> for those in B section.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(the slides marked “note for those at home” mark the start and end of the A &amp; B lecture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EA92C-E68F-6DDC-89F2-48827A7D7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1C3-8F25-06D5-B208-F53B5941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gumball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EA19E-CB22-E114-3956-7E03A524EFB1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4CAFA3-E7FC-DCBF-37E5-7F8009292392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3DEFE4-4236-180A-FDCB-71860F488F6D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F3846-770C-B7F0-8AA8-C993230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32643-93EE-9397-0D13-146DCB9CB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gumball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8C475-8408-C15F-0F2C-D813461DE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44E3A-9337-2C56-7369-4E199B8669D0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0EF038-1295-7AC3-10F2-295630E77CE7}"/>
              </a:ext>
            </a:extLst>
          </p:cNvPr>
          <p:cNvGraphicFramePr>
            <a:graphicFrameLocks noGrp="1"/>
          </p:cNvGraphicFramePr>
          <p:nvPr/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BF8B8C-9253-AF02-B2F5-68E74592BF37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156590788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1655</Words>
  <Application>Microsoft Macintosh PowerPoint</Application>
  <PresentationFormat>Widescreen</PresentationFormat>
  <Paragraphs>285</Paragraphs>
  <Slides>23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Consolas</vt:lpstr>
      <vt:lpstr>Arial</vt:lpstr>
      <vt:lpstr>Montserrat SemiBold</vt:lpstr>
      <vt:lpstr>Montserrat ExtraBold</vt:lpstr>
      <vt:lpstr>Montserrat</vt:lpstr>
      <vt:lpstr>Calibri</vt:lpstr>
      <vt:lpstr>CSE 12X (adopted from CSE 373)</vt:lpstr>
      <vt:lpstr>for Loops</vt:lpstr>
      <vt:lpstr>Announcements, Reminders</vt:lpstr>
      <vt:lpstr>Reminder: Resubmissions (or “resubs”)</vt:lpstr>
      <vt:lpstr>Resub Logistics</vt:lpstr>
      <vt:lpstr>NOTE FOR THOSE AT HOME (A START)</vt:lpstr>
      <vt:lpstr>Correcting a mistake…</vt:lpstr>
      <vt:lpstr>NOTE FOR THOSE AT HOME (B START)</vt:lpstr>
      <vt:lpstr>Think Pair Share: gumball Variables (Think)</vt:lpstr>
      <vt:lpstr>Think Pair Share: gumball Variables (Pair)</vt:lpstr>
      <vt:lpstr>NOTE FOR THOSE AT HOME (A &amp; B END)</vt:lpstr>
      <vt:lpstr>Aside: Gumball</vt:lpstr>
      <vt:lpstr>Chaining methods in expressions</vt:lpstr>
      <vt:lpstr>PCM Review: for loops!</vt:lpstr>
      <vt:lpstr>PCM Review: for loops (a simple example)</vt:lpstr>
      <vt:lpstr>PCM Review: for loops (a helpful flowchart)</vt:lpstr>
      <vt:lpstr>Thinking about for loops</vt:lpstr>
      <vt:lpstr>Think Pair Share: squared loops (Think)</vt:lpstr>
      <vt:lpstr>Think Pair Share: squared loops (Pair)</vt:lpstr>
      <vt:lpstr>PCM Review: String Traversals</vt:lpstr>
      <vt:lpstr>Go Huskies?</vt:lpstr>
      <vt:lpstr>The Fencepost Pattern</vt:lpstr>
      <vt:lpstr>🐞 Debugging – Live!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279</cp:revision>
  <dcterms:modified xsi:type="dcterms:W3CDTF">2025-01-22T19:54:44Z</dcterms:modified>
</cp:coreProperties>
</file>