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6" r:id="rId3"/>
    <p:sldId id="373" r:id="rId4"/>
    <p:sldId id="386" r:id="rId5"/>
    <p:sldId id="382" r:id="rId6"/>
    <p:sldId id="384" r:id="rId7"/>
    <p:sldId id="385" r:id="rId8"/>
    <p:sldId id="383" r:id="rId9"/>
    <p:sldId id="374" r:id="rId10"/>
    <p:sldId id="387" r:id="rId11"/>
    <p:sldId id="375" r:id="rId12"/>
    <p:sldId id="376" r:id="rId13"/>
    <p:sldId id="377" r:id="rId14"/>
    <p:sldId id="390" r:id="rId15"/>
    <p:sldId id="391" r:id="rId16"/>
    <p:sldId id="355" r:id="rId17"/>
    <p:sldId id="353" r:id="rId18"/>
    <p:sldId id="381" r:id="rId19"/>
    <p:sldId id="378" r:id="rId20"/>
    <p:sldId id="379" r:id="rId21"/>
    <p:sldId id="380" r:id="rId22"/>
    <p:sldId id="389" r:id="rId23"/>
  </p:sldIdLst>
  <p:sldSz cx="12192000" cy="6858000"/>
  <p:notesSz cx="6858000" cy="9144000"/>
  <p:embeddedFontLs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Montserrat ExtraBold" panose="020F0502020204030204" pitchFamily="34" charset="0"/>
      <p:bold r:id="rId34"/>
      <p:italic r:id="rId35"/>
      <p:boldItalic r:id="rId36"/>
    </p:embeddedFont>
    <p:embeddedFont>
      <p:font typeface="Montserrat SemiBold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8"/>
    <p:restoredTop sz="94815"/>
  </p:normalViewPr>
  <p:slideViewPr>
    <p:cSldViewPr snapToGrid="0">
      <p:cViewPr varScale="1">
        <p:scale>
          <a:sx n="78" d="100"/>
          <a:sy n="78" d="100"/>
        </p:scale>
        <p:origin x="200" y="1392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1/16/25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03: Characters, Strings, Variables, Debugging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76CA3D0-7432-7389-4A8E-E11027FD362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03: Characters, Strings, Variables, Debugging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A008961-7791-5FE5-D781-279F1DEF021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03: Characters, Strings, Variables, Debugging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sk questions on sli.do with code #cse121">
            <a:extLst>
              <a:ext uri="{FF2B5EF4-FFF2-40B4-BE49-F238E27FC236}">
                <a16:creationId xmlns:a16="http://schemas.microsoft.com/office/drawing/2014/main" id="{861CA32E-EE85-79C4-497B-B51E554375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2398" y="235801"/>
            <a:ext cx="723915" cy="723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76E65FA-E1EA-F565-F37A-BA01A1E2D03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03: Characters, Strings, Variables, Debugging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sk questions on sli.do with code #cse121">
            <a:extLst>
              <a:ext uri="{FF2B5EF4-FFF2-40B4-BE49-F238E27FC236}">
                <a16:creationId xmlns:a16="http://schemas.microsoft.com/office/drawing/2014/main" id="{2281C173-CA0B-4F86-1F65-B9308ABFF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2398" y="235801"/>
            <a:ext cx="723915" cy="72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F3ECDDE3-E503-C581-023D-D2A2D9261A8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03: Characters, Strings, Variables, Debugging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uw.edu/" TargetMode="External"/><Relationship Id="rId2" Type="http://schemas.openxmlformats.org/officeDocument/2006/relationships/hyperlink" Target="https://www.cs.washington.edu/493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.edu/accesscomputin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5wi/resources/ed_shortcuts/" TargetMode="External"/><Relationship Id="rId2" Type="http://schemas.openxmlformats.org/officeDocument/2006/relationships/hyperlink" Target="https://courses.cs.washington.edu/courses/cse121/25wi/rubric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5wi/resources/ed_shortcuts/" TargetMode="External"/><Relationship Id="rId2" Type="http://schemas.openxmlformats.org/officeDocument/2006/relationships/hyperlink" Target="https://courses.cs.washington.edu/courses/cse121/25wi/rubric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Characters, Strings, Variables, Debugging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are your thoughts on 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the TikTok ban?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03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D8568C12-2F93-B3BB-1F40-9C68543C0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774" y="5581116"/>
            <a:ext cx="1192100" cy="1192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49C06-7D3C-90BD-D62F-3487FABB0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8BC4-2048-1506-7CC0-EAE9E390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C0 accessible?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2667A-010E-F00C-5894-2CDA88C7B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Broad spectrum of answers, but </a:t>
            </a:r>
            <a:r>
              <a:rPr lang="en-US" b="1" u="sng" dirty="0"/>
              <a:t>most of you said no.</a:t>
            </a:r>
            <a:r>
              <a:rPr lang="en-US" b="1" dirty="0"/>
              <a:t> 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When </a:t>
            </a:r>
            <a:r>
              <a:rPr lang="en-US" i="1" dirty="0"/>
              <a:t>looking</a:t>
            </a:r>
            <a:r>
              <a:rPr lang="en-US" dirty="0"/>
              <a:t> at ASCII art:</a:t>
            </a:r>
          </a:p>
          <a:p>
            <a:r>
              <a:rPr lang="en-US" dirty="0" err="1"/>
              <a:t>screenreaders</a:t>
            </a:r>
            <a:r>
              <a:rPr lang="en-US" dirty="0"/>
              <a:t> </a:t>
            </a:r>
            <a:r>
              <a:rPr lang="en-US" i="1" dirty="0"/>
              <a:t>alone</a:t>
            </a:r>
            <a:r>
              <a:rPr lang="en-US" dirty="0"/>
              <a:t> aren’t suited for reading ASCII art</a:t>
            </a:r>
          </a:p>
          <a:p>
            <a:r>
              <a:rPr lang="en-US" dirty="0"/>
              <a:t>the caption is probably not enough context for a blind user</a:t>
            </a:r>
          </a:p>
          <a:p>
            <a:r>
              <a:rPr lang="en-US" dirty="0"/>
              <a:t>the caption could be low-quality or wrong!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Doing the assignment would be even harder!</a:t>
            </a:r>
          </a:p>
          <a:p>
            <a:r>
              <a:rPr lang="en-US" dirty="0"/>
              <a:t>have to learn coding </a:t>
            </a:r>
            <a:r>
              <a:rPr lang="en-US" i="1" dirty="0"/>
              <a:t>alongside</a:t>
            </a:r>
            <a:r>
              <a:rPr lang="en-US" dirty="0"/>
              <a:t> new interaction techniques</a:t>
            </a:r>
          </a:p>
          <a:p>
            <a:r>
              <a:rPr lang="en-US" dirty="0"/>
              <a:t>Ed doesn’t have the same accessibility features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E3538-06B2-E64F-ACE9-DD6C7AAC87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7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19A58-2C8F-9265-EED1-5ECEF74D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7AE2-2DD9-040F-A9EF-0C02F4BC8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01205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i="0" dirty="0"/>
              <a:t>Broadly speaking: the digital world is inaccessible (but that’s changing)! </a:t>
            </a:r>
            <a:endParaRPr lang="en-US" dirty="0"/>
          </a:p>
          <a:p>
            <a:pPr marL="114300" indent="0">
              <a:buNone/>
            </a:pPr>
            <a:endParaRPr lang="en-US" i="0" dirty="0"/>
          </a:p>
          <a:p>
            <a:pPr marL="114300" indent="0">
              <a:buNone/>
            </a:pPr>
            <a:r>
              <a:rPr lang="en-US" i="0" dirty="0"/>
              <a:t>In CSE 121, we don’t have the full knowledge yet to make accessible ASCII art (or Java programs, applications, video games, websites, …)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i="0" dirty="0"/>
              <a:t>However, we encourage you to:</a:t>
            </a:r>
          </a:p>
          <a:p>
            <a:pPr marL="685800" indent="-457200"/>
            <a:r>
              <a:rPr lang="en-US" i="0" dirty="0"/>
              <a:t>think about accessibility when you make things with computers</a:t>
            </a:r>
          </a:p>
          <a:p>
            <a:pPr marL="685800" indent="-457200"/>
            <a:r>
              <a:rPr lang="en-US" i="0" dirty="0"/>
              <a:t>keep on learning more! UW is a </a:t>
            </a:r>
            <a:r>
              <a:rPr lang="en-US" b="1" i="0" u="sng" dirty="0"/>
              <a:t>global leader</a:t>
            </a:r>
            <a:r>
              <a:rPr lang="en-US" i="0" dirty="0"/>
              <a:t> in digital accessibility</a:t>
            </a:r>
          </a:p>
          <a:p>
            <a:pPr marL="685800" indent="-457200"/>
            <a:r>
              <a:rPr lang="en-US" dirty="0"/>
              <a:t>e.g. at UW: </a:t>
            </a:r>
            <a:r>
              <a:rPr lang="en-US" dirty="0">
                <a:hlinkClick r:id="rId2"/>
              </a:rPr>
              <a:t>CSE 493E: Accessibility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CREATE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AccessComputing</a:t>
            </a: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0C7B5-D08E-58AB-696A-882996F23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0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09C9-E759-17B4-B274-316B210B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Manipulating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3350E-71E1-A051-A943-E58507DBC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Google Shape;101;p22">
            <a:extLst>
              <a:ext uri="{FF2B5EF4-FFF2-40B4-BE49-F238E27FC236}">
                <a16:creationId xmlns:a16="http://schemas.microsoft.com/office/drawing/2014/main" id="{886B4FA2-5D40-8AAC-BC31-CECE71A967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19201"/>
            <a:ext cx="9810750" cy="489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They’re made to be manipulated, modified, and re-used!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7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46008D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doubleFV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 </a:t>
            </a:r>
            <a:endParaRPr dirty="0"/>
          </a:p>
          <a:p>
            <a:pPr marL="5715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myFavoriteNumber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-US" sz="28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dirty="0"/>
          </a:p>
        </p:txBody>
      </p:sp>
      <p:sp>
        <p:nvSpPr>
          <p:cNvPr id="8" name="Speech Bubble: Oval 2">
            <a:extLst>
              <a:ext uri="{FF2B5EF4-FFF2-40B4-BE49-F238E27FC236}">
                <a16:creationId xmlns:a16="http://schemas.microsoft.com/office/drawing/2014/main" id="{EB804ACC-8322-DA64-7CE2-DEE56E3B5618}"/>
              </a:ext>
            </a:extLst>
          </p:cNvPr>
          <p:cNvSpPr/>
          <p:nvPr/>
        </p:nvSpPr>
        <p:spPr>
          <a:xfrm>
            <a:off x="8233787" y="2339952"/>
            <a:ext cx="3120013" cy="217809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Notice – this doesn't really make any mathematical sense! </a:t>
            </a:r>
          </a:p>
          <a:p>
            <a:pPr algn="ctr"/>
            <a:r>
              <a:rPr lang="en-US" sz="1600" dirty="0"/>
              <a:t>That's because, in Java, = is </a:t>
            </a:r>
            <a:r>
              <a:rPr lang="en-US" sz="1600" i="1" dirty="0"/>
              <a:t>assignment</a:t>
            </a:r>
            <a:r>
              <a:rPr lang="en-US" sz="1600" dirty="0"/>
              <a:t>, not equality!</a:t>
            </a:r>
          </a:p>
        </p:txBody>
      </p:sp>
    </p:spTree>
    <p:extLst>
      <p:ext uri="{BB962C8B-B14F-4D97-AF65-F5344CB8AC3E}">
        <p14:creationId xmlns:p14="http://schemas.microsoft.com/office/powerpoint/2010/main" val="41270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EAC9-8A3D-A8EC-D125-109E9633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Operator: +=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46329-A262-D6A2-F7BD-CD77029CB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This pattern is so common, we have a shorthand for it!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/>
              <a:t>This works for both numeric addition and string concatenation!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80ED7-BD07-7E14-ACD8-DECC5DFA8B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6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EE7F9-8044-5F72-F4CF-9D455AF10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2F0C-C8BB-F068-751A-A576CF8B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Shorthand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A1417-FFC9-01EB-A619-26A41AD5C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 err="1"/>
              <a:t>shorthands</a:t>
            </a:r>
            <a:r>
              <a:rPr lang="en-US" dirty="0"/>
              <a:t>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-=</a:t>
            </a:r>
            <a:r>
              <a:rPr lang="en-US" dirty="0"/>
              <a:t>,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*=</a:t>
            </a:r>
            <a:r>
              <a:rPr lang="en-US" dirty="0"/>
              <a:t>,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/=</a:t>
            </a:r>
            <a:r>
              <a:rPr lang="en-US" dirty="0"/>
              <a:t>, and </a:t>
            </a:r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%= </a:t>
            </a:r>
            <a:r>
              <a:rPr lang="en-US" dirty="0"/>
              <a:t>exist too!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myFavoriteNumber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800" dirty="0"/>
              <a:t>Should this work for integers? Doubles? Strings?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7CAA0-034D-7D17-1605-55F698516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63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5D8E1-3588-97B6-6CBD-2649B6813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6DC4-CFEE-62B9-AC61-3C59F2C9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Shorter </a:t>
            </a:r>
            <a:r>
              <a:rPr lang="en-US" dirty="0" err="1"/>
              <a:t>Shorthands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D1126-B4D0-1461-EBF3-D4F01C20A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There are even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shorter operators for “incrementing” and “decrementing”!</a:t>
            </a:r>
          </a:p>
          <a:p>
            <a:pPr marL="114300" indent="0">
              <a:buNone/>
            </a:pP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//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+= 1;</a:t>
            </a:r>
          </a:p>
          <a:p>
            <a:pPr marL="114300" indent="0">
              <a:buNone/>
            </a:pP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--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//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myFavoriteNumber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-= 1;</a:t>
            </a:r>
          </a:p>
          <a:p>
            <a:pPr marL="114300" indent="0">
              <a:buNone/>
            </a:pP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800" dirty="0"/>
              <a:t>Should this work for integers? Doubles? Strings?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AA5A1-A94D-AC6B-C41A-AF55D47A5D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13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333F-B749-BF1B-8113-3628B1FE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A, B, C Variables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E8C28F-6846-DB66-71A2-2C2B2C4AA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835EC-40BF-1DBE-3F3E-75511C7710F6}"/>
              </a:ext>
            </a:extLst>
          </p:cNvPr>
          <p:cNvSpPr txBox="1"/>
          <p:nvPr/>
        </p:nvSpPr>
        <p:spPr>
          <a:xfrm>
            <a:off x="980439" y="1988589"/>
            <a:ext cx="6871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a, b, and c hold after this code is executed?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c</a:t>
            </a:r>
            <a:r>
              <a:rPr lang="en-US" sz="3200" dirty="0">
                <a:latin typeface="Consolas" panose="020B0609020204030204" pitchFamily="49" charset="0"/>
              </a:rPr>
              <a:t> = a + b;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c -=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a = b +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b /=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BDBB7-43F7-D740-7F52-67D6A8A3CDEC}"/>
              </a:ext>
            </a:extLst>
          </p:cNvPr>
          <p:cNvSpPr txBox="1"/>
          <p:nvPr/>
        </p:nvSpPr>
        <p:spPr>
          <a:xfrm>
            <a:off x="7954682" y="2660096"/>
            <a:ext cx="30659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10, 30, 40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35, 15, 30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35, 15.5, 30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20, 15, 30</a:t>
            </a:r>
          </a:p>
        </p:txBody>
      </p:sp>
    </p:spTree>
    <p:extLst>
      <p:ext uri="{BB962C8B-B14F-4D97-AF65-F5344CB8AC3E}">
        <p14:creationId xmlns:p14="http://schemas.microsoft.com/office/powerpoint/2010/main" val="395238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8DC17-5AED-3F03-DDF8-8007CC9794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04C9D1-AC96-FAA1-228F-909DC949FE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A, B, C Variables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3DEECA-E2C6-5E7B-DED1-15EF49DF2885}"/>
              </a:ext>
            </a:extLst>
          </p:cNvPr>
          <p:cNvSpPr txBox="1"/>
          <p:nvPr/>
        </p:nvSpPr>
        <p:spPr>
          <a:xfrm>
            <a:off x="980439" y="1988589"/>
            <a:ext cx="68718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a, b, and c hold after this code is executed?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c</a:t>
            </a:r>
            <a:r>
              <a:rPr lang="en-US" sz="3200" dirty="0">
                <a:latin typeface="Consolas" panose="020B0609020204030204" pitchFamily="49" charset="0"/>
              </a:rPr>
              <a:t> = a + b;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c -=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a = b +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b /=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64E07-1529-2A99-74ED-FC32A8B8104C}"/>
              </a:ext>
            </a:extLst>
          </p:cNvPr>
          <p:cNvSpPr txBox="1"/>
          <p:nvPr/>
        </p:nvSpPr>
        <p:spPr>
          <a:xfrm>
            <a:off x="7954682" y="2660096"/>
            <a:ext cx="30659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10, 30, 40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35, 15, 30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35, 15.5, 30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20, 15, 30</a:t>
            </a:r>
          </a:p>
        </p:txBody>
      </p:sp>
    </p:spTree>
    <p:extLst>
      <p:ext uri="{BB962C8B-B14F-4D97-AF65-F5344CB8AC3E}">
        <p14:creationId xmlns:p14="http://schemas.microsoft.com/office/powerpoint/2010/main" val="1134530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9664-AA7E-0C50-6D41-DDAF4653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D9CC9-034B-1922-2049-BC4B62C902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E2991B-4F98-6101-A1CC-92856BDAA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89999"/>
              </p:ext>
            </p:extLst>
          </p:nvPr>
        </p:nvGraphicFramePr>
        <p:xfrm>
          <a:off x="838200" y="121920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charAt(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 at index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indexOf(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</a:t>
                      </a:r>
                      <a:b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characters in this string from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equalsIgnoreCase(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toUpperCase()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toLowerCase()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318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0494-5579-FC89-533B-ED93BA7DB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A5E3-1471-D4AF-D21D-AB7DA049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A, B, C Variables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ABAF1-DC9F-301C-EB84-9F3F3AF10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ADA86-8081-038D-C0A3-7BB789F85737}"/>
              </a:ext>
            </a:extLst>
          </p:cNvPr>
          <p:cNvSpPr/>
          <p:nvPr/>
        </p:nvSpPr>
        <p:spPr>
          <a:xfrm>
            <a:off x="371475" y="1408133"/>
            <a:ext cx="1101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4CD7B3-0430-D760-CCA1-906088E3D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93985"/>
              </p:ext>
            </p:extLst>
          </p:nvPr>
        </p:nvGraphicFramePr>
        <p:xfrm>
          <a:off x="371475" y="4005055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E924DC-D08D-D5A7-0379-6C92C5526C69}"/>
              </a:ext>
            </a:extLst>
          </p:cNvPr>
          <p:cNvSpPr txBox="1"/>
          <p:nvPr/>
        </p:nvSpPr>
        <p:spPr>
          <a:xfrm>
            <a:off x="5915026" y="3212797"/>
            <a:ext cx="612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  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 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</p:spTree>
    <p:extLst>
      <p:ext uri="{BB962C8B-B14F-4D97-AF65-F5344CB8AC3E}">
        <p14:creationId xmlns:p14="http://schemas.microsoft.com/office/powerpoint/2010/main" val="385207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P0 was released on Wednesday and is due Tuesday, Jan 21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r>
              <a:rPr lang="en-US" dirty="0"/>
              <a:t>Expect C0 grades ~ 1 week from submission (we’ll announce on Ed)</a:t>
            </a:r>
          </a:p>
          <a:p>
            <a:r>
              <a:rPr lang="en-US" dirty="0"/>
              <a:t>Next Monday Jan 20</a:t>
            </a:r>
            <a:r>
              <a:rPr lang="en-US" baseline="30000" dirty="0"/>
              <a:t>th</a:t>
            </a:r>
            <a:r>
              <a:rPr lang="en-US" dirty="0"/>
              <a:t>: MLK Day, IPL is closed</a:t>
            </a:r>
          </a:p>
          <a:p>
            <a:r>
              <a:rPr lang="en-US" dirty="0"/>
              <a:t>Reminder: Ed </a:t>
            </a:r>
            <a:r>
              <a:rPr lang="en-US" dirty="0" err="1"/>
              <a:t>megathreads</a:t>
            </a:r>
            <a:endParaRPr lang="en-US" dirty="0"/>
          </a:p>
          <a:p>
            <a:r>
              <a:rPr lang="en-US" dirty="0"/>
              <a:t>More helpful website resources</a:t>
            </a:r>
          </a:p>
          <a:p>
            <a:pPr lvl="1"/>
            <a:r>
              <a:rPr lang="en-US" dirty="0">
                <a:hlinkClick r:id="rId2"/>
              </a:rPr>
              <a:t>Grading Rubrics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Ed Shortcuts</a:t>
            </a:r>
            <a:endParaRPr lang="en-US" dirty="0"/>
          </a:p>
          <a:p>
            <a:pPr lvl="1"/>
            <a:r>
              <a:rPr lang="en-US" dirty="0"/>
              <a:t>Search Site button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1CFC3-9EC9-6F82-AB47-9A60B116C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05F06-D6D9-88A2-7C3B-E37D7A41A6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26A738-7CE0-C659-AC1E-ED727E2E7D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A, B, C Variables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97CC7-22A5-4D4F-7BFA-F788340BC148}"/>
              </a:ext>
            </a:extLst>
          </p:cNvPr>
          <p:cNvSpPr/>
          <p:nvPr/>
        </p:nvSpPr>
        <p:spPr>
          <a:xfrm>
            <a:off x="371475" y="1408133"/>
            <a:ext cx="11010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statement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54B540-5EDC-8683-9668-E155EC43D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903748"/>
              </p:ext>
            </p:extLst>
          </p:nvPr>
        </p:nvGraphicFramePr>
        <p:xfrm>
          <a:off x="371475" y="4005055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69DE63-7F3E-548A-5E58-224B34E8D96B}"/>
              </a:ext>
            </a:extLst>
          </p:cNvPr>
          <p:cNvSpPr txBox="1"/>
          <p:nvPr/>
        </p:nvSpPr>
        <p:spPr>
          <a:xfrm>
            <a:off x="5915026" y="3212797"/>
            <a:ext cx="612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  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 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</p:txBody>
      </p:sp>
    </p:spTree>
    <p:extLst>
      <p:ext uri="{BB962C8B-B14F-4D97-AF65-F5344CB8AC3E}">
        <p14:creationId xmlns:p14="http://schemas.microsoft.com/office/powerpoint/2010/main" val="1212507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0CCE-4595-5A12-442C-15723227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Gumball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18301-9506-DEBE-72BF-4E286A9229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2" descr="Miya's corgi, Gumball, lying down belly-up on a soft-looking rug">
            <a:extLst>
              <a:ext uri="{FF2B5EF4-FFF2-40B4-BE49-F238E27FC236}">
                <a16:creationId xmlns:a16="http://schemas.microsoft.com/office/drawing/2014/main" id="{EC0C2099-4CC9-F020-9807-E2F2E29D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34" y="4210596"/>
            <a:ext cx="3827929" cy="19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iya's corgi, Gumball, looking a little tired/grumpy">
            <a:extLst>
              <a:ext uri="{FF2B5EF4-FFF2-40B4-BE49-F238E27FC236}">
                <a16:creationId xmlns:a16="http://schemas.microsoft.com/office/drawing/2014/main" id="{AE860638-606E-B75A-C49E-146A0424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35" y="1339649"/>
            <a:ext cx="3827929" cy="28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iya's gorgeous corgi, Gumball, with a rainbow scarf on a tennis court; his tongue is sticking out and he's smiling!">
            <a:extLst>
              <a:ext uri="{FF2B5EF4-FFF2-40B4-BE49-F238E27FC236}">
                <a16:creationId xmlns:a16="http://schemas.microsoft.com/office/drawing/2014/main" id="{7068294D-B76B-A4B2-3687-70F44B097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4" y="1339650"/>
            <a:ext cx="3602141" cy="48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iya's corgi, Gumball, smiling with a Pumpkin scarf">
            <a:extLst>
              <a:ext uri="{FF2B5EF4-FFF2-40B4-BE49-F238E27FC236}">
                <a16:creationId xmlns:a16="http://schemas.microsoft.com/office/drawing/2014/main" id="{F62124C3-9AEF-54A7-C69C-ED677FEA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82" y="1339649"/>
            <a:ext cx="3602141" cy="48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79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C3272-2258-BF79-2D39-176BFE723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2D99-820D-BF89-CCFC-28B534A6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13BBD-08C5-E345-FB93-DE09C0797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P0 was released on Wednesday and is due Tuesday, Jan 21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r>
              <a:rPr lang="en-US" dirty="0"/>
              <a:t>Expect C0 grades ~ 1 week from submission (we’ll announce on Ed)</a:t>
            </a:r>
          </a:p>
          <a:p>
            <a:r>
              <a:rPr lang="en-US" dirty="0"/>
              <a:t>Next Monday Jan 20</a:t>
            </a:r>
            <a:r>
              <a:rPr lang="en-US" baseline="30000" dirty="0"/>
              <a:t>th</a:t>
            </a:r>
            <a:r>
              <a:rPr lang="en-US" dirty="0"/>
              <a:t>: MLK Day, IPL is closed</a:t>
            </a:r>
          </a:p>
          <a:p>
            <a:r>
              <a:rPr lang="en-US" dirty="0"/>
              <a:t>Reminder: Ed </a:t>
            </a:r>
            <a:r>
              <a:rPr lang="en-US" dirty="0" err="1"/>
              <a:t>megathreads</a:t>
            </a:r>
            <a:endParaRPr lang="en-US" dirty="0"/>
          </a:p>
          <a:p>
            <a:r>
              <a:rPr lang="en-US" dirty="0"/>
              <a:t>More helpful website resources</a:t>
            </a:r>
          </a:p>
          <a:p>
            <a:pPr lvl="1"/>
            <a:r>
              <a:rPr lang="en-US" dirty="0">
                <a:hlinkClick r:id="rId2"/>
              </a:rPr>
              <a:t>Grading Rubrics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Ed Shortcuts</a:t>
            </a:r>
            <a:endParaRPr lang="en-US" dirty="0"/>
          </a:p>
          <a:p>
            <a:pPr lvl="1"/>
            <a:r>
              <a:rPr lang="en-US" dirty="0"/>
              <a:t>Search Site button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53FDC-2B7D-FF27-626A-178793FC10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2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E391-F204-3EAD-EC14-269972E9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Bugs: Countless Caterpillars (&gt;70)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36445-1299-8D28-47AB-935584A658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63CA6-F776-1224-9F6C-8AAC55807398}"/>
              </a:ext>
            </a:extLst>
          </p:cNvPr>
          <p:cNvSpPr txBox="1"/>
          <p:nvPr/>
        </p:nvSpPr>
        <p:spPr>
          <a:xfrm>
            <a:off x="838200" y="1397676"/>
            <a:ext cx="2933700" cy="95410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~~~~~ Caterpillar ~~~~~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) 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o_o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)(,)(,)(,)(,)(,)(,)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D7F8ED-6FDA-3796-20BB-3BD5604B9278}"/>
              </a:ext>
            </a:extLst>
          </p:cNvPr>
          <p:cNvSpPr txBox="1"/>
          <p:nvPr/>
        </p:nvSpPr>
        <p:spPr>
          <a:xfrm>
            <a:off x="838200" y="2721651"/>
            <a:ext cx="2933700" cy="116955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Look! A caterpillar!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ooo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ooo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ooo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(---) (---) (---)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~~~   ~~~   ~~~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2D7C2-4E06-00E7-3045-02126BB7C6D7}"/>
              </a:ext>
            </a:extLst>
          </p:cNvPr>
          <p:cNvSpPr txBox="1"/>
          <p:nvPr/>
        </p:nvSpPr>
        <p:spPr>
          <a:xfrm>
            <a:off x="838200" y="4074201"/>
            <a:ext cx="2933700" cy="138499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And a very hungry caterpillar!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\/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(.)(.)(.)(:0)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/\/\/\/\/\/\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87483-FB16-9B97-C962-5F40D3341F29}"/>
              </a:ext>
            </a:extLst>
          </p:cNvPr>
          <p:cNvSpPr txBox="1"/>
          <p:nvPr/>
        </p:nvSpPr>
        <p:spPr>
          <a:xfrm>
            <a:off x="10001250" y="5016440"/>
            <a:ext cx="1352550" cy="138499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caterpillar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-[-]-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-[-]-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-[-]-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-[-]-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65B619-E22F-C7DA-6684-9F535D82D940}"/>
              </a:ext>
            </a:extLst>
          </p:cNvPr>
          <p:cNvSpPr txBox="1"/>
          <p:nvPr/>
        </p:nvSpPr>
        <p:spPr>
          <a:xfrm>
            <a:off x="10001250" y="1393311"/>
            <a:ext cx="1352550" cy="35394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 think it's...a very hungry caterpillar!!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| 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-(.-.)-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-(   )-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-(   )-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-(   )-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-(   )-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-(   )-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-(   )-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-(   )-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-|-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9BCF5-1EDB-9FC4-BAB8-C33E24CBAF57}"/>
              </a:ext>
            </a:extLst>
          </p:cNvPr>
          <p:cNvSpPr txBox="1"/>
          <p:nvPr/>
        </p:nvSpPr>
        <p:spPr>
          <a:xfrm>
            <a:off x="3952875" y="1386376"/>
            <a:ext cx="2371725" cy="160043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~~~~ Caterpillar ~~~~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'-.__.-'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|--.--,--,--.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\_.-'._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_.'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''''''''''''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33E78F-6C1C-01B0-0756-E791EB8D5078}"/>
              </a:ext>
            </a:extLst>
          </p:cNvPr>
          <p:cNvSpPr txBox="1"/>
          <p:nvPr/>
        </p:nvSpPr>
        <p:spPr>
          <a:xfrm>
            <a:off x="3952874" y="3166260"/>
            <a:ext cx="2371725" cy="95410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~~~~ Caterpillar ~~~~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_________/_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\_\_\_\_\_\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66C74-3E2D-50DA-0EBB-03BB149AA3A4}"/>
              </a:ext>
            </a:extLst>
          </p:cNvPr>
          <p:cNvSpPr txBox="1"/>
          <p:nvPr/>
        </p:nvSpPr>
        <p:spPr>
          <a:xfrm>
            <a:off x="8191499" y="1393311"/>
            <a:ext cx="1543050" cy="397031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Hello, I am a caterpillar!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(:  :)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&lt;/ - \&gt;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&lt;/ -- \&gt;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&lt;|  --   |&gt;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&lt;|  --   |&gt;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&lt;\  --   \&gt;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&lt;\   --  \&gt;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&lt;/   --  /&gt;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&lt;/   --   /&gt;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&lt;/   --  /&gt;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&lt;/  -- /&gt;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&lt;/ -- /&gt;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&lt;\ - \&gt;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&lt;/ - /&gt;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&lt;/-/&gt;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9EB1D-0409-8186-48BA-D88C0FF77823}"/>
              </a:ext>
            </a:extLst>
          </p:cNvPr>
          <p:cNvSpPr txBox="1"/>
          <p:nvPr/>
        </p:nvSpPr>
        <p:spPr>
          <a:xfrm>
            <a:off x="6543674" y="1393311"/>
            <a:ext cx="1428751" cy="224676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Caterpillar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  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^ ^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 v 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~~~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~~~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~~~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~~~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 ~~~ 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-___-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673FF3-2E8B-844E-24A5-1822482C2FB2}"/>
              </a:ext>
            </a:extLst>
          </p:cNvPr>
          <p:cNvSpPr txBox="1"/>
          <p:nvPr/>
        </p:nvSpPr>
        <p:spPr>
          <a:xfrm>
            <a:off x="8058149" y="5587352"/>
            <a:ext cx="1809750" cy="52322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[IIIIIIIIIIIII*]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6502F-B29A-3DEF-B777-90685F3489AA}"/>
              </a:ext>
            </a:extLst>
          </p:cNvPr>
          <p:cNvSpPr txBox="1"/>
          <p:nvPr/>
        </p:nvSpPr>
        <p:spPr>
          <a:xfrm>
            <a:off x="3952874" y="4289645"/>
            <a:ext cx="2371725" cy="116955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~~~ Caterpillar ~~~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) (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(O_O)0000000000000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^^^^^^^^^^^^^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F980C4-7036-6A0B-A5D8-CAD0F54A78B2}"/>
              </a:ext>
            </a:extLst>
          </p:cNvPr>
          <p:cNvSpPr txBox="1"/>
          <p:nvPr/>
        </p:nvSpPr>
        <p:spPr>
          <a:xfrm>
            <a:off x="6543673" y="3796671"/>
            <a:ext cx="1428751" cy="246221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Caterpillar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\/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_|  |_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_|  |_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_|  |_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_|  |_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_|  |_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_|  |_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_|  |_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_|  |_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|__|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7FBFE6-79B4-57F0-F38D-E3EDDECF45BE}"/>
              </a:ext>
            </a:extLst>
          </p:cNvPr>
          <p:cNvSpPr txBox="1"/>
          <p:nvPr/>
        </p:nvSpPr>
        <p:spPr>
          <a:xfrm>
            <a:off x="3971924" y="5508556"/>
            <a:ext cx="2371725" cy="95410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~~ Caterpillar ~~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_____________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(_|__|__|__|_')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' '' '' '' '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E0CDDE-2294-2505-A10E-A4C7C79F9969}"/>
              </a:ext>
            </a:extLst>
          </p:cNvPr>
          <p:cNvSpPr txBox="1"/>
          <p:nvPr/>
        </p:nvSpPr>
        <p:spPr>
          <a:xfrm>
            <a:off x="838200" y="5557818"/>
            <a:ext cx="2819400" cy="95410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caterpillar appears..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oooooo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"""""</a:t>
            </a:r>
          </a:p>
        </p:txBody>
      </p:sp>
    </p:spTree>
    <p:extLst>
      <p:ext uri="{BB962C8B-B14F-4D97-AF65-F5344CB8AC3E}">
        <p14:creationId xmlns:p14="http://schemas.microsoft.com/office/powerpoint/2010/main" val="1590172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FB76-EBCF-626B-B9BF-F1F70BCA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Technically Correct Bugs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AD0F2-7D7F-B8EE-5656-A995494A60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95EB1-FB87-3908-7DD8-82FB97D18459}"/>
              </a:ext>
            </a:extLst>
          </p:cNvPr>
          <p:cNvSpPr txBox="1"/>
          <p:nvPr/>
        </p:nvSpPr>
        <p:spPr>
          <a:xfrm>
            <a:off x="2879526" y="2228850"/>
            <a:ext cx="6432948" cy="289310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Ah! A spider! Aren't they technically arachnids?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\\    //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\\()//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//()\\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//(::)\\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''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centipede! (It actually has 100 legs)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||||||||||||||||||||||||||||||||||||||||||||||||||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00000000000000000000000000000000000000000000000000(:)&lt;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||||||||||||||||||||||||||||||||||||||||||||||||||</a:t>
            </a:r>
          </a:p>
        </p:txBody>
      </p:sp>
    </p:spTree>
    <p:extLst>
      <p:ext uri="{BB962C8B-B14F-4D97-AF65-F5344CB8AC3E}">
        <p14:creationId xmlns:p14="http://schemas.microsoft.com/office/powerpoint/2010/main" val="386802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D90BE-C88E-8165-24F2-B6206863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6823-1E8B-75D6-9BAB-700969F6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 Creatures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A24D9-79CD-3F54-9204-E80787D1E1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AF5E4-F4BF-BB60-646E-2C2FE42083B4}"/>
              </a:ext>
            </a:extLst>
          </p:cNvPr>
          <p:cNvSpPr txBox="1"/>
          <p:nvPr/>
        </p:nvSpPr>
        <p:spPr>
          <a:xfrm>
            <a:off x="4575572" y="4590296"/>
            <a:ext cx="2933700" cy="203132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----- String Bug -----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  g  g  g  g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  u  u  u  u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bugbugbugbugbug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bugbugbugbugbug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bugbugbugbugbug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  u  u  u  u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  g  g  g 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710CA-6103-8549-3373-1D2CF3558F27}"/>
              </a:ext>
            </a:extLst>
          </p:cNvPr>
          <p:cNvSpPr txBox="1"/>
          <p:nvPr/>
        </p:nvSpPr>
        <p:spPr>
          <a:xfrm>
            <a:off x="3771901" y="1219200"/>
            <a:ext cx="3737372" cy="332398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here comes the bug reincarnation of Al Capone, the famous American gangster from the 1920s and 30s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___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sm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 HAT \     smoke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---------   SMOKE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| 0   0 |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sm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  --cigar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shTrt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/-|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shIrt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|-\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shErt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/-|shirt|-\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\_____/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58A63-008B-41A5-2133-385573746ACD}"/>
              </a:ext>
            </a:extLst>
          </p:cNvPr>
          <p:cNvSpPr txBox="1"/>
          <p:nvPr/>
        </p:nvSpPr>
        <p:spPr>
          <a:xfrm>
            <a:off x="720329" y="5021182"/>
            <a:ext cx="3192774" cy="160043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~~~~~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Alphabug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~~~~~</a:t>
            </a:r>
          </a:p>
          <a:p>
            <a:pPr algn="ctr"/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/\   /\   /\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\-\--\-\--\-\  /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ABCDEFGHIJKLMNOPQRSTUVQXYZ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/-/--/-/--/-/  \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\/   \/   \/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5C08B-EEA1-A15E-107D-3D7F1AEA11F0}"/>
              </a:ext>
            </a:extLst>
          </p:cNvPr>
          <p:cNvSpPr txBox="1"/>
          <p:nvPr/>
        </p:nvSpPr>
        <p:spPr>
          <a:xfrm>
            <a:off x="7662862" y="946330"/>
            <a:ext cx="4130988" cy="569386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~~~~~ Ant ~~~~~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__       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\    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\  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ant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antanta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antantant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antanta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ant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^        ant         ^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/ \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antantant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/   \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antantantant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__/     \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antantantantan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     \__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antantantant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^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antantant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/ \      ant         ^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/   \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antantant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__/     \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antantantant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antantantantan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     \__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antantantant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____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antantant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/       ant____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__/           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\__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2C094-F95B-334E-FF89-0748DEC61767}"/>
              </a:ext>
            </a:extLst>
          </p:cNvPr>
          <p:cNvSpPr txBox="1"/>
          <p:nvPr/>
        </p:nvSpPr>
        <p:spPr>
          <a:xfrm>
            <a:off x="720329" y="1219200"/>
            <a:ext cx="2933700" cy="375487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~~~~~ Binary Bug ~~~~~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1     1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0       1   1       0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1       10011       1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1     001010110     1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1  1001101000010  1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00110100101011010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010110101011011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0101101000110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0011011011110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101011101010001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01010111010100010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1  0101101110001  1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1     011011010     1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1       01100       1</a:t>
            </a:r>
          </a:p>
        </p:txBody>
      </p:sp>
    </p:spTree>
    <p:extLst>
      <p:ext uri="{BB962C8B-B14F-4D97-AF65-F5344CB8AC3E}">
        <p14:creationId xmlns:p14="http://schemas.microsoft.com/office/powerpoint/2010/main" val="166696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1247-94B8-E983-8F8E-F8873F0EF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4B35-F914-F9F0-C793-169A77B4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BIG</a:t>
            </a:r>
            <a:r>
              <a:rPr lang="en-US" dirty="0"/>
              <a:t> Bugs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10A50-8DBC-383C-B982-35B1B0CF83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EE238-7CBC-6580-CDB3-FC00BD88863C}"/>
              </a:ext>
            </a:extLst>
          </p:cNvPr>
          <p:cNvSpPr txBox="1"/>
          <p:nvPr/>
        </p:nvSpPr>
        <p:spPr>
          <a:xfrm>
            <a:off x="1762125" y="1417973"/>
            <a:ext cx="3457575" cy="440120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~~~~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Heracross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(Pokémon)~~~~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 /\   /\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/  \ /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----| |----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0    \ \    0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\ ___\ \__/_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/\       /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/  ^      ^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_| (*)  _ (*)  |_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/ |   \_/ \_/   |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//\_|_____________|_/\\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 \  |   |     |   | 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/&lt; &gt;\ |   |     |   | /&lt; &gt;\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/\   |_____|   /\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|_\  |     |  /_|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/___----------___\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\___/        \___/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&lt; &gt;          &lt; 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76D79-B71B-F706-5016-968FCB4ED901}"/>
              </a:ext>
            </a:extLst>
          </p:cNvPr>
          <p:cNvSpPr txBox="1"/>
          <p:nvPr/>
        </p:nvSpPr>
        <p:spPr>
          <a:xfrm>
            <a:off x="6191251" y="2064305"/>
            <a:ext cx="4800600" cy="310854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-----Gary the snail-----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_________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__/         \__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/               \     ┌─┐┌─┐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      _____      \    │█││█│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│      /     \      │   └┬┘└┬┘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│     │      │      │    │  │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│     │     _/      │    │  │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\     \           /     │  │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\     \         /      │  │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___───────────────____───│───__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_--                              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~~~~~~~~~~~~~~~~~~~~~~~~~~~~~~~~~~~~</a:t>
            </a:r>
          </a:p>
        </p:txBody>
      </p:sp>
    </p:spTree>
    <p:extLst>
      <p:ext uri="{BB962C8B-B14F-4D97-AF65-F5344CB8AC3E}">
        <p14:creationId xmlns:p14="http://schemas.microsoft.com/office/powerpoint/2010/main" val="62132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5167D-9037-B110-77DE-8093E2F41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ACF4-836A-221A-C177-CEB1C20D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Storied Snails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CD346-569D-B9EB-0F28-8259BA8ABE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5A5C8-5AB4-94D2-F300-0561511A4C9B}"/>
              </a:ext>
            </a:extLst>
          </p:cNvPr>
          <p:cNvSpPr txBox="1"/>
          <p:nvPr/>
        </p:nvSpPr>
        <p:spPr>
          <a:xfrm>
            <a:off x="2733675" y="1443841"/>
            <a:ext cx="6724650" cy="397031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This is Toro the football snail bug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____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    \  |  |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  ||  \ - 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  || 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\____/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Toro is from Houston Texas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This is Toro's friend, Charger the lightning bug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_/\_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  /__..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/__\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Earlier today, Toro and Charger played football and Toro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won 32-12, when all the other bugs were saying Toro couldn't win.</a:t>
            </a:r>
          </a:p>
        </p:txBody>
      </p:sp>
    </p:spTree>
    <p:extLst>
      <p:ext uri="{BB962C8B-B14F-4D97-AF65-F5344CB8AC3E}">
        <p14:creationId xmlns:p14="http://schemas.microsoft.com/office/powerpoint/2010/main" val="74522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AB44E-4F12-7AD1-420D-A05DE7F7E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3546-7C35-6CB4-334C-6AA6DB40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And, some funny ones…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A50E0-05F9-CC6F-0621-6AF9B153BC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C4433-D218-6430-3C66-0263DE1A86C7}"/>
              </a:ext>
            </a:extLst>
          </p:cNvPr>
          <p:cNvSpPr txBox="1"/>
          <p:nvPr/>
        </p:nvSpPr>
        <p:spPr>
          <a:xfrm>
            <a:off x="914400" y="1219200"/>
            <a:ext cx="2933700" cy="138499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~~~~~ YASS Bug ~~~~~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\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\('_')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))Z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/\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B9310-4C18-1C93-13C0-4E41B982C203}"/>
              </a:ext>
            </a:extLst>
          </p:cNvPr>
          <p:cNvSpPr txBox="1"/>
          <p:nvPr/>
        </p:nvSpPr>
        <p:spPr>
          <a:xfrm>
            <a:off x="4295775" y="1219200"/>
            <a:ext cx="6981825" cy="332398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THE MAN EATING WORMMM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(⏜⏜⏜⏜⏜⏜⏜)"-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( *   * )  "-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|_______|"-      "IM A WORM AND IM GONNA SLURP UR MAN UP RAHHHH"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|_______|"-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|_______|"-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|_______|"-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|_______|"-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|_______|"-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|_______|"-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|_______|"-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|_______|"-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|_______|"-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(⏝⏝⏝⏝⏝⏝⏝)"-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DAD7F-540F-30B6-E2FA-AF59CAABB879}"/>
              </a:ext>
            </a:extLst>
          </p:cNvPr>
          <p:cNvSpPr txBox="1"/>
          <p:nvPr/>
        </p:nvSpPr>
        <p:spPr>
          <a:xfrm>
            <a:off x="914400" y="2881193"/>
            <a:ext cx="2933700" cy="160043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----- Bug Wang -----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\ 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--|'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王</a:t>
            </a:r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'|--</a:t>
            </a:r>
          </a:p>
          <a:p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 --| 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王 </a:t>
            </a:r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|--</a:t>
            </a:r>
          </a:p>
          <a:p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 --| </a:t>
            </a:r>
            <a:r>
              <a:rPr lang="ja-JP" altLang="en-US">
                <a:latin typeface="Consolas" panose="020B0609020204030204" pitchFamily="49" charset="0"/>
                <a:cs typeface="Consolas" panose="020B0609020204030204" pitchFamily="49" charset="0"/>
              </a:rPr>
              <a:t>王 </a:t>
            </a:r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|--</a:t>
            </a:r>
          </a:p>
          <a:p>
            <a:r>
              <a:rPr lang="en-US" altLang="ja-JP" dirty="0">
                <a:latin typeface="Consolas" panose="020B0609020204030204" pitchFamily="49" charset="0"/>
                <a:cs typeface="Consolas" panose="020B0609020204030204" pitchFamily="49" charset="0"/>
              </a:rPr>
              <a:t>    ----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F3587-A019-6041-90D8-4F8151A7694C}"/>
              </a:ext>
            </a:extLst>
          </p:cNvPr>
          <p:cNvSpPr txBox="1"/>
          <p:nvPr/>
        </p:nvSpPr>
        <p:spPr>
          <a:xfrm>
            <a:off x="914400" y="4758629"/>
            <a:ext cx="6400800" cy="181588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^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/ \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&lt;{   }&gt;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\ /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O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bug that looks deceivingly fish-like but is most definitely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 bug and not a fish because if it was a fish it wouldn't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follow the assignment guidelines.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B5CE61-240A-BF34-A1D4-F1B424B7DECB}"/>
              </a:ext>
            </a:extLst>
          </p:cNvPr>
          <p:cNvSpPr txBox="1"/>
          <p:nvPr/>
        </p:nvSpPr>
        <p:spPr>
          <a:xfrm>
            <a:off x="7429499" y="4758629"/>
            <a:ext cx="4162425" cy="181588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He's being followed!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By an...inchworm?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0o°°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ooo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""""""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thats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 weird inchworm.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Let's leave. These bugs are weird. Bye!</a:t>
            </a:r>
          </a:p>
        </p:txBody>
      </p:sp>
    </p:spTree>
    <p:extLst>
      <p:ext uri="{BB962C8B-B14F-4D97-AF65-F5344CB8AC3E}">
        <p14:creationId xmlns:p14="http://schemas.microsoft.com/office/powerpoint/2010/main" val="27542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B999-31C2-DD1F-0612-32DB4F2D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accessibility…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E5F6C-3100-3315-CFF4-499C1BFF9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Loved</a:t>
            </a:r>
            <a:r>
              <a:rPr lang="en-US" dirty="0"/>
              <a:t> your reflection responses! Some themes:</a:t>
            </a:r>
          </a:p>
          <a:p>
            <a:r>
              <a:rPr lang="en-US" dirty="0"/>
              <a:t>not knowing how blind people use computers (or program)</a:t>
            </a:r>
          </a:p>
          <a:p>
            <a:r>
              <a:rPr lang="en-US" dirty="0"/>
              <a:t>being inspired by the speaker’s perseverance and determination</a:t>
            </a:r>
          </a:p>
          <a:p>
            <a:r>
              <a:rPr lang="en-US" dirty="0"/>
              <a:t>accessibility really matters, because:</a:t>
            </a:r>
          </a:p>
          <a:p>
            <a:pPr lvl="1"/>
            <a:r>
              <a:rPr lang="en-US" dirty="0"/>
              <a:t>“it would be a shame to lose a great programmer because they don't have the tools to do what they're truly capable of”</a:t>
            </a:r>
          </a:p>
          <a:p>
            <a:pPr lvl="1"/>
            <a:r>
              <a:rPr lang="en-US" dirty="0"/>
              <a:t>“it is difficult for unimpaired programmers to even think of ways in which they can help disabled programmers without direct collaboration”</a:t>
            </a:r>
          </a:p>
          <a:p>
            <a:pPr lvl="1"/>
            <a:r>
              <a:rPr lang="en-US" dirty="0"/>
              <a:t>“when we make things more accessible, it often makes them better for everyone, not just people with disabilities.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9B086-3595-9C8D-E7CA-46F3E764AE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2113</Words>
  <Application>Microsoft Macintosh PowerPoint</Application>
  <PresentationFormat>Widescreen</PresentationFormat>
  <Paragraphs>490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Montserrat ExtraBold</vt:lpstr>
      <vt:lpstr>Montserrat</vt:lpstr>
      <vt:lpstr>Consolas</vt:lpstr>
      <vt:lpstr>Arial</vt:lpstr>
      <vt:lpstr>Calibri</vt:lpstr>
      <vt:lpstr>Montserrat SemiBold</vt:lpstr>
      <vt:lpstr>CSE 12X (adopted from CSE 373)</vt:lpstr>
      <vt:lpstr>Characters, Strings, Variables, Debugging</vt:lpstr>
      <vt:lpstr>Announcements, Reminders</vt:lpstr>
      <vt:lpstr>Beautiful Bugs: Countless Caterpillars (&gt;70)</vt:lpstr>
      <vt:lpstr>Technically Correct Bugs</vt:lpstr>
      <vt:lpstr>Characteristic Creatures</vt:lpstr>
      <vt:lpstr>BIG Bugs</vt:lpstr>
      <vt:lpstr>Storied Snails</vt:lpstr>
      <vt:lpstr>And, some funny ones…</vt:lpstr>
      <vt:lpstr>On accessibility…</vt:lpstr>
      <vt:lpstr>Is C0 accessible?</vt:lpstr>
      <vt:lpstr>So, what?</vt:lpstr>
      <vt:lpstr>New: Manipulating Variables</vt:lpstr>
      <vt:lpstr>New Operator: +=</vt:lpstr>
      <vt:lpstr>More Shorthand Operators</vt:lpstr>
      <vt:lpstr>Even Shorter Shorthands</vt:lpstr>
      <vt:lpstr>Think Pair Share: A, B, C Variables (Think)</vt:lpstr>
      <vt:lpstr>Think Pair Share: A, B, C Variables (Pair)</vt:lpstr>
      <vt:lpstr>String Methods</vt:lpstr>
      <vt:lpstr>Think Pair Share: A, B, C Variables (Think)</vt:lpstr>
      <vt:lpstr>Think Pair Share: A, B, C Variables (Pair)</vt:lpstr>
      <vt:lpstr>Aside: Gumball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247</cp:revision>
  <dcterms:modified xsi:type="dcterms:W3CDTF">2025-01-17T19:56:19Z</dcterms:modified>
</cp:coreProperties>
</file>